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78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FC993-B4DB-4300-9013-248EDBA98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F83E86-45CA-40C7-AD5C-1A0FDB561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B5B4-F003-43B9-A645-56D4C0E68FAB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9B9879-224C-43B8-AF58-657066609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815BC-370F-44C8-BCF5-DDD0AA52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D116-8D66-4AD6-90A4-97E54F14E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56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738707-C571-41C9-944F-2AABAB78E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26699-99B8-463D-8CDB-96E4A9848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FDF9F-00F3-48E7-9EF8-FAF6F5BA76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EB5B4-F003-43B9-A645-56D4C0E68FAB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15B46-7F6E-475A-902C-5E09609B84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7C571-1986-45E8-9153-FA82A6591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AD116-8D66-4AD6-90A4-97E54F14E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2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B19805-6D90-4973-BDB6-C2BFB490B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7B1767-B76F-4001-AE5B-F4B89B1B17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73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67AB4B-4102-4E12-9EC9-BCBE4B750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Baseline Characteristics (per protocol)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B0C1CD-D83D-4D26-862F-4E9C35FE49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9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96703B-FA2C-4C46-BB1F-79A268E18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/>
              <a:t>Overall Survival</a:t>
            </a:r>
            <a:br>
              <a:rPr lang="en-US"/>
            </a:br>
            <a:br>
              <a:rPr lang="en-US"/>
            </a:b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3D01F7-75FB-41E8-B4B7-EC559A1413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96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6531C1-5D9C-4007-8ACC-B8907FDA3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/>
              <a:t>Overall Survival in Destination Therapy Patients</a:t>
            </a:r>
            <a:br>
              <a:rPr lang="en-US"/>
            </a:br>
            <a:br>
              <a:rPr lang="en-US"/>
            </a:b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D5C89A-0168-4223-8FA7-0D4E9502CF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8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9052E7-E95E-45DB-A657-BBC0A3373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5 Year Competing Outcomes</a:t>
            </a:r>
            <a:br>
              <a:rPr lang="en-US" sz="3000"/>
            </a:br>
            <a:endParaRPr lang="en-US" sz="3000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9A0613-3734-4FB3-A051-93CCFA96E4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84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503186-3CFE-4300-9DBB-F730C3F54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Cause Specific Mortality</a:t>
            </a:r>
            <a:b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2CDE4C-0004-4DC3-8266-DA1553D126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72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8A0816-441E-4FC3-80D5-30CA28E1A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/>
              <a:t>Composite Endpoint</a:t>
            </a:r>
            <a:br>
              <a:rPr lang="en-US"/>
            </a:br>
            <a:br>
              <a:rPr lang="en-US"/>
            </a:b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0C7DD1-D75B-401D-9785-8AE0E18B7E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63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01C5C3-1111-4EAB-BF14-256DC4640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Serious Adverse Events from 0-5 Years</a:t>
            </a:r>
            <a:b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AB399F-9583-445B-9730-5491944388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7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7B5049-CC2E-40E1-A4F6-D59347EE4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Conclusions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444CB7-ECCD-4831-B026-E59DB23619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95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955FD7-DB12-4644-B4AD-2077728EC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600">
                <a:latin typeface="Geneva" charset="0"/>
                <a:ea typeface="Geneva" charset="0"/>
                <a:cs typeface="Geneva" charset="0"/>
              </a:rPr>
              <a:t>We THANK all the patients, our investigators, clinical nurse coordinators, and allied health personnel for their dedication to the conduct of the MOMENTUM 3 studies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77FED7-5758-42EB-916E-8AB49270E7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01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54FC08-AFBC-41E9-9BDB-FCE4ADEC5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63F030-04AE-4E7B-B326-A78736018C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616BC6-E4B6-49E5-A81B-8F4013091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Disclosures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2DB7C9-0628-4BCB-B73B-A80288FF91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87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4DEC29-8224-489A-808C-F9926064E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8C5A1B-C75A-4CB0-AE96-4DF962FAD2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71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4BEC53-A13A-4503-8777-4A565277D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>
                <a:solidFill>
                  <a:schemeClr val="tx1"/>
                </a:solidFill>
              </a:rPr>
              <a:t>HeartMate 3 Left Ventricular Assist System: MOMENTUM 3 Trial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66BCC4-77E9-4CB0-B8FB-EBF06B1CD7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32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07FE3A-4CDF-4306-A024-A3562596A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>
                <a:latin typeface="Geneva"/>
              </a:rPr>
              <a:t>Main Outcomes of MOMENTUM 3 </a:t>
            </a:r>
            <a:r>
              <a:rPr lang="en-US" sz="3000" i="1" u="sng">
                <a:latin typeface="Geneva"/>
              </a:rPr>
              <a:t>at 2 Years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FFFAA8-DC39-45AF-BD88-39FC152768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77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7A8A0F-9698-4E2C-BFE9-E637A05E0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5-Year Extension Study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CEA417-4CE0-4EB3-ADF9-08979A72B4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79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CFD3DB-9E6C-4C13-968F-0DE651386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Principal Objectives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A6482C-E961-4541-9CEF-9A9F7F2415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71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9EA123-B7E8-42A1-BFBA-825BF1BF5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Consort Diagram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C250FA-8A95-4044-86F4-F7EB21E6A9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93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DCC44A-D774-414D-ABE2-212454EAF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Study Challenges and Analysis Modifications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7071EB-ED57-4013-AB6D-F158EDF5CC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29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99</Words>
  <Application>Microsoft Office PowerPoint</Application>
  <PresentationFormat>Widescreen</PresentationFormat>
  <Paragraphs>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Geneva</vt:lpstr>
      <vt:lpstr>Office Theme</vt:lpstr>
      <vt:lpstr>PowerPoint Presentation</vt:lpstr>
      <vt:lpstr>Disclosures</vt:lpstr>
      <vt:lpstr>PowerPoint Presentation</vt:lpstr>
      <vt:lpstr>HeartMate 3 Left Ventricular Assist System: MOMENTUM 3 Trial</vt:lpstr>
      <vt:lpstr>Main Outcomes of MOMENTUM 3 at 2 Years</vt:lpstr>
      <vt:lpstr>The 5-Year Extension Study</vt:lpstr>
      <vt:lpstr>Principal Objectives</vt:lpstr>
      <vt:lpstr>Consort Diagram</vt:lpstr>
      <vt:lpstr>Study Challenges and Analysis Modifications</vt:lpstr>
      <vt:lpstr>Baseline Characteristics (per protocol)</vt:lpstr>
      <vt:lpstr>Overall Survival  </vt:lpstr>
      <vt:lpstr>Overall Survival in Destination Therapy Patients  </vt:lpstr>
      <vt:lpstr>5 Year Competing Outcomes </vt:lpstr>
      <vt:lpstr>Cause Specific Mortality </vt:lpstr>
      <vt:lpstr>Composite Endpoint  </vt:lpstr>
      <vt:lpstr>Serious Adverse Events from 0-5 Years </vt:lpstr>
      <vt:lpstr>Conclusions</vt:lpstr>
      <vt:lpstr>We THANK all the patients, our investigators, clinical nurse coordinators, and allied health personnel for their dedication to the conduct of the MOMENTUM 3 studies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Consolatti, Diana D</dc:creator>
  <cp:lastModifiedBy>Weir, Meredith</cp:lastModifiedBy>
  <cp:revision>1</cp:revision>
  <dcterms:created xsi:type="dcterms:W3CDTF">2022-08-29T13:09:14Z</dcterms:created>
  <dcterms:modified xsi:type="dcterms:W3CDTF">2022-08-29T13:31:49Z</dcterms:modified>
</cp:coreProperties>
</file>