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79" r:id="rId9"/>
    <p:sldId id="28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155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5BD89-5268-4851-9D06-9E5FFECEB6D2}" v="1" dt="2020-05-18T17:18:47.4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28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7F552-5426-4AA1-BB65-CF068EA9E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A17003-EDEB-4246-A2B8-AE8F243E0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69084-FBD4-4579-92C1-49F2E9F9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32B4-4F02-4FC1-BB9B-BF4A6C81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F8D5B-3C55-4692-9E6C-69575C19B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5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9827-20DC-475A-992B-20BA2863C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405E9B-3041-4633-987B-24B855599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CBE1CA-E60C-4D14-AB7A-23BC3FBD3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99D40-B64C-4A7B-B33A-EAB06409F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F93DE-0E5B-4D26-97A6-A002A2AF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839F19-8805-4F9E-A032-C09363DCA0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AFCB9B-D406-4924-A3E5-7E370A224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BE4449-9361-432E-AE4D-930971F34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D899-9EC4-4291-880C-76D0112A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BD6EC-F3C9-4F05-9120-45256675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84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060385" y="3521596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42093"/>
            <a:ext cx="10363200" cy="1113492"/>
          </a:xfrm>
        </p:spPr>
        <p:txBody>
          <a:bodyPr anchor="b">
            <a:normAutofit/>
          </a:bodyPr>
          <a:lstStyle>
            <a:lvl1pPr algn="l">
              <a:lnSpc>
                <a:spcPts val="4200"/>
              </a:lnSpc>
              <a:defRPr sz="40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79662"/>
            <a:ext cx="10363200" cy="857927"/>
          </a:xfrm>
          <a:noFill/>
        </p:spPr>
        <p:txBody>
          <a:bodyPr>
            <a:norm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83A15BF5-FFE3-4009-BB62-AFDA0594EF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6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760" y="1427648"/>
            <a:ext cx="10972800" cy="4579459"/>
          </a:xfrm>
        </p:spPr>
        <p:txBody>
          <a:bodyPr/>
          <a:lstStyle>
            <a:lvl1pPr marL="284156" indent="-284156">
              <a:buClr>
                <a:srgbClr val="BA0023"/>
              </a:buClr>
              <a:buFont typeface="Arial"/>
              <a:buChar char="•"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69899" indent="-285744">
              <a:buClr>
                <a:srgbClr val="BA0023"/>
              </a:buClr>
              <a:buFont typeface="Lucida Grande"/>
              <a:buChar char="–"/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03255" indent="-233357">
              <a:buClr>
                <a:srgbClr val="898989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028674" indent="-225420">
              <a:buClr>
                <a:srgbClr val="898989"/>
              </a:buClr>
              <a:buFont typeface="Lucida Grande"/>
              <a:buChar char="–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255682" indent="-227008">
              <a:buClr>
                <a:srgbClr val="BA0023"/>
              </a:buClr>
              <a:buFont typeface="Arial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13386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6C9A39A8-7B84-40AD-98DE-BC0DF7E703AA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28208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070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>
            <a:normAutofit/>
          </a:bodyPr>
          <a:lstStyle>
            <a:lvl1pPr algn="l">
              <a:defRPr sz="3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6292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C99B3D10-23E0-456F-BEDA-73192A56D08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60385" y="4391019"/>
            <a:ext cx="10523352" cy="0"/>
          </a:xfrm>
          <a:prstGeom prst="line">
            <a:avLst/>
          </a:prstGeom>
          <a:ln>
            <a:gradFill flip="none" rotWithShape="1">
              <a:gsLst>
                <a:gs pos="75000">
                  <a:srgbClr val="B10019"/>
                </a:gs>
                <a:gs pos="100000">
                  <a:prstClr val="white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10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A45CE-F8A1-4ED2-91B2-8C2CA35373F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83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44E1C-950E-4EC5-9A8A-0801BFE5D46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655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8C10B-02A3-4729-9D9C-2C6DD261206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582400" y="6284292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951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CBC8-89D0-4AF0-9EE4-FF48FF5908C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82400" y="6293515"/>
            <a:ext cx="609600" cy="365125"/>
          </a:xfrm>
        </p:spPr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51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7CA3C-E103-4FF0-B498-04A058DB6F4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28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BB1A2-F389-4FFB-A209-A23AC053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CE96C5-1194-49EB-A37D-C26AC393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04EE5-EFF3-4B48-9495-5C02BA875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DB990-88B4-405A-9612-5957917C5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3F580-6D46-4ECB-BFB3-827A0CAD0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78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4602-FDD0-4E8B-A2F0-18F3F6ADE61D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5289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28F3E-09EC-4C5E-8442-9AE3D88156B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8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1992F-031C-4688-BB4C-64B80819C5DE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06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5C28C-6F9B-43C9-8F9A-F2ABEBB7A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04DCA-F3D4-4353-BFAA-6F2D79DB0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EE4F9-6295-41D9-86B8-F012E730D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E41F2-B4C5-4A7F-9988-8DAD464EC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7A86C-B9AC-4110-B191-415FF7CB7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237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CC2CA-DAEC-4C2D-A4B3-6A27624D5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44353-36D3-466C-9B91-F650CB2D3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201CCA-9CF9-480C-805C-202ADCEE2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0E27C-DFF4-415B-BCC3-73742D5B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9D6D3-60DE-45C1-89B1-C35C7DDC7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9BE16-4093-48DE-BBF7-D38A8386F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9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0FFD5-BEFF-42BC-BE13-E0894968E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4FCC8-F638-4D36-A614-CA7720A2F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3A386E-E3C3-4DA5-B284-459C35D66E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1C76F-2D3F-48EC-9AF9-5385B5795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548AA8-D729-4310-A45D-1B94AD686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CF27A6-904C-42FE-BDD8-7DBC2B5A2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0A910C-FB59-4708-B435-068C0D7E6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21FC26-09F0-4825-9E3D-3AC7CCA24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9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61C79-4894-4175-B575-B3643C01F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9AF51D-9A5C-4C62-99B4-B0F04F318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61A81-3F94-4713-A2AB-22677DA0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413C09-A13F-474A-99D2-F625DFCFD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9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86B4F-FC11-4601-940B-9AA6B99F2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C4D4EC-3609-41F0-9261-4C13BB7AC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285DCF-D206-4F8C-8122-91384AE2E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302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3E7C-83A6-4D7D-A2AE-820FB0AC8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ECB0A-42C3-4165-A55B-8D7BB5D67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669A8-7F44-40E2-BED6-5838EE072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29609-246F-4255-81DA-0F6087C90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85C5F-9D79-4161-84D0-54D006325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B7D6B-CB66-4734-BD0E-6D52836D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6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F9BA3-7F83-4D6B-9B75-00DB3D2D0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80E7E-0E6A-43C0-A291-B75E87D422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1DDFD-ACB1-4A17-AE89-AA68D169F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793B8-92A4-45CF-B301-6823FC2E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E5B5C-2F5C-4EE0-BC52-48DA16037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54AC0-74B8-40EE-932E-AA51D4D4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26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1F8B19-0BA3-4CFB-BD73-D2ED2FAF6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616D0-16CB-4572-ADC3-FE46D2DEA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EF28E-809C-40E4-AE26-E10C44F94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424AD-D5F6-4804-BBB6-9022393422BE}" type="datetimeFigureOut">
              <a:rPr lang="en-US" smtClean="0"/>
              <a:t>5/29/2020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55CD7-0943-4B3D-A1DB-4D0509C1CB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A1420-423D-4B85-A00B-DDDF40ED3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0117-3923-4CFA-A2AC-722B63404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68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79313"/>
            <a:ext cx="10972800" cy="9451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00480"/>
            <a:ext cx="10972800" cy="45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3364" y="6284292"/>
            <a:ext cx="1419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B8B7FE51-1B43-475E-AE30-4CED31293185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2441" y="628429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760" y="628429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fld id="{914EE09C-3C46-B848-8FB4-1EEC16FD2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17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200" b="1" i="0" kern="1200">
          <a:solidFill>
            <a:srgbClr val="133868"/>
          </a:solidFill>
          <a:latin typeface="Arial"/>
          <a:ea typeface="+mj-ea"/>
          <a:cs typeface="Arial"/>
        </a:defRPr>
      </a:lvl1pPr>
    </p:titleStyle>
    <p:bodyStyle>
      <a:lvl1pPr marL="284156" indent="-284156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Arial"/>
        <a:buChar char="•"/>
        <a:defRPr sz="2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569899" indent="-285744" algn="l" defTabSz="457189" rtl="0" eaLnBrk="1" latinLnBrk="0" hangingPunct="1">
        <a:lnSpc>
          <a:spcPct val="150000"/>
        </a:lnSpc>
        <a:spcBef>
          <a:spcPct val="20000"/>
        </a:spcBef>
        <a:buClr>
          <a:srgbClr val="BA0023"/>
        </a:buClr>
        <a:buFont typeface="Lucida Grande"/>
        <a:buChar char="–"/>
        <a:defRPr sz="26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803255" indent="-233357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Arial"/>
        <a:buChar char="•"/>
        <a:defRPr sz="22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028674" indent="-225420" algn="l" defTabSz="457189" rtl="0" eaLnBrk="1" latinLnBrk="0" hangingPunct="1">
        <a:lnSpc>
          <a:spcPct val="150000"/>
        </a:lnSpc>
        <a:spcBef>
          <a:spcPct val="20000"/>
        </a:spcBef>
        <a:buClr>
          <a:srgbClr val="898989"/>
        </a:buClr>
        <a:buFont typeface="Lucida Grande"/>
        <a:buChar char="–"/>
        <a:defRPr sz="1800" b="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1255682" indent="-227008" algn="l" defTabSz="457189" rtl="0" eaLnBrk="1" latinLnBrk="0" hangingPunct="1">
        <a:spcBef>
          <a:spcPct val="20000"/>
        </a:spcBef>
        <a:buClr>
          <a:srgbClr val="BA0023"/>
        </a:buClr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D3D107-F5DC-443D-8F00-4015C51E0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1"/>
            <a:ext cx="12192000" cy="68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81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FBBE6-37F8-42E3-BD8F-81B7A3C5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" y="0"/>
            <a:ext cx="1218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A15A9C-A598-4948-B760-2E7E5209A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"/>
            <a:ext cx="12192000" cy="6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5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302C7D-C90A-48F4-B196-3B6313206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9"/>
            <a:ext cx="12192000" cy="68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28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A63CF5A-D50F-4013-A33A-1D4CD4B6A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9"/>
            <a:ext cx="12192000" cy="685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226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DB023F-ADBC-4A15-BE75-4DEADAC14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" y="0"/>
            <a:ext cx="1218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08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C1B771-0CB3-4B8D-BF3D-5BD25FC019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4" y="0"/>
            <a:ext cx="121585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6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F59432-74EC-45BC-BAE6-B594E7180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" y="0"/>
            <a:ext cx="1218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49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55E68-2A43-41DE-95CA-3B3B0DF11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"/>
            <a:ext cx="12192000" cy="6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36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144541-6C31-4B16-8ED3-68A2BC97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5" y="0"/>
            <a:ext cx="12172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80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40BEF4-F682-4037-AB42-329BF055BB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32"/>
            <a:ext cx="12192000" cy="683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7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ADEAE-5778-44C7-91CE-F6387075A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72"/>
            <a:ext cx="12192000" cy="68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51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B6720A-42FF-4170-BBBF-E5C739A99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"/>
            <a:ext cx="12192000" cy="6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12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17D336-2388-4039-B598-150FCD5C6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1"/>
            <a:ext cx="12192000" cy="68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97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2FFAB6-0A45-442B-8950-DC7143644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"/>
            <a:ext cx="12192000" cy="6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2E73E0-F99A-4C67-9FC2-D0C2FB7AD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"/>
            <a:ext cx="12192000" cy="6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22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4969B9-E5BC-468B-8810-695DF8C81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"/>
            <a:ext cx="12192000" cy="6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582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653EC-30BB-46B8-B399-781EE4A8E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"/>
            <a:ext cx="12192000" cy="6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48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906683-6D10-4F07-9C8E-F4D1B60F8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60" y="3429001"/>
            <a:ext cx="6155133" cy="3428999"/>
          </a:xfrm>
        </p:spPr>
        <p:txBody>
          <a:bodyPr>
            <a:normAutofit fontScale="25000" lnSpcReduction="20000"/>
          </a:bodyPr>
          <a:lstStyle/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Abbott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One St. Jude Medical Dr., St. Paul, MN 55117 USA, Tel: 1 651 756 2000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dirty="0" err="1">
                <a:solidFill>
                  <a:srgbClr val="000000"/>
                </a:solidFill>
              </a:rPr>
              <a:t>cardiovascular.abbott</a:t>
            </a:r>
            <a:endParaRPr lang="en-US" sz="3200" dirty="0">
              <a:solidFill>
                <a:srgbClr val="000000"/>
              </a:solidFill>
            </a:endParaRP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Rx Only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Important Safety Information</a:t>
            </a:r>
          </a:p>
          <a:p>
            <a:pPr marL="0" indent="0" defTabSz="121917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Brief Summary</a:t>
            </a:r>
            <a:r>
              <a:rPr lang="en-US" sz="3200" dirty="0">
                <a:solidFill>
                  <a:srgbClr val="000000"/>
                </a:solidFill>
              </a:rPr>
              <a:t>: Prior to using these devices, please review the Instructions for Use for a complete listing of indications, contraindications, warnings, precautions, potential adverse events and directions for use.</a:t>
            </a:r>
          </a:p>
          <a:p>
            <a:pPr defTabSz="121917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3™ LVAS 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indicated for providing short- and long-term mechanical circulatory support (e.g., as bridge to transplant or myocardial recovery, or destination therapy) in patients with advanced refractory left ventricular heart failure.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b="1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Contraindications</a:t>
            </a:r>
            <a:r>
              <a:rPr lang="en-US" sz="3200" dirty="0">
                <a:solidFill>
                  <a:srgbClr val="000000"/>
                </a:solidFill>
              </a:rPr>
              <a:t>: The HeartMate 3 Left Ventricular Assist System is contraindicated for patients who cannot tolerate, or who are allergic to, anticoagulation therapy.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b="1" dirty="0">
                <a:solidFill>
                  <a:srgbClr val="000000"/>
                </a:solidFill>
              </a:rPr>
              <a:t>HeartMate 3 LVAS Adverse Events: </a:t>
            </a:r>
            <a:r>
              <a:rPr lang="en-US" sz="3200" dirty="0">
                <a:solidFill>
                  <a:srgbClr val="000000"/>
                </a:solidFill>
              </a:rPr>
              <a:t>Adverse events that may be associated with the use of the HeartMate 3 Left Ventricular Assist System are: death, bleeding, cardiac arrhythmia, localized infection, right heart failure, respiratory failure, device malfunctions, driveline infection, renal dysfunction, sepsis, stroke, other neurological event (not stroke-related), hepatic dysfunction, psychiatric episode, venous thromboembolism, hypertension, arterial non-central nervous system (CNS) thromboembolism, pericardial fluid collection, pump pocket or pseudo pocket infection, myocardial infarction, wound dehiscence, hemolysis (not associated with suspected device thrombosis) or pump thrombosis.</a:t>
            </a:r>
          </a:p>
          <a:p>
            <a:pPr defTabSz="1219170">
              <a:lnSpc>
                <a:spcPct val="90000"/>
              </a:lnSpc>
              <a:spcBef>
                <a:spcPts val="400"/>
              </a:spcBef>
            </a:pPr>
            <a:endParaRPr lang="en-US" sz="3200" dirty="0">
              <a:solidFill>
                <a:srgbClr val="000000"/>
              </a:solidFill>
            </a:endParaRP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™ Indicates a trademark of the Abbott group of companies.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‡ Indicates a third party trademark, which is property of its respective owner.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rgbClr val="000000"/>
                </a:solidFill>
              </a:rPr>
              <a:t>© 2020 Abbott. All Rights Reserved.</a:t>
            </a:r>
          </a:p>
          <a:p>
            <a:pPr marL="0" indent="0" defTabSz="1219170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MAT-2004290 v1.0 </a:t>
            </a:r>
            <a:r>
              <a:rPr lang="en-US" sz="3200" dirty="0">
                <a:solidFill>
                  <a:srgbClr val="000000"/>
                </a:solidFill>
              </a:rPr>
              <a:t>| Item approved for U.S. use only.</a:t>
            </a:r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A76BAC0-FB81-4DD4-AD2E-952C1760F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96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5340E5-DBC2-4275-98B3-6220C821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1"/>
            <a:ext cx="12192000" cy="683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8E6949-40F1-46F5-94CE-38E9E47F8D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30"/>
            <a:ext cx="12192000" cy="684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90FA1A-C280-473B-BF9C-9453685C0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" y="0"/>
            <a:ext cx="1218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87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FD9422-3F98-4C93-A7AA-42E8EB3F4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" y="0"/>
            <a:ext cx="121894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7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625053-ECE1-45E6-AD82-8A3D3AB73E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" y="0"/>
            <a:ext cx="1217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0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ACE602-7327-4C95-AA0B-F2618F112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70"/>
            <a:ext cx="12192000" cy="68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0FBE8-E87A-49B2-8B02-8408DF0E3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7" y="0"/>
            <a:ext cx="12175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32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304</Words>
  <Application>Microsoft Office PowerPoint</Application>
  <PresentationFormat>Widescreen</PresentationFormat>
  <Paragraphs>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Lucida Grande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Joyce Chuang</dc:creator>
  <cp:lastModifiedBy>Mayer, Beverly</cp:lastModifiedBy>
  <cp:revision>4</cp:revision>
  <dcterms:created xsi:type="dcterms:W3CDTF">2019-03-18T15:09:32Z</dcterms:created>
  <dcterms:modified xsi:type="dcterms:W3CDTF">2020-05-29T17:49:54Z</dcterms:modified>
</cp:coreProperties>
</file>