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79" r:id="rId9"/>
    <p:sldId id="28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15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75" autoAdjust="0"/>
    <p:restoredTop sz="94660"/>
  </p:normalViewPr>
  <p:slideViewPr>
    <p:cSldViewPr snapToGrid="0">
      <p:cViewPr varScale="1">
        <p:scale>
          <a:sx n="113" d="100"/>
          <a:sy n="113" d="100"/>
        </p:scale>
        <p:origin x="114"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F552-5426-4AA1-BB65-CF068EA9E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17003-EDEB-4246-A2B8-AE8F243E0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969084-FBD4-4579-92C1-49F2E9F9EE6C}"/>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5" name="Footer Placeholder 4">
            <a:extLst>
              <a:ext uri="{FF2B5EF4-FFF2-40B4-BE49-F238E27FC236}">
                <a16:creationId xmlns:a16="http://schemas.microsoft.com/office/drawing/2014/main" id="{534532B4-4F02-4FC1-BB9B-BF4A6C81D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F8D5B-3C55-4692-9E6C-69575C19B240}"/>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167055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9827-20DC-475A-992B-20BA2863C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405E9B-3041-4633-987B-24B8555994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BE1CA-E60C-4D14-AB7A-23BC3FBD3180}"/>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5" name="Footer Placeholder 4">
            <a:extLst>
              <a:ext uri="{FF2B5EF4-FFF2-40B4-BE49-F238E27FC236}">
                <a16:creationId xmlns:a16="http://schemas.microsoft.com/office/drawing/2014/main" id="{23099D40-B64C-4A7B-B33A-EAB06409F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F93DE-0E5B-4D26-97A6-A002A2AF0123}"/>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356688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39F19-8805-4F9E-A032-C09363DCA0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AFCB9B-D406-4924-A3E5-7E370A224B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4449-9361-432E-AE4D-930971F34A15}"/>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5" name="Footer Placeholder 4">
            <a:extLst>
              <a:ext uri="{FF2B5EF4-FFF2-40B4-BE49-F238E27FC236}">
                <a16:creationId xmlns:a16="http://schemas.microsoft.com/office/drawing/2014/main" id="{3927D899-9EC4-4291-880C-76D0112A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BD6EC-F3C9-4F05-9120-45256675E0A0}"/>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316468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5/23/2023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12557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5/23/2023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25407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5/23/2023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41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613183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38465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66595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862551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68828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B1A2-F389-4FFB-A209-A23AC0534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E96C5-1194-49EB-A37D-C26AC39380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04EE5-EFF3-4B48-9495-5C02BA8755B7}"/>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5" name="Footer Placeholder 4">
            <a:extLst>
              <a:ext uri="{FF2B5EF4-FFF2-40B4-BE49-F238E27FC236}">
                <a16:creationId xmlns:a16="http://schemas.microsoft.com/office/drawing/2014/main" id="{610DB990-88B4-405A-9612-5957917C5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F580-6D46-4ECB-BFB3-827A0CAD0BCB}"/>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2683278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188528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26168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82006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C28C-6F9B-43C9-8F9A-F2ABEBB7A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404DCA-F3D4-4353-BFAA-6F2D79DB0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4EE4F9-6295-41D9-86B8-F012E730D2B5}"/>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5" name="Footer Placeholder 4">
            <a:extLst>
              <a:ext uri="{FF2B5EF4-FFF2-40B4-BE49-F238E27FC236}">
                <a16:creationId xmlns:a16="http://schemas.microsoft.com/office/drawing/2014/main" id="{4F0E41F2-B4C5-4A7F-9988-8DAD464EC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7A86C-B9AC-4110-B191-415FF7CB7BAC}"/>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354523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C2CA-DAEC-4C2D-A4B3-6A27624D5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44353-36D3-466C-9B91-F650CB2D39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201CCA-9CF9-480C-805C-202ADCEE21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C0E27C-DFF4-415B-BCC3-73742D5B9A71}"/>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6" name="Footer Placeholder 5">
            <a:extLst>
              <a:ext uri="{FF2B5EF4-FFF2-40B4-BE49-F238E27FC236}">
                <a16:creationId xmlns:a16="http://schemas.microsoft.com/office/drawing/2014/main" id="{1219D6D3-60DE-45C1-89B1-C35C7DDC7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9BE16-4093-48DE-BBF7-D38A8386F157}"/>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276419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FFD5-BEFF-42BC-BE13-E0894968E9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4FCC8-F638-4D36-A614-CA7720A2F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3A386E-E3C3-4DA5-B284-459C35D66E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11C76F-2D3F-48EC-9AF9-5385B5795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548AA8-D729-4310-A45D-1B94AD686F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F27A6-904C-42FE-BDD8-7DBC2B5A27EF}"/>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8" name="Footer Placeholder 7">
            <a:extLst>
              <a:ext uri="{FF2B5EF4-FFF2-40B4-BE49-F238E27FC236}">
                <a16:creationId xmlns:a16="http://schemas.microsoft.com/office/drawing/2014/main" id="{250A910C-FB59-4708-B435-068C0D7E6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21FC26-09F0-4825-9E3D-3AC7CCA24D5A}"/>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24526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1C79-4894-4175-B575-B3643C01F0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AF51D-9A5C-4C62-99B4-B0F04F318B7E}"/>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4" name="Footer Placeholder 3">
            <a:extLst>
              <a:ext uri="{FF2B5EF4-FFF2-40B4-BE49-F238E27FC236}">
                <a16:creationId xmlns:a16="http://schemas.microsoft.com/office/drawing/2014/main" id="{7DA61A81-3F94-4713-A2AB-22677DA07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13C09-A13F-474A-99D2-F625DFCFD68C}"/>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416519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86B4F-FC11-4601-940B-9AA6B99F20FA}"/>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3" name="Footer Placeholder 2">
            <a:extLst>
              <a:ext uri="{FF2B5EF4-FFF2-40B4-BE49-F238E27FC236}">
                <a16:creationId xmlns:a16="http://schemas.microsoft.com/office/drawing/2014/main" id="{37C4D4EC-3609-41F0-9261-4C13BB7ACD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5DCF-D206-4F8C-8122-91384AE2EE7D}"/>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179930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3E7C-83A6-4D7D-A2AE-820FB0AC8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9ECB0A-42C3-4165-A55B-8D7BB5D67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1669A8-7F44-40E2-BED6-5838EE072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29609-246F-4255-81DA-0F6087C90163}"/>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6" name="Footer Placeholder 5">
            <a:extLst>
              <a:ext uri="{FF2B5EF4-FFF2-40B4-BE49-F238E27FC236}">
                <a16:creationId xmlns:a16="http://schemas.microsoft.com/office/drawing/2014/main" id="{17E85C5F-9D79-4161-84D0-54D006325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B7D6B-CB66-4734-BD0E-6D52836D9A65}"/>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27611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9BA3-7F83-4D6B-9B75-00DB3D2D0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80E7E-0E6A-43C0-A291-B75E87D42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91DDFD-ACB1-4A17-AE89-AA68D169F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8793B8-92A4-45CF-B301-6823FC2EAEB2}"/>
              </a:ext>
            </a:extLst>
          </p:cNvPr>
          <p:cNvSpPr>
            <a:spLocks noGrp="1"/>
          </p:cNvSpPr>
          <p:nvPr>
            <p:ph type="dt" sz="half" idx="10"/>
          </p:nvPr>
        </p:nvSpPr>
        <p:spPr/>
        <p:txBody>
          <a:bodyPr/>
          <a:lstStyle/>
          <a:p>
            <a:fld id="{656424AD-D5F6-4804-BBB6-9022393422BE}" type="datetimeFigureOut">
              <a:rPr lang="en-US" smtClean="0"/>
              <a:t>5/23/2023</a:t>
            </a:fld>
            <a:endParaRPr lang="en-US"/>
          </a:p>
        </p:txBody>
      </p:sp>
      <p:sp>
        <p:nvSpPr>
          <p:cNvPr id="6" name="Footer Placeholder 5">
            <a:extLst>
              <a:ext uri="{FF2B5EF4-FFF2-40B4-BE49-F238E27FC236}">
                <a16:creationId xmlns:a16="http://schemas.microsoft.com/office/drawing/2014/main" id="{238E5B5C-2F5C-4EE0-BC52-48DA16037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54AC0-74B8-40EE-932E-AA51D4D465DD}"/>
              </a:ext>
            </a:extLst>
          </p:cNvPr>
          <p:cNvSpPr>
            <a:spLocks noGrp="1"/>
          </p:cNvSpPr>
          <p:nvPr>
            <p:ph type="sldNum" sz="quarter" idx="12"/>
          </p:nvPr>
        </p:nvSpPr>
        <p:spPr/>
        <p:txBody>
          <a:bodyPr/>
          <a:lstStyle/>
          <a:p>
            <a:fld id="{FC650117-3923-4CFA-A2AC-722B634048AA}" type="slidenum">
              <a:rPr lang="en-US" smtClean="0"/>
              <a:t>‹#›</a:t>
            </a:fld>
            <a:endParaRPr lang="en-US"/>
          </a:p>
        </p:txBody>
      </p:sp>
    </p:spTree>
    <p:extLst>
      <p:ext uri="{BB962C8B-B14F-4D97-AF65-F5344CB8AC3E}">
        <p14:creationId xmlns:p14="http://schemas.microsoft.com/office/powerpoint/2010/main" val="228362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F8B19-0BA3-4CFB-BD73-D2ED2FAF6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D616D0-16CB-4572-ADC3-FE46D2DEA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EF28E-809C-40E4-AE26-E10C44F94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24AD-D5F6-4804-BBB6-9022393422BE}" type="datetimeFigureOut">
              <a:rPr lang="en-US" smtClean="0"/>
              <a:t>5/23/2023</a:t>
            </a:fld>
            <a:endParaRPr lang="en-US"/>
          </a:p>
        </p:txBody>
      </p:sp>
      <p:sp>
        <p:nvSpPr>
          <p:cNvPr id="5" name="Footer Placeholder 4">
            <a:extLst>
              <a:ext uri="{FF2B5EF4-FFF2-40B4-BE49-F238E27FC236}">
                <a16:creationId xmlns:a16="http://schemas.microsoft.com/office/drawing/2014/main" id="{F3B55CD7-0943-4B3D-A1DB-4D0509C1C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FA1420-423D-4B85-A00B-DDDF40ED3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50117-3923-4CFA-A2AC-722B634048AA}" type="slidenum">
              <a:rPr lang="en-US" smtClean="0"/>
              <a:t>‹#›</a:t>
            </a:fld>
            <a:endParaRPr lang="en-US"/>
          </a:p>
        </p:txBody>
      </p:sp>
    </p:spTree>
    <p:extLst>
      <p:ext uri="{BB962C8B-B14F-4D97-AF65-F5344CB8AC3E}">
        <p14:creationId xmlns:p14="http://schemas.microsoft.com/office/powerpoint/2010/main" val="372968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5/23/2023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98173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3D107-F5DC-443D-8F00-4015C51E0AAE}"/>
              </a:ext>
            </a:extLst>
          </p:cNvPr>
          <p:cNvPicPr>
            <a:picLocks noChangeAspect="1"/>
          </p:cNvPicPr>
          <p:nvPr/>
        </p:nvPicPr>
        <p:blipFill>
          <a:blip r:embed="rId2"/>
          <a:stretch>
            <a:fillRect/>
          </a:stretch>
        </p:blipFill>
        <p:spPr>
          <a:xfrm>
            <a:off x="0" y="10901"/>
            <a:ext cx="12192000" cy="6836198"/>
          </a:xfrm>
          <a:prstGeom prst="rect">
            <a:avLst/>
          </a:prstGeom>
        </p:spPr>
      </p:pic>
    </p:spTree>
    <p:extLst>
      <p:ext uri="{BB962C8B-B14F-4D97-AF65-F5344CB8AC3E}">
        <p14:creationId xmlns:p14="http://schemas.microsoft.com/office/powerpoint/2010/main" val="154728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FBBE6-37F8-42E3-BD8F-81B7A3C5450D}"/>
              </a:ext>
            </a:extLst>
          </p:cNvPr>
          <p:cNvPicPr>
            <a:picLocks noChangeAspect="1"/>
          </p:cNvPicPr>
          <p:nvPr/>
        </p:nvPicPr>
        <p:blipFill>
          <a:blip r:embed="rId2"/>
          <a:stretch>
            <a:fillRect/>
          </a:stretch>
        </p:blipFill>
        <p:spPr>
          <a:xfrm>
            <a:off x="1265" y="0"/>
            <a:ext cx="12189469" cy="6858000"/>
          </a:xfrm>
          <a:prstGeom prst="rect">
            <a:avLst/>
          </a:prstGeom>
        </p:spPr>
      </p:pic>
    </p:spTree>
    <p:extLst>
      <p:ext uri="{BB962C8B-B14F-4D97-AF65-F5344CB8AC3E}">
        <p14:creationId xmlns:p14="http://schemas.microsoft.com/office/powerpoint/2010/main" val="239064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15A9C-A598-4948-B760-2E7E5209A5A7}"/>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266452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02C7D-C90A-48F4-B196-3B631320656D}"/>
              </a:ext>
            </a:extLst>
          </p:cNvPr>
          <p:cNvPicPr>
            <a:picLocks noChangeAspect="1"/>
          </p:cNvPicPr>
          <p:nvPr/>
        </p:nvPicPr>
        <p:blipFill>
          <a:blip r:embed="rId2"/>
          <a:stretch>
            <a:fillRect/>
          </a:stretch>
        </p:blipFill>
        <p:spPr>
          <a:xfrm>
            <a:off x="0" y="3159"/>
            <a:ext cx="12192000" cy="6851682"/>
          </a:xfrm>
          <a:prstGeom prst="rect">
            <a:avLst/>
          </a:prstGeom>
        </p:spPr>
      </p:pic>
    </p:spTree>
    <p:extLst>
      <p:ext uri="{BB962C8B-B14F-4D97-AF65-F5344CB8AC3E}">
        <p14:creationId xmlns:p14="http://schemas.microsoft.com/office/powerpoint/2010/main" val="208402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63CF5A-D50F-4013-A33A-1D4CD4B6A993}"/>
              </a:ext>
            </a:extLst>
          </p:cNvPr>
          <p:cNvPicPr>
            <a:picLocks noChangeAspect="1"/>
          </p:cNvPicPr>
          <p:nvPr/>
        </p:nvPicPr>
        <p:blipFill>
          <a:blip r:embed="rId2"/>
          <a:stretch>
            <a:fillRect/>
          </a:stretch>
        </p:blipFill>
        <p:spPr>
          <a:xfrm>
            <a:off x="0" y="3159"/>
            <a:ext cx="12192000" cy="6851682"/>
          </a:xfrm>
          <a:prstGeom prst="rect">
            <a:avLst/>
          </a:prstGeom>
        </p:spPr>
      </p:pic>
    </p:spTree>
    <p:extLst>
      <p:ext uri="{BB962C8B-B14F-4D97-AF65-F5344CB8AC3E}">
        <p14:creationId xmlns:p14="http://schemas.microsoft.com/office/powerpoint/2010/main" val="257822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B023F-ADBC-4A15-BE75-4DEADAC14BDE}"/>
              </a:ext>
            </a:extLst>
          </p:cNvPr>
          <p:cNvPicPr>
            <a:picLocks noChangeAspect="1"/>
          </p:cNvPicPr>
          <p:nvPr/>
        </p:nvPicPr>
        <p:blipFill>
          <a:blip r:embed="rId2"/>
          <a:stretch>
            <a:fillRect/>
          </a:stretch>
        </p:blipFill>
        <p:spPr>
          <a:xfrm>
            <a:off x="1265" y="0"/>
            <a:ext cx="12189469" cy="6858000"/>
          </a:xfrm>
          <a:prstGeom prst="rect">
            <a:avLst/>
          </a:prstGeom>
        </p:spPr>
      </p:pic>
    </p:spTree>
    <p:extLst>
      <p:ext uri="{BB962C8B-B14F-4D97-AF65-F5344CB8AC3E}">
        <p14:creationId xmlns:p14="http://schemas.microsoft.com/office/powerpoint/2010/main" val="248400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1B771-0CB3-4B8D-BF3D-5BD25FC01924}"/>
              </a:ext>
            </a:extLst>
          </p:cNvPr>
          <p:cNvPicPr>
            <a:picLocks noChangeAspect="1"/>
          </p:cNvPicPr>
          <p:nvPr/>
        </p:nvPicPr>
        <p:blipFill>
          <a:blip r:embed="rId2"/>
          <a:stretch>
            <a:fillRect/>
          </a:stretch>
        </p:blipFill>
        <p:spPr>
          <a:xfrm>
            <a:off x="16734" y="0"/>
            <a:ext cx="12158531" cy="6858000"/>
          </a:xfrm>
          <a:prstGeom prst="rect">
            <a:avLst/>
          </a:prstGeom>
        </p:spPr>
      </p:pic>
    </p:spTree>
    <p:extLst>
      <p:ext uri="{BB962C8B-B14F-4D97-AF65-F5344CB8AC3E}">
        <p14:creationId xmlns:p14="http://schemas.microsoft.com/office/powerpoint/2010/main" val="117296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59432-74EC-45BC-BAE6-B594E718087F}"/>
              </a:ext>
            </a:extLst>
          </p:cNvPr>
          <p:cNvPicPr>
            <a:picLocks noChangeAspect="1"/>
          </p:cNvPicPr>
          <p:nvPr/>
        </p:nvPicPr>
        <p:blipFill>
          <a:blip r:embed="rId2"/>
          <a:stretch>
            <a:fillRect/>
          </a:stretch>
        </p:blipFill>
        <p:spPr>
          <a:xfrm>
            <a:off x="1265" y="0"/>
            <a:ext cx="12189469" cy="6858000"/>
          </a:xfrm>
          <a:prstGeom prst="rect">
            <a:avLst/>
          </a:prstGeom>
        </p:spPr>
      </p:pic>
    </p:spTree>
    <p:extLst>
      <p:ext uri="{BB962C8B-B14F-4D97-AF65-F5344CB8AC3E}">
        <p14:creationId xmlns:p14="http://schemas.microsoft.com/office/powerpoint/2010/main" val="262694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55E68-2A43-41DE-95CA-3B3B0DF116B8}"/>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152163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44541-6C31-4B16-8ED3-68A2BC97D8A0}"/>
              </a:ext>
            </a:extLst>
          </p:cNvPr>
          <p:cNvPicPr>
            <a:picLocks noChangeAspect="1"/>
          </p:cNvPicPr>
          <p:nvPr/>
        </p:nvPicPr>
        <p:blipFill>
          <a:blip r:embed="rId2"/>
          <a:stretch>
            <a:fillRect/>
          </a:stretch>
        </p:blipFill>
        <p:spPr>
          <a:xfrm>
            <a:off x="9865" y="0"/>
            <a:ext cx="12172269" cy="6858000"/>
          </a:xfrm>
          <a:prstGeom prst="rect">
            <a:avLst/>
          </a:prstGeom>
        </p:spPr>
      </p:pic>
    </p:spTree>
    <p:extLst>
      <p:ext uri="{BB962C8B-B14F-4D97-AF65-F5344CB8AC3E}">
        <p14:creationId xmlns:p14="http://schemas.microsoft.com/office/powerpoint/2010/main" val="247780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0BEF4-F682-4037-AB42-329BF055BBB6}"/>
              </a:ext>
            </a:extLst>
          </p:cNvPr>
          <p:cNvPicPr>
            <a:picLocks noChangeAspect="1"/>
          </p:cNvPicPr>
          <p:nvPr/>
        </p:nvPicPr>
        <p:blipFill>
          <a:blip r:embed="rId2"/>
          <a:stretch>
            <a:fillRect/>
          </a:stretch>
        </p:blipFill>
        <p:spPr>
          <a:xfrm>
            <a:off x="0" y="11832"/>
            <a:ext cx="12192000" cy="6834336"/>
          </a:xfrm>
          <a:prstGeom prst="rect">
            <a:avLst/>
          </a:prstGeom>
        </p:spPr>
      </p:pic>
    </p:spTree>
    <p:extLst>
      <p:ext uri="{BB962C8B-B14F-4D97-AF65-F5344CB8AC3E}">
        <p14:creationId xmlns:p14="http://schemas.microsoft.com/office/powerpoint/2010/main" val="213077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ADEAE-5778-44C7-91CE-F6387075A8B2}"/>
              </a:ext>
            </a:extLst>
          </p:cNvPr>
          <p:cNvPicPr>
            <a:picLocks noChangeAspect="1"/>
          </p:cNvPicPr>
          <p:nvPr/>
        </p:nvPicPr>
        <p:blipFill>
          <a:blip r:embed="rId2"/>
          <a:stretch>
            <a:fillRect/>
          </a:stretch>
        </p:blipFill>
        <p:spPr>
          <a:xfrm>
            <a:off x="0" y="14772"/>
            <a:ext cx="12192000" cy="6828456"/>
          </a:xfrm>
          <a:prstGeom prst="rect">
            <a:avLst/>
          </a:prstGeom>
        </p:spPr>
      </p:pic>
    </p:spTree>
    <p:extLst>
      <p:ext uri="{BB962C8B-B14F-4D97-AF65-F5344CB8AC3E}">
        <p14:creationId xmlns:p14="http://schemas.microsoft.com/office/powerpoint/2010/main" val="422275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B6720A-42FF-4170-BBBF-E5C739A99858}"/>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310091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7D336-2388-4039-B598-150FCD5C62DD}"/>
              </a:ext>
            </a:extLst>
          </p:cNvPr>
          <p:cNvPicPr>
            <a:picLocks noChangeAspect="1"/>
          </p:cNvPicPr>
          <p:nvPr/>
        </p:nvPicPr>
        <p:blipFill>
          <a:blip r:embed="rId2"/>
          <a:stretch>
            <a:fillRect/>
          </a:stretch>
        </p:blipFill>
        <p:spPr>
          <a:xfrm>
            <a:off x="0" y="10901"/>
            <a:ext cx="12192000" cy="6836198"/>
          </a:xfrm>
          <a:prstGeom prst="rect">
            <a:avLst/>
          </a:prstGeom>
        </p:spPr>
      </p:pic>
    </p:spTree>
    <p:extLst>
      <p:ext uri="{BB962C8B-B14F-4D97-AF65-F5344CB8AC3E}">
        <p14:creationId xmlns:p14="http://schemas.microsoft.com/office/powerpoint/2010/main" val="403379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2FFAB6-0A45-442B-8950-DC714364425A}"/>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29980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E73E0-F99A-4C67-9FC2-D0C2FB7ADD41}"/>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377102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4969B9-E5BC-468B-8810-695DF8C810F1}"/>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216358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653EC-30BB-46B8-B399-781EE4A8ED57}"/>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2860344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906683-6D10-4F07-9C8E-F4D1B60F8ED6}"/>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n-lt"/>
              </a:rPr>
              <a:t>Abbott</a:t>
            </a:r>
            <a:br>
              <a:rPr lang="en-US" sz="900" b="1" dirty="0">
                <a:solidFill>
                  <a:schemeClr val="tx1"/>
                </a:solidFill>
                <a:latin typeface="+mn-lt"/>
              </a:rPr>
            </a:br>
            <a:r>
              <a:rPr lang="en-US" sz="900" dirty="0">
                <a:solidFill>
                  <a:schemeClr val="tx1"/>
                </a:solidFill>
                <a:latin typeface="+mn-lt"/>
              </a:rPr>
              <a:t>6101 Stoneridge Dr., Pleasanton, CA 94588 USA, Tel: 1 925 847 8600</a:t>
            </a:r>
            <a:br>
              <a:rPr lang="en-US" sz="900" dirty="0">
                <a:solidFill>
                  <a:schemeClr val="tx1"/>
                </a:solidFill>
                <a:latin typeface="+mn-lt"/>
              </a:rPr>
            </a:br>
            <a:r>
              <a:rPr lang="en-US" sz="900" dirty="0" err="1">
                <a:solidFill>
                  <a:schemeClr val="tx1"/>
                </a:solidFill>
                <a:latin typeface="+mn-lt"/>
              </a:rPr>
              <a:t>Cardiovascular.Abbott</a:t>
            </a:r>
            <a:r>
              <a:rPr lang="en-US" sz="900" dirty="0">
                <a:solidFill>
                  <a:schemeClr val="tx1"/>
                </a:solidFill>
                <a:latin typeface="+mn-lt"/>
              </a:rPr>
              <a:t>/HeartMate3</a:t>
            </a:r>
          </a:p>
          <a:p>
            <a:pPr marL="0" indent="0" defTabSz="1219170">
              <a:lnSpc>
                <a:spcPct val="100000"/>
              </a:lnSpc>
              <a:spcBef>
                <a:spcPts val="600"/>
              </a:spcBef>
              <a:buNone/>
            </a:pPr>
            <a:r>
              <a:rPr lang="en-US" sz="900" b="1" dirty="0">
                <a:solidFill>
                  <a:schemeClr val="tx1"/>
                </a:solidFill>
                <a:latin typeface="+mn-lt"/>
              </a:rPr>
              <a:t>Rx Only</a:t>
            </a:r>
            <a:br>
              <a:rPr lang="en-US" sz="900" b="1" dirty="0">
                <a:solidFill>
                  <a:schemeClr val="tx1"/>
                </a:solidFill>
                <a:latin typeface="+mn-lt"/>
              </a:rPr>
            </a:br>
            <a:r>
              <a:rPr lang="en-US" sz="900" b="1" dirty="0">
                <a:solidFill>
                  <a:schemeClr val="tx1"/>
                </a:solidFill>
                <a:latin typeface="+mn-lt"/>
              </a:rPr>
              <a:t>Brief Summary</a:t>
            </a:r>
            <a:r>
              <a:rPr lang="en-US" sz="9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n-lt"/>
              </a:rPr>
              <a:t>HeartMate 3™ LVAS Indications</a:t>
            </a:r>
            <a:r>
              <a:rPr lang="en-US" sz="9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n-lt"/>
            </a:endParaRPr>
          </a:p>
          <a:p>
            <a:pPr marL="0" indent="0" defTabSz="1219170">
              <a:lnSpc>
                <a:spcPct val="100000"/>
              </a:lnSpc>
              <a:spcBef>
                <a:spcPts val="600"/>
              </a:spcBef>
              <a:buNone/>
            </a:pPr>
            <a:r>
              <a:rPr lang="en-US" sz="900" b="1" dirty="0">
                <a:solidFill>
                  <a:schemeClr val="tx1"/>
                </a:solidFill>
                <a:latin typeface="+mn-lt"/>
              </a:rPr>
              <a:t>HeartMate 3™ LVAS Contraindications</a:t>
            </a:r>
            <a:r>
              <a:rPr lang="en-US" sz="900" dirty="0">
                <a:solidFill>
                  <a:schemeClr val="tx1"/>
                </a:solidFill>
                <a:latin typeface="+mn-lt"/>
              </a:rPr>
              <a:t>: </a:t>
            </a:r>
            <a:r>
              <a:rPr lang="en-US" sz="900" dirty="0">
                <a:solidFill>
                  <a:schemeClr val="tx1"/>
                </a:solidFill>
                <a:effectLst/>
                <a:latin typeface="+mn-lt"/>
              </a:rPr>
              <a:t>The HeartMate 3 Left Ventricular Assist System is contraindicated for patients who cannot tolerate, or who are allergic to, anticoagulation therapy</a:t>
            </a:r>
            <a:r>
              <a:rPr lang="en-US" sz="900" dirty="0">
                <a:solidFill>
                  <a:schemeClr val="tx1"/>
                </a:solidFill>
                <a:latin typeface="+mn-lt"/>
              </a:rPr>
              <a:t>.</a:t>
            </a:r>
          </a:p>
          <a:p>
            <a:pPr marL="0" indent="0" defTabSz="1219170">
              <a:lnSpc>
                <a:spcPct val="100000"/>
              </a:lnSpc>
              <a:spcBef>
                <a:spcPts val="600"/>
              </a:spcBef>
              <a:buNone/>
            </a:pPr>
            <a:r>
              <a:rPr lang="en-US" sz="900" b="1" dirty="0">
                <a:solidFill>
                  <a:schemeClr val="tx1"/>
                </a:solidFill>
                <a:latin typeface="+mn-lt"/>
              </a:rPr>
              <a:t>HeartMate 3™ LVAS Adverse Events: </a:t>
            </a:r>
            <a:r>
              <a:rPr lang="en-US" sz="9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n-lt"/>
              </a:rPr>
              <a:t>.</a:t>
            </a:r>
          </a:p>
          <a:p>
            <a:pPr marL="0" indent="0" defTabSz="1219170">
              <a:lnSpc>
                <a:spcPct val="100000"/>
              </a:lnSpc>
              <a:spcBef>
                <a:spcPts val="600"/>
              </a:spcBef>
              <a:buNone/>
            </a:pPr>
            <a:r>
              <a:rPr lang="en-US" sz="900" dirty="0">
                <a:solidFill>
                  <a:schemeClr val="tx1"/>
                </a:solidFill>
                <a:latin typeface="+mn-lt"/>
              </a:rPr>
              <a:t>™ Indicates a trademark of the Abbott group of companies. </a:t>
            </a:r>
            <a:br>
              <a:rPr lang="en-US" sz="900" dirty="0">
                <a:solidFill>
                  <a:schemeClr val="tx1"/>
                </a:solidFill>
                <a:latin typeface="+mn-lt"/>
              </a:rPr>
            </a:br>
            <a:r>
              <a:rPr lang="en-US" sz="900" dirty="0">
                <a:solidFill>
                  <a:schemeClr val="tx1"/>
                </a:solidFill>
                <a:latin typeface="+mn-lt"/>
              </a:rPr>
              <a:t>‡ Indicates a third-party trademark, which is property of its respective owner.</a:t>
            </a:r>
            <a:br>
              <a:rPr lang="en-US" sz="900" dirty="0">
                <a:solidFill>
                  <a:schemeClr val="tx1"/>
                </a:solidFill>
                <a:latin typeface="+mn-lt"/>
              </a:rPr>
            </a:br>
            <a:r>
              <a:rPr lang="en-US" sz="900" dirty="0">
                <a:solidFill>
                  <a:schemeClr val="tx1"/>
                </a:solidFill>
                <a:latin typeface="+mn-lt"/>
              </a:rPr>
              <a:t>© 2023 Abbott. All Rights Reserved. MAT-2004290 v2.0 | Item approved for U.S. use only.</a:t>
            </a:r>
          </a:p>
        </p:txBody>
      </p:sp>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5340E5-DBC2-4275-98B3-6220C8211679}"/>
              </a:ext>
            </a:extLst>
          </p:cNvPr>
          <p:cNvPicPr>
            <a:picLocks noChangeAspect="1"/>
          </p:cNvPicPr>
          <p:nvPr/>
        </p:nvPicPr>
        <p:blipFill>
          <a:blip r:embed="rId2"/>
          <a:stretch>
            <a:fillRect/>
          </a:stretch>
        </p:blipFill>
        <p:spPr>
          <a:xfrm>
            <a:off x="0" y="10901"/>
            <a:ext cx="12192000" cy="6836198"/>
          </a:xfrm>
          <a:prstGeom prst="rect">
            <a:avLst/>
          </a:prstGeom>
        </p:spPr>
      </p:pic>
    </p:spTree>
    <p:extLst>
      <p:ext uri="{BB962C8B-B14F-4D97-AF65-F5344CB8AC3E}">
        <p14:creationId xmlns:p14="http://schemas.microsoft.com/office/powerpoint/2010/main" val="241872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E6949-40F1-46F5-94CE-38E9E47F8D56}"/>
              </a:ext>
            </a:extLst>
          </p:cNvPr>
          <p:cNvPicPr>
            <a:picLocks noChangeAspect="1"/>
          </p:cNvPicPr>
          <p:nvPr/>
        </p:nvPicPr>
        <p:blipFill>
          <a:blip r:embed="rId2"/>
          <a:stretch>
            <a:fillRect/>
          </a:stretch>
        </p:blipFill>
        <p:spPr>
          <a:xfrm>
            <a:off x="0" y="7030"/>
            <a:ext cx="12192000" cy="6843940"/>
          </a:xfrm>
          <a:prstGeom prst="rect">
            <a:avLst/>
          </a:prstGeom>
        </p:spPr>
      </p:pic>
    </p:spTree>
    <p:extLst>
      <p:ext uri="{BB962C8B-B14F-4D97-AF65-F5344CB8AC3E}">
        <p14:creationId xmlns:p14="http://schemas.microsoft.com/office/powerpoint/2010/main" val="16515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90FA1A-C280-473B-BF9C-9453685C03CA}"/>
              </a:ext>
            </a:extLst>
          </p:cNvPr>
          <p:cNvPicPr>
            <a:picLocks noChangeAspect="1"/>
          </p:cNvPicPr>
          <p:nvPr/>
        </p:nvPicPr>
        <p:blipFill>
          <a:blip r:embed="rId2"/>
          <a:stretch>
            <a:fillRect/>
          </a:stretch>
        </p:blipFill>
        <p:spPr>
          <a:xfrm>
            <a:off x="1265" y="0"/>
            <a:ext cx="12189469" cy="6858000"/>
          </a:xfrm>
          <a:prstGeom prst="rect">
            <a:avLst/>
          </a:prstGeom>
        </p:spPr>
      </p:pic>
    </p:spTree>
    <p:extLst>
      <p:ext uri="{BB962C8B-B14F-4D97-AF65-F5344CB8AC3E}">
        <p14:creationId xmlns:p14="http://schemas.microsoft.com/office/powerpoint/2010/main" val="346178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D9422-3F98-4C93-A7AA-42E8EB3F427B}"/>
              </a:ext>
            </a:extLst>
          </p:cNvPr>
          <p:cNvPicPr>
            <a:picLocks noChangeAspect="1"/>
          </p:cNvPicPr>
          <p:nvPr/>
        </p:nvPicPr>
        <p:blipFill>
          <a:blip r:embed="rId2"/>
          <a:stretch>
            <a:fillRect/>
          </a:stretch>
        </p:blipFill>
        <p:spPr>
          <a:xfrm>
            <a:off x="1265" y="0"/>
            <a:ext cx="12189469" cy="6858000"/>
          </a:xfrm>
          <a:prstGeom prst="rect">
            <a:avLst/>
          </a:prstGeom>
        </p:spPr>
      </p:pic>
    </p:spTree>
    <p:extLst>
      <p:ext uri="{BB962C8B-B14F-4D97-AF65-F5344CB8AC3E}">
        <p14:creationId xmlns:p14="http://schemas.microsoft.com/office/powerpoint/2010/main" val="363177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625053-ECE1-45E6-AD82-8A3D3AB73E4A}"/>
              </a:ext>
            </a:extLst>
          </p:cNvPr>
          <p:cNvPicPr>
            <a:picLocks noChangeAspect="1"/>
          </p:cNvPicPr>
          <p:nvPr/>
        </p:nvPicPr>
        <p:blipFill>
          <a:blip r:embed="rId2"/>
          <a:stretch>
            <a:fillRect/>
          </a:stretch>
        </p:blipFill>
        <p:spPr>
          <a:xfrm>
            <a:off x="8137" y="0"/>
            <a:ext cx="12175726" cy="6858000"/>
          </a:xfrm>
          <a:prstGeom prst="rect">
            <a:avLst/>
          </a:prstGeom>
        </p:spPr>
      </p:pic>
    </p:spTree>
    <p:extLst>
      <p:ext uri="{BB962C8B-B14F-4D97-AF65-F5344CB8AC3E}">
        <p14:creationId xmlns:p14="http://schemas.microsoft.com/office/powerpoint/2010/main" val="257500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ACE602-7327-4C95-AA0B-F2618F112CD6}"/>
              </a:ext>
            </a:extLst>
          </p:cNvPr>
          <p:cNvPicPr>
            <a:picLocks noChangeAspect="1"/>
          </p:cNvPicPr>
          <p:nvPr/>
        </p:nvPicPr>
        <p:blipFill>
          <a:blip r:embed="rId2"/>
          <a:stretch>
            <a:fillRect/>
          </a:stretch>
        </p:blipFill>
        <p:spPr>
          <a:xfrm>
            <a:off x="0" y="7970"/>
            <a:ext cx="12192000" cy="6842059"/>
          </a:xfrm>
          <a:prstGeom prst="rect">
            <a:avLst/>
          </a:prstGeom>
        </p:spPr>
      </p:pic>
    </p:spTree>
    <p:extLst>
      <p:ext uri="{BB962C8B-B14F-4D97-AF65-F5344CB8AC3E}">
        <p14:creationId xmlns:p14="http://schemas.microsoft.com/office/powerpoint/2010/main" val="120340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0FBE8-E87A-49B2-8B02-8408DF0E32BE}"/>
              </a:ext>
            </a:extLst>
          </p:cNvPr>
          <p:cNvPicPr>
            <a:picLocks noChangeAspect="1"/>
          </p:cNvPicPr>
          <p:nvPr/>
        </p:nvPicPr>
        <p:blipFill>
          <a:blip r:embed="rId2"/>
          <a:stretch>
            <a:fillRect/>
          </a:stretch>
        </p:blipFill>
        <p:spPr>
          <a:xfrm>
            <a:off x="8137" y="0"/>
            <a:ext cx="12175726" cy="6858000"/>
          </a:xfrm>
          <a:prstGeom prst="rect">
            <a:avLst/>
          </a:prstGeom>
        </p:spPr>
      </p:pic>
    </p:spTree>
    <p:extLst>
      <p:ext uri="{BB962C8B-B14F-4D97-AF65-F5344CB8AC3E}">
        <p14:creationId xmlns:p14="http://schemas.microsoft.com/office/powerpoint/2010/main" val="95932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TotalTime>
  <Words>315</Words>
  <Application>Microsoft Office PowerPoint</Application>
  <PresentationFormat>Widescreen</PresentationFormat>
  <Paragraphs>6</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Chuang</dc:creator>
  <cp:lastModifiedBy>Pingel, Michelle L</cp:lastModifiedBy>
  <cp:revision>7</cp:revision>
  <dcterms:created xsi:type="dcterms:W3CDTF">2019-03-18T15:09:32Z</dcterms:created>
  <dcterms:modified xsi:type="dcterms:W3CDTF">2023-05-23T21:16:46Z</dcterms:modified>
</cp:coreProperties>
</file>