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155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433DBA-9A2E-41F1-9120-EDB81F9FAA30}" v="1" dt="2020-05-18T17:20:12.9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>
        <p:scale>
          <a:sx n="90" d="100"/>
          <a:sy n="90" d="100"/>
        </p:scale>
        <p:origin x="44" y="-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C63B7-194B-4369-8C1C-34C2BBA75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A7B81F-EDD3-4159-B1F9-51A4EB6A7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A82B7-FD22-4056-A768-25B1AC95E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DD44-7056-4AA9-B1B2-D990F4A5C72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5954-EAC7-443A-A606-9D77A2406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797A2-3E00-471D-ABBB-87682FAB2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C42C-B363-495D-9B0F-285EB437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1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3635A-6F97-43B0-AEC2-35CC55B8E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979F28-F9EA-4775-AAAD-9E1503379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FC93A-81AF-451D-8D54-1F4037B8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DD44-7056-4AA9-B1B2-D990F4A5C72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FC5B1-02DD-426E-A813-7ADF118FF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39301-4820-43D9-BCBA-864438035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C42C-B363-495D-9B0F-285EB437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60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91611E-5420-43EA-9340-DAD49BBE29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E9141B-7E1B-4EBA-B7EF-2B62AEEF0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E9EB7-395D-413F-A6D7-D8D35AEC6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DD44-7056-4AA9-B1B2-D990F4A5C72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F2AB9-68D2-43D7-9D32-D4D75EA23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F2341-90EB-4A84-A410-ADE2B989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C42C-B363-495D-9B0F-285EB437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9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1060385" y="3521596"/>
            <a:ext cx="10523352" cy="0"/>
          </a:xfrm>
          <a:prstGeom prst="line">
            <a:avLst/>
          </a:prstGeom>
          <a:ln>
            <a:gradFill flip="none" rotWithShape="1">
              <a:gsLst>
                <a:gs pos="75000">
                  <a:srgbClr val="B10019"/>
                </a:gs>
                <a:gs pos="100000">
                  <a:prstClr val="white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42093"/>
            <a:ext cx="10363200" cy="1113492"/>
          </a:xfrm>
        </p:spPr>
        <p:txBody>
          <a:bodyPr anchor="b">
            <a:normAutofit/>
          </a:bodyPr>
          <a:lstStyle>
            <a:lvl1pPr algn="l">
              <a:lnSpc>
                <a:spcPts val="4200"/>
              </a:lnSpc>
              <a:defRPr sz="4000">
                <a:solidFill>
                  <a:srgbClr val="1338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79662"/>
            <a:ext cx="10363200" cy="857927"/>
          </a:xfrm>
          <a:noFill/>
        </p:spPr>
        <p:txBody>
          <a:bodyPr>
            <a:norm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03364" y="6284292"/>
            <a:ext cx="1419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83A15BF5-FFE3-4009-BB62-AFDA0594EF87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2441" y="628429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760" y="628429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378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60" y="1427648"/>
            <a:ext cx="10972800" cy="4579459"/>
          </a:xfrm>
        </p:spPr>
        <p:txBody>
          <a:bodyPr/>
          <a:lstStyle>
            <a:lvl1pPr marL="284156" indent="-284156">
              <a:buClr>
                <a:srgbClr val="BA0023"/>
              </a:buClr>
              <a:buFont typeface="Arial"/>
              <a:buChar char="•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69899" indent="-285744">
              <a:buClr>
                <a:srgbClr val="BA0023"/>
              </a:buClr>
              <a:buFont typeface="Lucida Grande"/>
              <a:buChar char="–"/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03255" indent="-233357">
              <a:buClr>
                <a:srgbClr val="898989"/>
              </a:buClr>
              <a:buFont typeface="Arial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674" indent="-225420">
              <a:buClr>
                <a:srgbClr val="898989"/>
              </a:buClr>
              <a:buFont typeface="Lucida Grande"/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55682" indent="-227008">
              <a:buClr>
                <a:srgbClr val="BA0023"/>
              </a:buClr>
              <a:buFont typeface="Arial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1338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03364" y="6284292"/>
            <a:ext cx="1419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6C9A39A8-7B84-40AD-98DE-BC0DF7E703AA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2441" y="628429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28208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602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>
            <a:normAutofit/>
          </a:bodyPr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6292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03364" y="6284292"/>
            <a:ext cx="1419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C99B3D10-23E0-456F-BEDA-73192A56D087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2441" y="628429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760" y="628429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60385" y="4391019"/>
            <a:ext cx="10523352" cy="0"/>
          </a:xfrm>
          <a:prstGeom prst="line">
            <a:avLst/>
          </a:prstGeom>
          <a:ln>
            <a:gradFill flip="none" rotWithShape="1">
              <a:gsLst>
                <a:gs pos="75000">
                  <a:srgbClr val="B10019"/>
                </a:gs>
                <a:gs pos="100000">
                  <a:prstClr val="white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64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45CE-F8A1-4ED2-91B2-8C2CA35373FB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927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4E1C-950E-4EC5-9A8A-0801BFE5D468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618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C10B-02A3-4729-9D9C-2C6DD261206D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82400" y="6284292"/>
            <a:ext cx="609600" cy="365125"/>
          </a:xfrm>
        </p:spPr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983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CBC8-89D0-4AF0-9EE4-FF48FF5908C3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82400" y="6293515"/>
            <a:ext cx="609600" cy="365125"/>
          </a:xfrm>
        </p:spPr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7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CA3C-E103-4FF0-B498-04A058DB6F48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62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AAF91-0E22-45E3-A286-333D265E2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34EE8-1106-48A1-A33F-97B115851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F45FF-EE90-4FF7-94A3-6C4874A1C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DD44-7056-4AA9-B1B2-D990F4A5C72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F99C7-60A2-4371-B698-9E739F5F1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E30AD-A9AA-4E87-BD1F-95D72B47A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C42C-B363-495D-9B0F-285EB437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30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4602-FDD0-4E8B-A2F0-18F3F6ADE61D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656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8F3E-09EC-4C5E-8442-9AE3D88156B2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342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992F-031C-4688-BB4C-64B80819C5DE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49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ED8C7-DD62-4C23-B2BC-E91B5D3E6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6D093-CD93-4A24-A0EC-16466D66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1049C-66A4-4A8E-BF52-4376A6E8A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DD44-7056-4AA9-B1B2-D990F4A5C72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A16AF-E253-4B7A-A9C5-0F7122D9A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C14FF-897A-4A1F-B6D5-B72543DB4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C42C-B363-495D-9B0F-285EB437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90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62E3C-FE19-4602-8127-1D9533BDE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D3688-B10A-4C5F-B2CE-53C18DBBB3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70766-74E8-4B59-A392-99C4826BA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1AC067-20CF-4B32-80AA-3AEB59D1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DD44-7056-4AA9-B1B2-D990F4A5C72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2B2477-8600-4C94-9F08-08CD6E94A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635C9-C3BD-45B5-8FB3-B748101FD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C42C-B363-495D-9B0F-285EB437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6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68966-A555-494B-B703-B083BF8A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A47BD-5FEA-44C7-8DB2-C790E65AA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5FCEC-70A6-4DB8-BE11-3F02B89C2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9CBEF7-FAE9-41B7-BE29-E70F6C5243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B1377E-C182-4A44-9629-57CDEE8C17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00E2C8-8928-46D8-93C1-15765475A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DD44-7056-4AA9-B1B2-D990F4A5C72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73F347-4EDB-4688-B17B-FECD7D7AE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E6436E-7582-4E62-BF1A-EB1DE254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C42C-B363-495D-9B0F-285EB437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55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90AF3-FDD5-4EB9-84D7-C08D4E897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1945AB-4492-4B37-8023-8FC269824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DD44-7056-4AA9-B1B2-D990F4A5C72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71CC0E-D9E5-467A-86A5-CDE6B31D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690691-1F08-4BE4-9DFC-88FAF5D1A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C42C-B363-495D-9B0F-285EB437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8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708D21-C0F5-421A-84AA-621CAB125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DD44-7056-4AA9-B1B2-D990F4A5C72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DF15AB-4940-485E-9B59-32D9157D4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260B3-7DE1-4050-84A0-777D9EB7B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C42C-B363-495D-9B0F-285EB437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72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9C338-A892-45D0-A2F7-794317739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18F14-9DBE-44D4-B2A1-6A8350F5D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95A7D5-5B29-4A4C-B34C-3B0FE547B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6A2014-E861-415F-8683-7C71ABBC0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DD44-7056-4AA9-B1B2-D990F4A5C72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777A5C-2D5A-40AF-9973-8A6C1E43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50239-9F27-4946-86DA-7BC5FAB2B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C42C-B363-495D-9B0F-285EB437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1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B120B-A4D6-42FF-A356-7B29860F2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59B431-0451-4B51-8FB0-D74943C7FB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E3190-09AE-44EC-8835-A8569CF1C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C67BF9-9831-4DF9-80C0-EF14CA83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DD44-7056-4AA9-B1B2-D990F4A5C72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6FB26-2FF2-4AD8-9E05-30ED9D92A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96660-11CB-4044-AFC8-7BF4A5DE7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C42C-B363-495D-9B0F-285EB437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56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A6053F-6845-4EA4-AE70-7083321A9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0BFCA-8E20-455B-B858-E68C963B1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97C39-733B-46AB-8E14-81A7EB753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FDD44-7056-4AA9-B1B2-D990F4A5C72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35BD4-2788-41EB-81E7-750EEB3279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AD85-B155-40D6-8C03-D3B218582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EC42C-B363-495D-9B0F-285EB437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2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79313"/>
            <a:ext cx="10972800" cy="9451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00480"/>
            <a:ext cx="10972800" cy="4579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3364" y="6284292"/>
            <a:ext cx="1419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B8B7FE51-1B43-475E-AE30-4CED31293185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2441" y="628429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760" y="628429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8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3200" b="1" i="0" kern="1200">
          <a:solidFill>
            <a:srgbClr val="133868"/>
          </a:solidFill>
          <a:latin typeface="Arial"/>
          <a:ea typeface="+mj-ea"/>
          <a:cs typeface="Arial"/>
        </a:defRPr>
      </a:lvl1pPr>
    </p:titleStyle>
    <p:bodyStyle>
      <a:lvl1pPr marL="284156" indent="-284156" algn="l" defTabSz="457189" rtl="0" eaLnBrk="1" latinLnBrk="0" hangingPunct="1">
        <a:lnSpc>
          <a:spcPct val="150000"/>
        </a:lnSpc>
        <a:spcBef>
          <a:spcPct val="20000"/>
        </a:spcBef>
        <a:buClr>
          <a:srgbClr val="BA0023"/>
        </a:buClr>
        <a:buFont typeface="Arial"/>
        <a:buChar char="•"/>
        <a:defRPr sz="2800" b="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1pPr>
      <a:lvl2pPr marL="569899" indent="-285744" algn="l" defTabSz="457189" rtl="0" eaLnBrk="1" latinLnBrk="0" hangingPunct="1">
        <a:lnSpc>
          <a:spcPct val="150000"/>
        </a:lnSpc>
        <a:spcBef>
          <a:spcPct val="20000"/>
        </a:spcBef>
        <a:buClr>
          <a:srgbClr val="BA0023"/>
        </a:buClr>
        <a:buFont typeface="Lucida Grande"/>
        <a:buChar char="–"/>
        <a:defRPr sz="2600" b="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2pPr>
      <a:lvl3pPr marL="803255" indent="-233357" algn="l" defTabSz="457189" rtl="0" eaLnBrk="1" latinLnBrk="0" hangingPunct="1">
        <a:lnSpc>
          <a:spcPct val="150000"/>
        </a:lnSpc>
        <a:spcBef>
          <a:spcPct val="20000"/>
        </a:spcBef>
        <a:buClr>
          <a:srgbClr val="898989"/>
        </a:buClr>
        <a:buFont typeface="Arial"/>
        <a:buChar char="•"/>
        <a:defRPr sz="2200" b="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3pPr>
      <a:lvl4pPr marL="1028674" indent="-225420" algn="l" defTabSz="457189" rtl="0" eaLnBrk="1" latinLnBrk="0" hangingPunct="1">
        <a:lnSpc>
          <a:spcPct val="150000"/>
        </a:lnSpc>
        <a:spcBef>
          <a:spcPct val="20000"/>
        </a:spcBef>
        <a:buClr>
          <a:srgbClr val="898989"/>
        </a:buClr>
        <a:buFont typeface="Lucida Grande"/>
        <a:buChar char="–"/>
        <a:defRPr sz="1800" b="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4pPr>
      <a:lvl5pPr marL="1255682" indent="-227008" algn="l" defTabSz="457189" rtl="0" eaLnBrk="1" latinLnBrk="0" hangingPunct="1">
        <a:spcBef>
          <a:spcPct val="20000"/>
        </a:spcBef>
        <a:buClr>
          <a:srgbClr val="BA0023"/>
        </a:buClr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86CF3-1627-4668-BA9A-F91A1D3E9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95590-A85F-4B99-B527-FFF1B885D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2DDC73-6899-46B3-9399-19FB6D91F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0"/>
            <a:ext cx="12192000" cy="685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50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00D44-8A48-4643-A0A7-02D52A9C3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EBDA2-0C49-4EFB-BF75-F63304473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0FCC1A-D23D-489E-A5B4-8BA209BD1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0"/>
            <a:ext cx="12192000" cy="685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77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852A0-0715-4E7A-8B6F-291EC1A69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FE62B-F810-4980-BB34-4535EC743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913397-8FDD-4CE3-B460-4E750A0F5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0"/>
            <a:ext cx="12192000" cy="685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86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75349-6680-456C-BE0F-63DE3CC9C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6185E-CE6C-43E7-93E9-1484791D9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3D6FE-AF5C-4E00-9C09-E52591739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9" y="0"/>
            <a:ext cx="12162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46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BE420-1DEB-4A18-9403-DF2BC71F0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D7EAE-9616-4C65-8D28-B193B1BE6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370D92-7F11-4525-AD02-5BC7E6847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1" y="0"/>
            <a:ext cx="12148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98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40DE0-4FCD-490D-8938-B0F836D5A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A3576-0F22-4837-89FA-470FDD181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23554D-E6B7-4E5D-83B7-FEB625A27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32"/>
            <a:ext cx="12192000" cy="684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81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43CCE-F4EE-4A67-804E-C540C59C1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8832D-5B00-4454-8593-F322B6F82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6A3EE4-6FD7-4121-A944-08DA34C4A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" y="0"/>
            <a:ext cx="12189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28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6DEC5-7F14-4F64-9B35-BE89059B1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242A8-608C-43C6-B49C-12BB2130C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4A7350-51E8-43C9-AC58-C0E7DCCEF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0"/>
            <a:ext cx="12192000" cy="685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43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77450-8FB5-4D18-83C9-BCECBB6C9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10560-0E5F-4460-A3DC-7755AA41A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68D991-718F-47B1-81B0-CBF4CAFD7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0"/>
            <a:ext cx="12192000" cy="685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12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4DAE2-FE47-4E94-B0F6-D03719604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BE56F-1105-4B3B-83CA-5164D4942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6BBC86-EF33-48DB-9979-37DFB5A13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" y="0"/>
            <a:ext cx="12189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9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F001A-1146-4C26-8D8F-9FCBF943A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3DAD4-5CA8-4862-9C79-074334656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5DF84-0688-4917-899D-4FC7FFB07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" y="0"/>
            <a:ext cx="12175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2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084D8-4CCD-4350-B393-80E24A198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D791D-E279-4402-988F-BFB8B6822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6835FE-B06B-42C3-AF6D-4DBD33F1E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9" y="0"/>
            <a:ext cx="12162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61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2FA4D-D37F-47CA-958B-D3DDBD438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C18A7-F45F-45CB-90A3-984590028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D6DDB-881E-4240-96BF-C8DE397F7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" y="0"/>
            <a:ext cx="12189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40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2891D-F514-4ACC-9D16-8DE1A088F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D3077-CC02-44D8-8783-0E7FA2346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7B97B5-AD1E-4A55-9654-122584563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" y="0"/>
            <a:ext cx="12189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44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57907-C1EE-4562-9C96-27DC96D0E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4A783-26BC-41AC-B447-3742CE08A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E60091-6BA9-4C8F-BA1A-27025C9CF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" y="0"/>
            <a:ext cx="12189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5B1A1-7DFE-496F-939D-86F2C91D8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EE393-D702-4288-8265-8E381967A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9BB4BB-4EDA-4FC8-9CE5-63A6C6E8A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" y="0"/>
            <a:ext cx="12189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14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E9BA3-BB2D-467F-9818-B56C3FD6F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AB43E-210C-453E-90B5-BFAF28A9A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B33202-C6B2-42A0-829C-4DC1B6220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" y="0"/>
            <a:ext cx="12189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77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0BB70-3BD8-430F-B34D-9D4D3DB55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76247-66BE-4DD1-AE62-B63B750CF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3E4F53-F247-4C5D-B24B-103BE0AE3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" y="0"/>
            <a:ext cx="12175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47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C9D60-715D-4964-95F8-B88ECB015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74703-1D99-4648-A064-78036E123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6C6158-590D-4B9D-8F55-8DD16FD10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" y="0"/>
            <a:ext cx="12189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00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9F4BD-EF98-46B7-AADF-A6BCC15F0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BBAB0-2E40-4CD5-B7B0-F5D8627D9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ED440A-ED07-4A1F-8D20-58BD8020D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" y="0"/>
            <a:ext cx="12175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50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F35FB-C623-4EAE-8FEE-975CC87A8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1F9D2-7FD7-46B8-8108-5DE37234E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3BF7AE-25FD-4325-BF39-9E5EF45B6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0"/>
            <a:ext cx="12192000" cy="685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28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1BB5-4B9A-4D26-BD50-C35381E2F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28512-4E9D-48E2-86D2-37CF73566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20EF0C-9C53-4501-919A-29B73FD88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" y="0"/>
            <a:ext cx="12189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66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F5379-1DD6-4529-8C01-D92831F6E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F4A40-9AB6-47AF-8131-043605161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10FD8-9E1C-4E80-A893-73769D837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" y="0"/>
            <a:ext cx="12175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78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8539D-6DF6-489C-B5A9-9EC7E03B4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AEF29-A01E-4D82-95D0-628627548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442781-7F55-4F93-83BB-14FC1D995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9" y="0"/>
            <a:ext cx="12162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5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55CEE-1313-490A-BE60-E85CFAF9B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6AEDF-0616-41D1-9064-ADE607114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27797A-629F-4E13-83A0-3495A0984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9" y="0"/>
            <a:ext cx="12162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003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CFC05-C487-4A05-B7AF-E60C5A1C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E565E-AA5E-4282-91AC-82C3D78E1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BDCFD9-910D-4E41-A9D2-4430DA99D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" y="0"/>
            <a:ext cx="12175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234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84DE-7044-4064-B796-EF92E235D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140FF-3B24-4CDA-9245-A804A4743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F9A0F0-A338-4BE9-9BD4-FC9AD2588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" y="0"/>
            <a:ext cx="12175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19C06-FE69-4FF4-B4C3-9897174CA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E105B-98C2-42E3-A735-CB794DF7B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AEA0EC-3713-4EF7-AD27-2EDAF1BB3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1" y="0"/>
            <a:ext cx="12148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717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093F6-FEBC-4F68-B9FA-669E9CCD2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90CDC-F739-4D11-8F98-A87088AE7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853EF5-BAF4-4D0F-B033-00C82D7EC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" y="0"/>
            <a:ext cx="12175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371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1D3CD-5C96-4CF5-B032-2C5E1CC15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BF9E2-0CAC-4F58-AB9F-5F251FF9A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3ECAD2-7A18-46AB-81E3-18D5C5B14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1" y="0"/>
            <a:ext cx="12148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899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906683-6D10-4F07-9C8E-F4D1B60F8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60" y="3429001"/>
            <a:ext cx="6155133" cy="3428999"/>
          </a:xfrm>
        </p:spPr>
        <p:txBody>
          <a:bodyPr>
            <a:normAutofit fontScale="25000" lnSpcReduction="20000"/>
          </a:bodyPr>
          <a:lstStyle/>
          <a:p>
            <a:pPr marL="0" indent="0" defTabSz="121917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3200" b="1" dirty="0">
                <a:solidFill>
                  <a:srgbClr val="000000"/>
                </a:solidFill>
              </a:rPr>
              <a:t>Abbott</a:t>
            </a:r>
          </a:p>
          <a:p>
            <a:pPr marL="0" indent="0" defTabSz="121917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0000"/>
                </a:solidFill>
              </a:rPr>
              <a:t>One St. Jude Medical Dr., St. Paul, MN 55117 USA, Tel: 1 651 756 2000</a:t>
            </a:r>
          </a:p>
          <a:p>
            <a:pPr marL="0" indent="0" defTabSz="121917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rgbClr val="000000"/>
                </a:solidFill>
              </a:rPr>
              <a:t>cardiovascular.abbott</a:t>
            </a:r>
            <a:endParaRPr lang="en-US" sz="3200" dirty="0">
              <a:solidFill>
                <a:srgbClr val="000000"/>
              </a:solidFill>
            </a:endParaRPr>
          </a:p>
          <a:p>
            <a:pPr defTabSz="1219170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 defTabSz="121917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3200" b="1" dirty="0">
                <a:solidFill>
                  <a:srgbClr val="000000"/>
                </a:solidFill>
              </a:rPr>
              <a:t>Rx Only</a:t>
            </a:r>
          </a:p>
          <a:p>
            <a:pPr marL="0" indent="0" defTabSz="121917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000000"/>
                </a:solidFill>
              </a:rPr>
              <a:t>Important Safety Information</a:t>
            </a:r>
          </a:p>
          <a:p>
            <a:pPr marL="0" indent="0" defTabSz="121917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000000"/>
                </a:solidFill>
              </a:rPr>
              <a:t>Brief Summary</a:t>
            </a:r>
            <a:r>
              <a:rPr lang="en-US" sz="3200" dirty="0">
                <a:solidFill>
                  <a:srgbClr val="000000"/>
                </a:solidFill>
              </a:rPr>
              <a:t>: Prior to using these devices, please review the Instructions for Use for a complete listing of indications, contraindications, warnings, precautions, potential adverse events and directions for use.</a:t>
            </a:r>
          </a:p>
          <a:p>
            <a:pPr defTabSz="1219170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 defTabSz="121917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3200" b="1" dirty="0">
                <a:solidFill>
                  <a:srgbClr val="000000"/>
                </a:solidFill>
              </a:rPr>
              <a:t>HeartMate 3™ LVAS Indications</a:t>
            </a:r>
            <a:r>
              <a:rPr lang="en-US" sz="3200" dirty="0">
                <a:solidFill>
                  <a:srgbClr val="000000"/>
                </a:solidFill>
              </a:rPr>
              <a:t>: The HeartMate 3 Left Ventricular Assist System is indicated for providing short- and long-term mechanical circulatory support (e.g., as bridge to transplant or myocardial recovery, or destination therapy) in patients with advanced refractory left ventricular heart failure.</a:t>
            </a:r>
          </a:p>
          <a:p>
            <a:pPr defTabSz="1219170">
              <a:lnSpc>
                <a:spcPct val="90000"/>
              </a:lnSpc>
              <a:spcBef>
                <a:spcPts val="400"/>
              </a:spcBef>
            </a:pPr>
            <a:endParaRPr lang="en-US" sz="3200" b="1" dirty="0">
              <a:solidFill>
                <a:srgbClr val="000000"/>
              </a:solidFill>
            </a:endParaRPr>
          </a:p>
          <a:p>
            <a:pPr marL="0" indent="0" defTabSz="121917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3200" b="1" dirty="0">
                <a:solidFill>
                  <a:srgbClr val="000000"/>
                </a:solidFill>
              </a:rPr>
              <a:t>HeartMate 3 LVAS Contraindications</a:t>
            </a:r>
            <a:r>
              <a:rPr lang="en-US" sz="3200" dirty="0">
                <a:solidFill>
                  <a:srgbClr val="000000"/>
                </a:solidFill>
              </a:rPr>
              <a:t>: The HeartMate 3 Left Ventricular Assist System is contraindicated for patients who cannot tolerate, or who are allergic to, anticoagulation therapy.</a:t>
            </a:r>
          </a:p>
          <a:p>
            <a:pPr defTabSz="1219170">
              <a:lnSpc>
                <a:spcPct val="90000"/>
              </a:lnSpc>
              <a:spcBef>
                <a:spcPts val="400"/>
              </a:spcBef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 defTabSz="121917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3200" b="1" dirty="0">
                <a:solidFill>
                  <a:srgbClr val="000000"/>
                </a:solidFill>
              </a:rPr>
              <a:t>HeartMate 3 LVAS Adverse Events: </a:t>
            </a:r>
            <a:r>
              <a:rPr lang="en-US" sz="3200" dirty="0">
                <a:solidFill>
                  <a:srgbClr val="000000"/>
                </a:solidFill>
              </a:rPr>
              <a:t>Adverse events that may be associated with the use of the HeartMate 3 Left Ventricular Assist System are: death, bleeding, cardiac arrhythmia, localized infection, right heart failure, respiratory failure, device malfunctions, driveline infection, renal dysfunction, sepsis, stroke, other neurological event (not stroke-related), hepatic dysfunction, psychiatric episode, venous thromboembolism, hypertension, arterial non-central nervous system (CNS) thromboembolism, pericardial fluid collection, pump pocket or pseudo pocket infection, myocardial infarction, wound dehiscence, hemolysis (not associated with suspected device thrombosis) or pump thrombosis.</a:t>
            </a:r>
          </a:p>
          <a:p>
            <a:pPr defTabSz="1219170">
              <a:lnSpc>
                <a:spcPct val="90000"/>
              </a:lnSpc>
              <a:spcBef>
                <a:spcPts val="400"/>
              </a:spcBef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 defTabSz="121917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3200" dirty="0">
                <a:solidFill>
                  <a:srgbClr val="000000"/>
                </a:solidFill>
              </a:rPr>
              <a:t>™ Indicates a trademark of the Abbott group of companies.</a:t>
            </a:r>
          </a:p>
          <a:p>
            <a:pPr marL="0" indent="0" defTabSz="121917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3200" dirty="0">
                <a:solidFill>
                  <a:srgbClr val="000000"/>
                </a:solidFill>
              </a:rPr>
              <a:t>‡ Indicates a third party trademark, which is property of its respective owner.</a:t>
            </a:r>
          </a:p>
          <a:p>
            <a:pPr marL="0" indent="0" defTabSz="121917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3200" dirty="0">
                <a:solidFill>
                  <a:srgbClr val="000000"/>
                </a:solidFill>
              </a:rPr>
              <a:t>© 2020 Abbott. All Rights Reserved.</a:t>
            </a:r>
          </a:p>
          <a:p>
            <a:pPr marL="0" indent="0" defTabSz="121917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MAT-2004320 v1.0 </a:t>
            </a:r>
            <a:r>
              <a:rPr lang="en-US" sz="3600" dirty="0">
                <a:solidFill>
                  <a:schemeClr val="tx1"/>
                </a:solidFill>
              </a:rPr>
              <a:t>| </a:t>
            </a:r>
            <a:r>
              <a:rPr lang="en-US" sz="3200" dirty="0">
                <a:solidFill>
                  <a:srgbClr val="000000"/>
                </a:solidFill>
              </a:rPr>
              <a:t>Item approved for U.S. use only.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76BAC0-FB81-4DD4-AD2E-952C1760F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96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2D27-0D60-4EB9-ADE6-20D8B6420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E80A6-D385-45FB-83F4-70216E42B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8AC370-DB5C-403F-9E84-59CA0271A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9" y="0"/>
            <a:ext cx="12162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44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EE8B1-51FD-4125-AB71-050ABA396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CBB51-5589-49FE-A6C2-96B67B1EC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014E57-6383-4CF0-85F7-05EF44121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" y="0"/>
            <a:ext cx="12189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17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33D6C-B9EE-4E87-B32D-56DC925DC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64C5D-08C3-42AA-B918-BA5EB35AE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500ADC-6C07-4B21-8B40-9D86D2C9B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9" y="0"/>
            <a:ext cx="12162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28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3F575-0B81-4A38-9211-A83D3D98C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8E5C1-3961-4DAA-B794-BCE8040E4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177321-B861-4E85-8CA2-9CACF6AF4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0"/>
            <a:ext cx="12192000" cy="685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DCAAE-6CFE-414F-8362-7703376E8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B8E9E-9EB5-4C46-88CD-58E05B3D8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A2E72F-A580-4BFA-8191-46F517C42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9" y="0"/>
            <a:ext cx="12162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34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A4A74-F90C-4D3A-B8F8-CF5BF32F9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AF13B-56EA-4557-B1A0-9B307A6B3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3945CA-8D51-46C9-B8D7-2B4F301B1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" y="0"/>
            <a:ext cx="12189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20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304</Words>
  <Application>Microsoft Office PowerPoint</Application>
  <PresentationFormat>Widescreen</PresentationFormat>
  <Paragraphs>18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Lucida Grande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Joyce Chuang</dc:creator>
  <cp:lastModifiedBy>Mayer, Beverly</cp:lastModifiedBy>
  <cp:revision>3</cp:revision>
  <dcterms:created xsi:type="dcterms:W3CDTF">2019-04-12T15:18:20Z</dcterms:created>
  <dcterms:modified xsi:type="dcterms:W3CDTF">2020-05-29T17:45:49Z</dcterms:modified>
</cp:coreProperties>
</file>