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72" r:id="rId4"/>
    <p:sldMasterId id="2147483684" r:id="rId5"/>
  </p:sldMasterIdLst>
  <p:notesMasterIdLst>
    <p:notesMasterId r:id="rId26"/>
  </p:notesMasterIdLst>
  <p:handoutMasterIdLst>
    <p:handoutMasterId r:id="rId27"/>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1550"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Damme" initials="LD" lastIdx="18" clrIdx="0"/>
  <p:cmAuthor id="2" name="Sood, Poornima" initials="SP" lastIdx="20" clrIdx="1"/>
  <p:cmAuthor id="3" name="Microsoft Office User" initials="Office" lastIdx="1" clrIdx="2"/>
  <p:cmAuthor id="4" name="Microsoft Office User" initials="Office [2]" lastIdx="1" clrIdx="3"/>
  <p:cmAuthor id="5" name="Microsoft Office User" initials="Office [3]"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703"/>
    <a:srgbClr val="152649"/>
    <a:srgbClr val="AC001B"/>
    <a:srgbClr val="16254C"/>
    <a:srgbClr val="C10021"/>
    <a:srgbClr val="102855"/>
    <a:srgbClr val="898989"/>
    <a:srgbClr val="BA0023"/>
    <a:srgbClr val="133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224E2-EF98-478B-8CBA-25F7F023AB25}" v="1" dt="2020-05-18T17:21:33.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12" autoAdjust="0"/>
    <p:restoredTop sz="90500" autoAdjust="0"/>
  </p:normalViewPr>
  <p:slideViewPr>
    <p:cSldViewPr snapToGrid="0" snapToObjects="1">
      <p:cViewPr varScale="1">
        <p:scale>
          <a:sx n="60" d="100"/>
          <a:sy n="60" d="100"/>
        </p:scale>
        <p:origin x="180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5E27B7E-54A9-B646-BC7D-B9CFE6503317}" type="datetimeFigureOut">
              <a:rPr lang="en-US" smtClean="0"/>
              <a:pPr/>
              <a:t>5/24/2023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9B8860EB-187D-D545-9568-CF7D825BE695}" type="slidenum">
              <a:rPr lang="en-US" smtClean="0"/>
              <a:pPr/>
              <a:t>‹#›</a:t>
            </a:fld>
            <a:endParaRPr lang="en-US"/>
          </a:p>
        </p:txBody>
      </p:sp>
    </p:spTree>
    <p:extLst>
      <p:ext uri="{BB962C8B-B14F-4D97-AF65-F5344CB8AC3E}">
        <p14:creationId xmlns:p14="http://schemas.microsoft.com/office/powerpoint/2010/main" val="2695518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8A1E310-2941-7945-8884-15BB2861E337}" type="datetimeFigureOut">
              <a:rPr lang="en-US" smtClean="0"/>
              <a:pPr/>
              <a:t>5/24/2023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576CE5F-0EA1-AA44-887E-64D9E28C39EF}" type="slidenum">
              <a:rPr lang="en-US" smtClean="0"/>
              <a:pPr/>
              <a:t>‹#›</a:t>
            </a:fld>
            <a:endParaRPr lang="en-US"/>
          </a:p>
        </p:txBody>
      </p:sp>
    </p:spTree>
    <p:extLst>
      <p:ext uri="{BB962C8B-B14F-4D97-AF65-F5344CB8AC3E}">
        <p14:creationId xmlns:p14="http://schemas.microsoft.com/office/powerpoint/2010/main" val="4187336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E792BA-C5DC-9F4C-B7D3-174762843E6B}" type="datetime1">
              <a:rPr lang="en-US" smtClean="0"/>
              <a:pPr/>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EAF44B5B-C0D8-455B-AC12-02C67B032F13}"/>
              </a:ext>
            </a:extLst>
          </p:cNvPr>
          <p:cNvCxnSpPr/>
          <p:nvPr userDrawn="1"/>
        </p:nvCxnSpPr>
        <p:spPr>
          <a:xfrm>
            <a:off x="795289" y="3521596"/>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16681-D3BF-AA4F-97D5-4E615BF778B2}" type="datetime1">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69798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9F9AD-3F2B-FD48-A1D2-625414399050}" type="datetime1">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188841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795289" y="3521596"/>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342093"/>
            <a:ext cx="7772400" cy="1113492"/>
          </a:xfrm>
        </p:spPr>
        <p:txBody>
          <a:bodyPr anchor="b">
            <a:normAutofit/>
          </a:bodyPr>
          <a:lstStyle>
            <a:lvl1pPr algn="l">
              <a:lnSpc>
                <a:spcPts val="3150"/>
              </a:lnSpc>
              <a:defRPr sz="3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685800" y="3579662"/>
            <a:ext cx="7772400" cy="857927"/>
          </a:xfrm>
          <a:noFill/>
        </p:spPr>
        <p:txBody>
          <a:bodyPr>
            <a:normAutofit/>
          </a:bodyPr>
          <a:lstStyle>
            <a:lvl1pPr marL="0" indent="0" algn="l">
              <a:lnSpc>
                <a:spcPts val="2250"/>
              </a:lnSpc>
              <a:spcBef>
                <a:spcPts val="0"/>
              </a:spcBef>
              <a:buNone/>
              <a:defRPr sz="180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827523" y="6284292"/>
            <a:ext cx="1064311"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1891831" y="6284292"/>
            <a:ext cx="28956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370320" y="6284292"/>
            <a:ext cx="4572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6285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20" y="1427648"/>
            <a:ext cx="8229600" cy="4579459"/>
          </a:xfrm>
        </p:spPr>
        <p:txBody>
          <a:bodyPr/>
          <a:lstStyle>
            <a:lvl1pPr marL="213122" indent="-213122">
              <a:buClr>
                <a:srgbClr val="BA0023"/>
              </a:buClr>
              <a:buFont typeface="Arial"/>
              <a:buChar char="•"/>
              <a:defRPr sz="2100">
                <a:solidFill>
                  <a:schemeClr val="tx1">
                    <a:lumMod val="65000"/>
                    <a:lumOff val="35000"/>
                  </a:schemeClr>
                </a:solidFill>
              </a:defRPr>
            </a:lvl1pPr>
            <a:lvl2pPr marL="427435" indent="-214313">
              <a:buClr>
                <a:srgbClr val="BA0023"/>
              </a:buClr>
              <a:buFont typeface="Lucida Grande"/>
              <a:buChar char="–"/>
              <a:defRPr sz="1950">
                <a:solidFill>
                  <a:schemeClr val="tx1">
                    <a:lumMod val="65000"/>
                    <a:lumOff val="35000"/>
                  </a:schemeClr>
                </a:solidFill>
              </a:defRPr>
            </a:lvl2pPr>
            <a:lvl3pPr marL="602456" indent="-175022">
              <a:buClr>
                <a:srgbClr val="898989"/>
              </a:buClr>
              <a:buFont typeface="Arial"/>
              <a:buChar char="•"/>
              <a:defRPr>
                <a:solidFill>
                  <a:schemeClr val="tx1">
                    <a:lumMod val="65000"/>
                    <a:lumOff val="35000"/>
                  </a:schemeClr>
                </a:solidFill>
              </a:defRPr>
            </a:lvl3pPr>
            <a:lvl4pPr marL="771525" indent="-169069">
              <a:buClr>
                <a:srgbClr val="898989"/>
              </a:buClr>
              <a:buFont typeface="Lucida Grande"/>
              <a:buChar char="–"/>
              <a:defRPr>
                <a:solidFill>
                  <a:schemeClr val="tx1">
                    <a:lumMod val="65000"/>
                    <a:lumOff val="35000"/>
                  </a:schemeClr>
                </a:solidFill>
              </a:defRPr>
            </a:lvl4pPr>
            <a:lvl5pPr marL="941785" indent="-170260">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4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827523" y="6284292"/>
            <a:ext cx="1064311"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1891831" y="6284292"/>
            <a:ext cx="28956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8686800" y="6282084"/>
            <a:ext cx="4572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58072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normAutofit/>
          </a:bodyPr>
          <a:lstStyle>
            <a:lvl1pPr algn="l">
              <a:defRPr sz="2250" b="1" cap="all"/>
            </a:lvl1pPr>
          </a:lstStyle>
          <a:p>
            <a:r>
              <a:rPr lang="en-US" dirty="0"/>
              <a:t>Click to edit Master title style</a:t>
            </a:r>
          </a:p>
        </p:txBody>
      </p:sp>
      <p:sp>
        <p:nvSpPr>
          <p:cNvPr id="3" name="Text Placeholder 2"/>
          <p:cNvSpPr>
            <a:spLocks noGrp="1"/>
          </p:cNvSpPr>
          <p:nvPr>
            <p:ph type="body" idx="1"/>
          </p:nvPr>
        </p:nvSpPr>
        <p:spPr>
          <a:xfrm>
            <a:off x="722313" y="2862923"/>
            <a:ext cx="7772400" cy="1500187"/>
          </a:xfrm>
        </p:spPr>
        <p:txBody>
          <a:bodyPr anchor="b"/>
          <a:lstStyle>
            <a:lvl1pPr marL="0" indent="0">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827523" y="6284292"/>
            <a:ext cx="1064311"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1891831" y="6284292"/>
            <a:ext cx="28956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370320" y="6284292"/>
            <a:ext cx="4572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795289" y="4391019"/>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65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452507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887557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86800" y="6284292"/>
            <a:ext cx="4572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7562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86800" y="6293515"/>
            <a:ext cx="4572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24246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11317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6F67A-EBF4-6744-B9FD-20BAE3A9ABE9}" type="datetime1">
              <a:rPr lang="en-US" smtClean="0"/>
              <a:pPr/>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22762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54236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93054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85727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51355-1D17-D640-8788-DF6B730FC155}" type="datetime1">
              <a:rPr lang="en-US" smtClean="0"/>
              <a:pPr/>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4267FA69-90AB-432C-8E62-3CDA66CCB056}"/>
              </a:ext>
            </a:extLst>
          </p:cNvPr>
          <p:cNvCxnSpPr/>
          <p:nvPr userDrawn="1"/>
        </p:nvCxnSpPr>
        <p:spPr>
          <a:xfrm>
            <a:off x="795289" y="4391018"/>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18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04EB4-3286-D448-BD7B-E1D0C61DD9AB}" type="datetime1">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86727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928DD-1E95-7D4F-ADD1-BD02BC652B7E}" type="datetime1">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32501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0D3B5-A759-B540-A4CF-BCE0C20B893C}" type="datetime1">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4805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43E15-BA39-1642-AC59-0459375DAD2E}" type="datetime1">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9630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E0D84-98F6-CF48-896C-17FBC4B19CB9}" type="datetime1">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91731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8B048-739E-144B-8812-B06A65469073}" type="datetime1">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67059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157B6-44A5-7543-8C24-23B0E7C95A5E}" type="datetime1">
              <a:rPr lang="en-US" smtClean="0"/>
              <a:pPr/>
              <a:t>5/24/2023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E09C-3C46-B848-8FB4-1EEC16FD2CD0}" type="slidenum">
              <a:rPr lang="en-US" smtClean="0"/>
              <a:pPr/>
              <a:t>‹#›</a:t>
            </a:fld>
            <a:endParaRPr lang="en-US"/>
          </a:p>
        </p:txBody>
      </p:sp>
    </p:spTree>
    <p:extLst>
      <p:ext uri="{BB962C8B-B14F-4D97-AF65-F5344CB8AC3E}">
        <p14:creationId xmlns:p14="http://schemas.microsoft.com/office/powerpoint/2010/main" val="1712050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9313"/>
            <a:ext cx="82296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500480"/>
            <a:ext cx="82296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27523" y="6284292"/>
            <a:ext cx="1064311"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1891831" y="6284292"/>
            <a:ext cx="28956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370320" y="6284292"/>
            <a:ext cx="457200" cy="365125"/>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009015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342900" rtl="0" eaLnBrk="1" latinLnBrk="0" hangingPunct="1">
        <a:spcBef>
          <a:spcPct val="0"/>
        </a:spcBef>
        <a:buNone/>
        <a:defRPr sz="2400" b="1" i="0" kern="1200">
          <a:solidFill>
            <a:srgbClr val="133868"/>
          </a:solidFill>
          <a:latin typeface="Arial"/>
          <a:ea typeface="+mj-ea"/>
          <a:cs typeface="Arial"/>
        </a:defRPr>
      </a:lvl1pPr>
    </p:titleStyle>
    <p:bodyStyle>
      <a:lvl1pPr marL="213122" indent="-213122" algn="l" defTabSz="342900" rtl="0" eaLnBrk="1" latinLnBrk="0" hangingPunct="1">
        <a:lnSpc>
          <a:spcPct val="150000"/>
        </a:lnSpc>
        <a:spcBef>
          <a:spcPct val="20000"/>
        </a:spcBef>
        <a:buClr>
          <a:srgbClr val="BA0023"/>
        </a:buClr>
        <a:buFont typeface="Arial"/>
        <a:buChar char="•"/>
        <a:defRPr sz="2100" b="0" i="0" kern="1200">
          <a:solidFill>
            <a:schemeClr val="tx1">
              <a:lumMod val="65000"/>
              <a:lumOff val="35000"/>
            </a:schemeClr>
          </a:solidFill>
          <a:latin typeface="Arial" charset="0"/>
          <a:ea typeface="Arial" charset="0"/>
          <a:cs typeface="Arial" charset="0"/>
        </a:defRPr>
      </a:lvl1pPr>
      <a:lvl2pPr marL="427435" indent="-214313" algn="l" defTabSz="342900" rtl="0" eaLnBrk="1" latinLnBrk="0" hangingPunct="1">
        <a:lnSpc>
          <a:spcPct val="150000"/>
        </a:lnSpc>
        <a:spcBef>
          <a:spcPct val="20000"/>
        </a:spcBef>
        <a:buClr>
          <a:srgbClr val="BA0023"/>
        </a:buClr>
        <a:buFont typeface="Lucida Grande"/>
        <a:buChar char="–"/>
        <a:defRPr sz="1950" b="0" i="0" kern="1200">
          <a:solidFill>
            <a:schemeClr val="tx1">
              <a:lumMod val="65000"/>
              <a:lumOff val="35000"/>
            </a:schemeClr>
          </a:solidFill>
          <a:latin typeface="Arial" charset="0"/>
          <a:ea typeface="Arial" charset="0"/>
          <a:cs typeface="Arial" charset="0"/>
        </a:defRPr>
      </a:lvl2pPr>
      <a:lvl3pPr marL="602456" indent="-175022" algn="l" defTabSz="342900" rtl="0" eaLnBrk="1" latinLnBrk="0" hangingPunct="1">
        <a:lnSpc>
          <a:spcPct val="150000"/>
        </a:lnSpc>
        <a:spcBef>
          <a:spcPct val="20000"/>
        </a:spcBef>
        <a:buClr>
          <a:srgbClr val="898989"/>
        </a:buClr>
        <a:buFont typeface="Arial"/>
        <a:buChar char="•"/>
        <a:defRPr sz="1650" b="0" i="0" kern="1200">
          <a:solidFill>
            <a:schemeClr val="tx1">
              <a:lumMod val="65000"/>
              <a:lumOff val="35000"/>
            </a:schemeClr>
          </a:solidFill>
          <a:latin typeface="Arial" charset="0"/>
          <a:ea typeface="Arial" charset="0"/>
          <a:cs typeface="Arial" charset="0"/>
        </a:defRPr>
      </a:lvl3pPr>
      <a:lvl4pPr marL="771525" indent="-169069" algn="l" defTabSz="342900" rtl="0" eaLnBrk="1" latinLnBrk="0" hangingPunct="1">
        <a:lnSpc>
          <a:spcPct val="150000"/>
        </a:lnSpc>
        <a:spcBef>
          <a:spcPct val="20000"/>
        </a:spcBef>
        <a:buClr>
          <a:srgbClr val="898989"/>
        </a:buClr>
        <a:buFont typeface="Lucida Grande"/>
        <a:buChar char="–"/>
        <a:defRPr sz="1350" b="0" i="0" kern="1200">
          <a:solidFill>
            <a:schemeClr val="tx1">
              <a:lumMod val="65000"/>
              <a:lumOff val="35000"/>
            </a:schemeClr>
          </a:solidFill>
          <a:latin typeface="Arial" charset="0"/>
          <a:ea typeface="Arial" charset="0"/>
          <a:cs typeface="Arial" charset="0"/>
        </a:defRPr>
      </a:lvl4pPr>
      <a:lvl5pPr marL="941785" indent="-170260" algn="l" defTabSz="342900" rtl="0" eaLnBrk="1" latinLnBrk="0" hangingPunct="1">
        <a:spcBef>
          <a:spcPct val="20000"/>
        </a:spcBef>
        <a:buClr>
          <a:srgbClr val="BA0023"/>
        </a:buClr>
        <a:buFont typeface="Arial"/>
        <a:buChar char="•"/>
        <a:defRPr sz="1350" kern="1200">
          <a:solidFill>
            <a:schemeClr val="tx1">
              <a:lumMod val="65000"/>
              <a:lumOff val="3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4D32CC-AC4E-4630-A9AA-CDB19CB5212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9146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39DAD-0707-4234-998E-70D3E40C7B3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904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68195-4F71-49F8-9FB8-7DB6BD3D70C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405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9CAE3-8435-426C-9666-FA5BD3A4E06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7775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C554D-5BDB-4348-952A-9408284970A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864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6645B-72EA-4083-AE41-889E102C683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6550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B6F8F3-3839-4AFC-97EA-E762161D46A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838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E1644A-AC98-4DEB-82A0-B545D590C67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3421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1DC8B-C804-4F49-BEF2-174CEF8BE26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243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759B2D-D5E4-4C29-AAB5-75BEC3A03C6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6870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AAE5F-0717-4229-9C82-8AF34C110CF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2808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7A4FA-906B-43B7-B3DD-CF1E04374DF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236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7" name="Content Placeholder 1">
            <a:extLst>
              <a:ext uri="{FF2B5EF4-FFF2-40B4-BE49-F238E27FC236}">
                <a16:creationId xmlns:a16="http://schemas.microsoft.com/office/drawing/2014/main" id="{0A5F7DE6-2BF9-936E-DEAE-BC6E84727E1B}"/>
              </a:ext>
            </a:extLst>
          </p:cNvPr>
          <p:cNvSpPr>
            <a:spLocks noGrp="1"/>
          </p:cNvSpPr>
          <p:nvPr>
            <p:ph idx="1"/>
          </p:nvPr>
        </p:nvSpPr>
        <p:spPr>
          <a:xfrm>
            <a:off x="457199" y="3429000"/>
            <a:ext cx="5883089" cy="3149600"/>
          </a:xfrm>
        </p:spPr>
        <p:txBody>
          <a:bodyPr anchor="b" anchorCtr="0">
            <a:noAutofit/>
          </a:bodyPr>
          <a:lstStyle/>
          <a:p>
            <a:pPr marL="0" indent="0" defTabSz="1219170">
              <a:lnSpc>
                <a:spcPct val="100000"/>
              </a:lnSpc>
              <a:spcBef>
                <a:spcPts val="600"/>
              </a:spcBef>
              <a:buNone/>
            </a:pPr>
            <a:r>
              <a:rPr lang="en-US" sz="800" b="1" dirty="0">
                <a:solidFill>
                  <a:schemeClr val="tx1"/>
                </a:solidFill>
                <a:latin typeface="+mn-lt"/>
              </a:rPr>
              <a:t>Abbott</a:t>
            </a:r>
            <a:br>
              <a:rPr lang="en-US" sz="800" b="1" dirty="0">
                <a:solidFill>
                  <a:schemeClr val="tx1"/>
                </a:solidFill>
                <a:latin typeface="+mn-lt"/>
              </a:rPr>
            </a:br>
            <a:r>
              <a:rPr lang="en-US" sz="800" dirty="0">
                <a:solidFill>
                  <a:schemeClr val="tx1"/>
                </a:solidFill>
                <a:latin typeface="+mn-lt"/>
              </a:rPr>
              <a:t>6101 Stoneridge Dr., Pleasanton, CA 94588 USA, Tel: 1 925 847 8600</a:t>
            </a:r>
            <a:br>
              <a:rPr lang="en-US" sz="800" dirty="0">
                <a:solidFill>
                  <a:schemeClr val="tx1"/>
                </a:solidFill>
                <a:latin typeface="+mn-lt"/>
              </a:rPr>
            </a:br>
            <a:r>
              <a:rPr lang="en-US" sz="800" dirty="0" err="1">
                <a:solidFill>
                  <a:schemeClr val="tx1"/>
                </a:solidFill>
                <a:latin typeface="+mn-lt"/>
              </a:rPr>
              <a:t>Cardiovascular.Abbott</a:t>
            </a:r>
            <a:r>
              <a:rPr lang="en-US" sz="800" dirty="0">
                <a:solidFill>
                  <a:schemeClr val="tx1"/>
                </a:solidFill>
                <a:latin typeface="+mn-lt"/>
              </a:rPr>
              <a:t>/HeartMate3</a:t>
            </a:r>
          </a:p>
          <a:p>
            <a:pPr marL="0" indent="0" defTabSz="1219170">
              <a:lnSpc>
                <a:spcPct val="100000"/>
              </a:lnSpc>
              <a:spcBef>
                <a:spcPts val="600"/>
              </a:spcBef>
              <a:buNone/>
            </a:pPr>
            <a:r>
              <a:rPr lang="en-US" sz="800" b="1" dirty="0">
                <a:solidFill>
                  <a:schemeClr val="tx1"/>
                </a:solidFill>
                <a:latin typeface="+mn-lt"/>
              </a:rPr>
              <a:t>Rx Only</a:t>
            </a:r>
            <a:br>
              <a:rPr lang="en-US" sz="800" b="1" dirty="0">
                <a:solidFill>
                  <a:schemeClr val="tx1"/>
                </a:solidFill>
                <a:latin typeface="+mn-lt"/>
              </a:rPr>
            </a:br>
            <a:r>
              <a:rPr lang="en-US" sz="800" b="1" dirty="0">
                <a:solidFill>
                  <a:schemeClr val="tx1"/>
                </a:solidFill>
                <a:latin typeface="+mn-lt"/>
              </a:rPr>
              <a:t>Brief Summary</a:t>
            </a:r>
            <a:r>
              <a:rPr lang="en-US" sz="8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800" b="1" dirty="0">
                <a:solidFill>
                  <a:schemeClr val="tx1"/>
                </a:solidFill>
                <a:latin typeface="+mn-lt"/>
              </a:rPr>
              <a:t>HeartMate 3™ LVAS Indications</a:t>
            </a:r>
            <a:r>
              <a:rPr lang="en-US" sz="8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800" b="1" dirty="0">
              <a:solidFill>
                <a:schemeClr val="tx1"/>
              </a:solidFill>
              <a:latin typeface="+mn-lt"/>
            </a:endParaRPr>
          </a:p>
          <a:p>
            <a:pPr marL="0" indent="0" defTabSz="1219170">
              <a:lnSpc>
                <a:spcPct val="100000"/>
              </a:lnSpc>
              <a:spcBef>
                <a:spcPts val="600"/>
              </a:spcBef>
              <a:buNone/>
            </a:pPr>
            <a:r>
              <a:rPr lang="en-US" sz="800" b="1" dirty="0">
                <a:solidFill>
                  <a:schemeClr val="tx1"/>
                </a:solidFill>
                <a:latin typeface="+mn-lt"/>
              </a:rPr>
              <a:t>HeartMate 3™ LVAS Contraindications</a:t>
            </a:r>
            <a:r>
              <a:rPr lang="en-US" sz="800" dirty="0">
                <a:solidFill>
                  <a:schemeClr val="tx1"/>
                </a:solidFill>
                <a:latin typeface="+mn-lt"/>
              </a:rPr>
              <a:t>: </a:t>
            </a:r>
            <a:r>
              <a:rPr lang="en-US" sz="800" dirty="0">
                <a:solidFill>
                  <a:schemeClr val="tx1"/>
                </a:solidFill>
                <a:effectLst/>
                <a:latin typeface="+mn-lt"/>
              </a:rPr>
              <a:t>The HeartMate 3 Left Ventricular Assist System is contraindicated for patients who cannot tolerate, or who are allergic to, anticoagulation therapy</a:t>
            </a:r>
            <a:r>
              <a:rPr lang="en-US" sz="800" dirty="0">
                <a:solidFill>
                  <a:schemeClr val="tx1"/>
                </a:solidFill>
                <a:latin typeface="+mn-lt"/>
              </a:rPr>
              <a:t>.</a:t>
            </a:r>
          </a:p>
          <a:p>
            <a:pPr marL="0" indent="0" defTabSz="1219170">
              <a:lnSpc>
                <a:spcPct val="100000"/>
              </a:lnSpc>
              <a:spcBef>
                <a:spcPts val="600"/>
              </a:spcBef>
              <a:buNone/>
            </a:pPr>
            <a:r>
              <a:rPr lang="en-US" sz="800" b="1" dirty="0">
                <a:solidFill>
                  <a:schemeClr val="tx1"/>
                </a:solidFill>
                <a:latin typeface="+mn-lt"/>
              </a:rPr>
              <a:t>HeartMate 3™ LVAS Adverse Events: </a:t>
            </a:r>
            <a:r>
              <a:rPr lang="en-US" sz="8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800" dirty="0">
                <a:solidFill>
                  <a:schemeClr val="tx1"/>
                </a:solidFill>
                <a:latin typeface="+mn-lt"/>
              </a:rPr>
              <a:t>.</a:t>
            </a:r>
          </a:p>
          <a:p>
            <a:pPr marL="0" indent="0" defTabSz="1219170">
              <a:lnSpc>
                <a:spcPct val="100000"/>
              </a:lnSpc>
              <a:spcBef>
                <a:spcPts val="600"/>
              </a:spcBef>
              <a:buNone/>
            </a:pPr>
            <a:r>
              <a:rPr lang="en-US" sz="800" dirty="0">
                <a:solidFill>
                  <a:schemeClr val="tx1"/>
                </a:solidFill>
                <a:latin typeface="+mn-lt"/>
              </a:rPr>
              <a:t>™ Indicates a trademark of the Abbott group of companies. </a:t>
            </a:r>
            <a:br>
              <a:rPr lang="en-US" sz="800" dirty="0">
                <a:solidFill>
                  <a:schemeClr val="tx1"/>
                </a:solidFill>
                <a:latin typeface="+mn-lt"/>
              </a:rPr>
            </a:br>
            <a:r>
              <a:rPr lang="en-US" sz="800" dirty="0">
                <a:solidFill>
                  <a:schemeClr val="tx1"/>
                </a:solidFill>
                <a:latin typeface="+mn-lt"/>
              </a:rPr>
              <a:t>‡ Indicates a third-party trademark, which is property of its respective owner.</a:t>
            </a:r>
            <a:br>
              <a:rPr lang="en-US" sz="800" dirty="0">
                <a:solidFill>
                  <a:schemeClr val="tx1"/>
                </a:solidFill>
                <a:latin typeface="+mn-lt"/>
              </a:rPr>
            </a:br>
            <a:r>
              <a:rPr lang="en-US" sz="800" dirty="0">
                <a:solidFill>
                  <a:schemeClr val="tx1"/>
                </a:solidFill>
                <a:latin typeface="+mn-lt"/>
              </a:rPr>
              <a:t>© 2023 Abbott. All Rights Reserved. MAT-2004342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62488-0567-487F-8134-426417DC4DC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980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CE4057-2781-472A-BC25-3513882979E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802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D8231-F3DA-4578-AFE7-1A5410B1500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4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84862-A188-477C-8727-8ABCBB197A3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0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3E5B6-43FF-4D60-9C09-D8F5552EE8F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4808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E2680-1AFD-4FF5-8C4A-B95EFB4FCA5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805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ABFD6-B326-483D-BD2A-26C71A72738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55602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5DCA2855C1D469FF7BEF12C35A869" ma:contentTypeVersion="51" ma:contentTypeDescription="Create a new document." ma:contentTypeScope="" ma:versionID="4dc110ea71703687f9fed664653d53e5">
  <xsd:schema xmlns:xsd="http://www.w3.org/2001/XMLSchema" xmlns:xs="http://www.w3.org/2001/XMLSchema" xmlns:p="http://schemas.microsoft.com/office/2006/metadata/properties" xmlns:ns2="b2417c03-c778-4162-b767-a635df251c3c" xmlns:ns3="http://schemas.microsoft.com/sharepoint/v4" targetNamespace="http://schemas.microsoft.com/office/2006/metadata/properties" ma:root="true" ma:fieldsID="81002f8378c8f07f0cf4a9ed81177b56" ns2:_="" ns3:_="">
    <xsd:import namespace="b2417c03-c778-4162-b767-a635df251c3c"/>
    <xsd:import namespace="http://schemas.microsoft.com/sharepoint/v4"/>
    <xsd:element name="properties">
      <xsd:complexType>
        <xsd:sequence>
          <xsd:element name="documentManagement">
            <xsd:complexType>
              <xsd:all>
                <xsd:element ref="ns2:Study" minOccurs="0"/>
                <xsd:element ref="ns2:Primary_x0020_Directory"/>
                <xsd:element ref="ns2:Secondary_x0020_Directory"/>
                <xsd:element ref="ns2:Level_x0020_4" minOccurs="0"/>
                <xsd:element ref="ns2:Site" minOccurs="0"/>
                <xsd:element ref="ns2:Keyword" minOccurs="0"/>
                <xsd:element ref="ns2:Personnel" minOccurs="0"/>
                <xsd:element ref="ns2:Associated_x0020_Document" minOccurs="0"/>
                <xsd:element ref="ns2:Associated_x0020_Documents" minOccurs="0"/>
                <xsd:element ref="ns3:Predecessors" minOccurs="0"/>
                <xsd:element ref="ns2:Site_x003a_ID" minOccurs="0"/>
                <xsd:element ref="ns2:Personnel_x003a_ID" minOccurs="0"/>
                <xsd:element ref="ns2:Study_x003a_ID" minOccurs="0"/>
                <xsd:element ref="ns2:Version_x0020_Number" minOccurs="0"/>
                <xsd:element ref="ns2:Version_x0020_Date" minOccurs="0"/>
                <xsd:element ref="ns2:IRB_x0020_Approval" minOccurs="0"/>
                <xsd:element ref="ns2:IRB_x0020_Expiration" minOccurs="0"/>
                <xsd:element ref="ns2:Expiration_x0020_Date0" minOccurs="0"/>
                <xsd:element ref="ns2:Effective_x0020_Date" minOccurs="0"/>
                <xsd:element ref="ns2:Date_x0020_Sent_x0020_to_x0020_Site" minOccurs="0"/>
                <xsd:element ref="ns2:Date_x0020_Received_x0020_by_x0020_Thorate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7c03-c778-4162-b767-a635df251c3c" elementFormDefault="qualified">
    <xsd:import namespace="http://schemas.microsoft.com/office/2006/documentManagement/types"/>
    <xsd:import namespace="http://schemas.microsoft.com/office/infopath/2007/PartnerControls"/>
    <xsd:element name="Study" ma:index="2" nillable="true" ma:displayName="Study" ma:list="{88d99c49-b8ec-4e60-9a6a-de4b4bc03364}" ma:internalName="Study"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Primary_x0020_Directory" ma:index="3" ma:displayName="Level 2" ma:indexed="true" ma:list="{65ae7242-36fa-4a96-a29f-2e58aa757551}" ma:internalName="Primary_x0020_Directory" ma:showField="Title">
      <xsd:simpleType>
        <xsd:restriction base="dms:Lookup"/>
      </xsd:simpleType>
    </xsd:element>
    <xsd:element name="Secondary_x0020_Directory" ma:index="4" ma:displayName="Level 3" ma:indexed="true" ma:list="{64a07803-dab2-47bb-a7e5-f94e4d1f4795}" ma:internalName="Secondary_x0020_Directory" ma:showField="Title">
      <xsd:simpleType>
        <xsd:restriction base="dms:Lookup"/>
      </xsd:simpleType>
    </xsd:element>
    <xsd:element name="Level_x0020_4" ma:index="5" nillable="true" ma:displayName="Level 4" ma:indexed="true" ma:list="{fa6e7cec-df8a-448d-8cf4-a55e97107818}" ma:internalName="Level_x0020_4" ma:showField="Title">
      <xsd:simpleType>
        <xsd:restriction base="dms:Lookup"/>
      </xsd:simpleType>
    </xsd:element>
    <xsd:element name="Site" ma:index="6" nillable="true" ma:displayName="Site" ma:list="{df2b1a68-eead-47be-b4ee-75f7a5bc36b1}" ma:internalName="Sit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Keyword" ma:index="7" nillable="true" ma:displayName="Keyword" ma:list="{d4401017-35aa-4337-98f6-0e9644b762f5}" ma:internalName="Keyword" ma:showField="Title">
      <xsd:complexType>
        <xsd:complexContent>
          <xsd:extension base="dms:MultiChoiceLookup">
            <xsd:sequence>
              <xsd:element name="Value" type="dms:Lookup" maxOccurs="unbounded" minOccurs="0" nillable="true"/>
            </xsd:sequence>
          </xsd:extension>
        </xsd:complexContent>
      </xsd:complexType>
    </xsd:element>
    <xsd:element name="Personnel" ma:index="8" nillable="true" ma:displayName="Personnel" ma:list="{48bee6fe-837f-4846-8f0f-15db0d2dc069}" ma:internalName="Personnel" ma:readOnly="false" ma:showField="Full_x0020_Name">
      <xsd:complexType>
        <xsd:complexContent>
          <xsd:extension base="dms:MultiChoiceLookup">
            <xsd:sequence>
              <xsd:element name="Value" type="dms:Lookup" maxOccurs="unbounded" minOccurs="0" nillable="true"/>
            </xsd:sequence>
          </xsd:extension>
        </xsd:complexContent>
      </xsd:complexType>
    </xsd:element>
    <xsd:element name="Associated_x0020_Document" ma:index="9" nillable="true" ma:displayName="Associated Document" ma:default="0" ma:internalName="Associated_x0020_Document">
      <xsd:simpleType>
        <xsd:restriction base="dms:Boolean"/>
      </xsd:simpleType>
    </xsd:element>
    <xsd:element name="Associated_x0020_Documents" ma:index="10" nillable="true" ma:displayName="Associated Documents" ma:format="Hyperlink" ma:internalName="Associated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Site_x003a_ID" ma:index="18" nillable="true" ma:displayName="Site:ID" ma:list="{df2b1a68-eead-47be-b4ee-75f7a5bc36b1}" ma:internalName="Site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Personnel_x003a_ID" ma:index="19" nillable="true" ma:displayName="Personnel:ID" ma:list="{48bee6fe-837f-4846-8f0f-15db0d2dc069}" ma:internalName="Personnel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Study_x003a_ID" ma:index="20" nillable="true" ma:displayName="Study:ID" ma:list="{88d99c49-b8ec-4e60-9a6a-de4b4bc03364}" ma:internalName="Study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Version_x0020_Number" ma:index="21" nillable="true" ma:displayName="Version Number" ma:internalName="Version_x0020_Number">
      <xsd:simpleType>
        <xsd:restriction base="dms:Text">
          <xsd:maxLength value="255"/>
        </xsd:restriction>
      </xsd:simpleType>
    </xsd:element>
    <xsd:element name="Version_x0020_Date" ma:index="22" nillable="true" ma:displayName="Version Date" ma:format="DateOnly" ma:internalName="Version_x0020_Date">
      <xsd:simpleType>
        <xsd:restriction base="dms:DateTime"/>
      </xsd:simpleType>
    </xsd:element>
    <xsd:element name="IRB_x0020_Approval" ma:index="23" nillable="true" ma:displayName="IRB Approval" ma:format="DateOnly" ma:internalName="IRB_x0020_Approval">
      <xsd:simpleType>
        <xsd:restriction base="dms:DateTime"/>
      </xsd:simpleType>
    </xsd:element>
    <xsd:element name="IRB_x0020_Expiration" ma:index="24" nillable="true" ma:displayName="IRB Expiration" ma:format="DateOnly" ma:internalName="IRB_x0020_Expiration">
      <xsd:simpleType>
        <xsd:restriction base="dms:DateTime"/>
      </xsd:simpleType>
    </xsd:element>
    <xsd:element name="Expiration_x0020_Date0" ma:index="25" nillable="true" ma:displayName="Expiration Date" ma:format="DateOnly" ma:internalName="Expiration_x0020_Date0">
      <xsd:simpleType>
        <xsd:restriction base="dms:DateTime"/>
      </xsd:simpleType>
    </xsd:element>
    <xsd:element name="Effective_x0020_Date" ma:index="26" nillable="true" ma:displayName="Effective Date" ma:format="DateOnly" ma:internalName="Effective_x0020_Date">
      <xsd:simpleType>
        <xsd:restriction base="dms:DateTime"/>
      </xsd:simpleType>
    </xsd:element>
    <xsd:element name="Date_x0020_Sent_x0020_to_x0020_Site" ma:index="27" nillable="true" ma:displayName="Date Sent to Site" ma:format="DateOnly" ma:internalName="Date_x0020_Sent_x0020_to_x0020_Site">
      <xsd:simpleType>
        <xsd:restriction base="dms:DateTime"/>
      </xsd:simpleType>
    </xsd:element>
    <xsd:element name="Date_x0020_Received_x0020_by_x0020_Thoratec" ma:index="28" nillable="true" ma:displayName="Date Received by Thoratec" ma:format="DateOnly" ma:internalName="Date_x0020_Received_x0020_by_x0020_Thorate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Predecessors" ma:index="11" nillable="true" ma:displayName="Predecessors" ma:list="Self" ma:internalName="Predecessor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ondary_x0020_Directory xmlns="b2417c03-c778-4162-b767-a635df251c3c">57</Secondary_x0020_Directory>
    <Version_x0020_Date xmlns="b2417c03-c778-4162-b767-a635df251c3c" xsi:nil="true"/>
    <IRB_x0020_Expiration xmlns="b2417c03-c778-4162-b767-a635df251c3c" xsi:nil="true"/>
    <Associated_x0020_Documents xmlns="b2417c03-c778-4162-b767-a635df251c3c">
      <Url xsi:nil="true"/>
      <Description xsi:nil="true"/>
    </Associated_x0020_Documents>
    <Version_x0020_Number xmlns="b2417c03-c778-4162-b767-a635df251c3c" xsi:nil="true"/>
    <Primary_x0020_Directory xmlns="b2417c03-c778-4162-b767-a635df251c3c">1</Primary_x0020_Directory>
    <Expiration_x0020_Date0 xmlns="b2417c03-c778-4162-b767-a635df251c3c" xsi:nil="true"/>
    <Study xmlns="b2417c03-c778-4162-b767-a635df251c3c">
      <Value>2</Value>
    </Study>
    <Site xmlns="b2417c03-c778-4162-b767-a635df251c3c"/>
    <Effective_x0020_Date xmlns="b2417c03-c778-4162-b767-a635df251c3c" xsi:nil="true"/>
    <Level_x0020_4 xmlns="b2417c03-c778-4162-b767-a635df251c3c">43</Level_x0020_4>
    <Associated_x0020_Document xmlns="b2417c03-c778-4162-b767-a635df251c3c">false</Associated_x0020_Document>
    <IRB_x0020_Approval xmlns="b2417c03-c778-4162-b767-a635df251c3c" xsi:nil="true"/>
    <Keyword xmlns="b2417c03-c778-4162-b767-a635df251c3c"/>
    <Date_x0020_Sent_x0020_to_x0020_Site xmlns="b2417c03-c778-4162-b767-a635df251c3c" xsi:nil="true"/>
    <Date_x0020_Received_x0020_by_x0020_Thoratec xmlns="b2417c03-c778-4162-b767-a635df251c3c" xsi:nil="true"/>
    <Personnel xmlns="b2417c03-c778-4162-b767-a635df251c3c"/>
    <Predecessors xmlns="http://schemas.microsoft.com/sharepoint/v4"/>
  </documentManagement>
</p:properties>
</file>

<file path=customXml/itemProps1.xml><?xml version="1.0" encoding="utf-8"?>
<ds:datastoreItem xmlns:ds="http://schemas.openxmlformats.org/officeDocument/2006/customXml" ds:itemID="{9403FF6B-8815-45F0-9046-D4A46E2D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17c03-c778-4162-b767-a635df251c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C54CED-B8AE-4A97-8E6B-0E1A4AEB7E3D}">
  <ds:schemaRefs>
    <ds:schemaRef ds:uri="http://schemas.microsoft.com/sharepoint/v3/contenttype/forms"/>
  </ds:schemaRefs>
</ds:datastoreItem>
</file>

<file path=customXml/itemProps3.xml><?xml version="1.0" encoding="utf-8"?>
<ds:datastoreItem xmlns:ds="http://schemas.openxmlformats.org/officeDocument/2006/customXml" ds:itemID="{6563A58D-E804-4FDB-8B6F-840541EC488A}">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2417c03-c778-4162-b767-a635df251c3c"/>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9560</TotalTime>
  <Words>315</Words>
  <Application>Microsoft Office PowerPoint</Application>
  <PresentationFormat>On-screen Show (4:3)</PresentationFormat>
  <Paragraphs>6</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Creative 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3 Trial PPT Template</dc:title>
  <dc:creator>Giant User</dc:creator>
  <cp:lastModifiedBy>Pingel, Michelle L</cp:lastModifiedBy>
  <cp:revision>755</cp:revision>
  <cp:lastPrinted>2016-04-29T05:52:30Z</cp:lastPrinted>
  <dcterms:created xsi:type="dcterms:W3CDTF">2015-03-27T17:40:55Z</dcterms:created>
  <dcterms:modified xsi:type="dcterms:W3CDTF">2023-05-24T20:44:38Z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0x01010095D5DCA2855C1D469FF7BEF12C35A869</vt:lpwstr>
  </property>
  <property fmtid="{D5CDD505-2E9C-101B-9397-08002B2CF9AE}" pid="3" name="_NewReviewCycle">
    <vt:lpwstr/>
  </property>
</Properties>
</file>