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756" r:id="rId4"/>
    <p:sldMasterId id="2147483768" r:id="rId5"/>
  </p:sldMasterIdLst>
  <p:notesMasterIdLst>
    <p:notesMasterId r:id="rId22"/>
  </p:notesMasterIdLst>
  <p:handoutMasterIdLst>
    <p:handoutMasterId r:id="rId23"/>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1550"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Damme" initials="LD" lastIdx="18" clrIdx="0"/>
  <p:cmAuthor id="2" name="Sood, Poornima" initials="SP" lastIdx="20" clrIdx="1"/>
  <p:cmAuthor id="3" name="Microsoft Office User" initials="Office" lastIdx="1" clrIdx="2"/>
  <p:cmAuthor id="4" name="Microsoft Office User" initials="Office [2]" lastIdx="1" clrIdx="3"/>
  <p:cmAuthor id="5" name="Microsoft Office User" initials="Office [3]" lastIdx="1" clrIdx="4"/>
  <p:cmAuthor id="6" name="Bharmi, Rupinder" initials="BR" lastIdx="2" clrIdx="5">
    <p:extLst>
      <p:ext uri="{19B8F6BF-5375-455C-9EA6-DF929625EA0E}">
        <p15:presenceInfo xmlns:p15="http://schemas.microsoft.com/office/powerpoint/2012/main" userId="Bharmi, Rupi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A6B2"/>
    <a:srgbClr val="C6D9F1"/>
    <a:srgbClr val="FF5050"/>
    <a:srgbClr val="BA0023"/>
    <a:srgbClr val="508703"/>
    <a:srgbClr val="152649"/>
    <a:srgbClr val="AC001B"/>
    <a:srgbClr val="16254C"/>
    <a:srgbClr val="C10021"/>
    <a:srgbClr val="102855"/>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61F13-ABB0-4B8E-AC91-9B85BF6C9E39}" v="1" dt="2020-05-18T17:20:48.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0317" autoAdjust="0"/>
  </p:normalViewPr>
  <p:slideViewPr>
    <p:cSldViewPr snapToGrid="0" snapToObjects="1">
      <p:cViewPr varScale="1">
        <p:scale>
          <a:sx n="60" d="100"/>
          <a:sy n="60" d="100"/>
        </p:scale>
        <p:origin x="1100" y="4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15E27B7E-54A9-B646-BC7D-B9CFE6503317}" type="datetimeFigureOut">
              <a:rPr lang="en-US" smtClean="0"/>
              <a:pPr/>
              <a:t>5/24/2023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9B8860EB-187D-D545-9568-CF7D825BE695}" type="slidenum">
              <a:rPr lang="en-US" smtClean="0"/>
              <a:pPr/>
              <a:t>‹#›</a:t>
            </a:fld>
            <a:endParaRPr lang="en-US"/>
          </a:p>
        </p:txBody>
      </p:sp>
    </p:spTree>
    <p:extLst>
      <p:ext uri="{BB962C8B-B14F-4D97-AF65-F5344CB8AC3E}">
        <p14:creationId xmlns:p14="http://schemas.microsoft.com/office/powerpoint/2010/main" val="2695518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88A1E310-2941-7945-8884-15BB2861E337}" type="datetimeFigureOut">
              <a:rPr lang="en-US" smtClean="0"/>
              <a:pPr/>
              <a:t>5/24/2023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576CE5F-0EA1-AA44-887E-64D9E28C39EF}" type="slidenum">
              <a:rPr lang="en-US" smtClean="0"/>
              <a:pPr/>
              <a:t>‹#›</a:t>
            </a:fld>
            <a:endParaRPr lang="en-US"/>
          </a:p>
        </p:txBody>
      </p:sp>
    </p:spTree>
    <p:extLst>
      <p:ext uri="{BB962C8B-B14F-4D97-AF65-F5344CB8AC3E}">
        <p14:creationId xmlns:p14="http://schemas.microsoft.com/office/powerpoint/2010/main" val="4187336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CE5F-0EA1-AA44-887E-64D9E28C39EF}" type="slidenum">
              <a:rPr lang="en-US" smtClean="0"/>
              <a:pPr/>
              <a:t>1</a:t>
            </a:fld>
            <a:endParaRPr lang="en-US"/>
          </a:p>
        </p:txBody>
      </p:sp>
    </p:spTree>
    <p:extLst>
      <p:ext uri="{BB962C8B-B14F-4D97-AF65-F5344CB8AC3E}">
        <p14:creationId xmlns:p14="http://schemas.microsoft.com/office/powerpoint/2010/main" val="84652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76CE5F-0EA1-AA44-887E-64D9E28C39EF}" type="slidenum">
              <a:rPr lang="en-US" smtClean="0"/>
              <a:pPr/>
              <a:t>16</a:t>
            </a:fld>
            <a:endParaRPr lang="en-US"/>
          </a:p>
        </p:txBody>
      </p:sp>
    </p:spTree>
    <p:extLst>
      <p:ext uri="{BB962C8B-B14F-4D97-AF65-F5344CB8AC3E}">
        <p14:creationId xmlns:p14="http://schemas.microsoft.com/office/powerpoint/2010/main" val="25486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A15BF5-FFE3-4009-BB62-AFDA0594EF87}" type="datetime1">
              <a:rPr lang="en-US" smtClean="0"/>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cxnSp>
        <p:nvCxnSpPr>
          <p:cNvPr id="7" name="Straight Connector 6">
            <a:extLst>
              <a:ext uri="{FF2B5EF4-FFF2-40B4-BE49-F238E27FC236}">
                <a16:creationId xmlns:a16="http://schemas.microsoft.com/office/drawing/2014/main" id="{456ECBDA-CF1D-4CE2-8A5F-82A815A7D21C}"/>
              </a:ext>
            </a:extLst>
          </p:cNvPr>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01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4175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4044942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20186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5/24/2023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59873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8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50048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15453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14719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6940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80477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A39A8-7B84-40AD-98DE-BC0DF7E703AA}" type="datetime1">
              <a:rPr lang="en-US" smtClean="0"/>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2618124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983854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19839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08056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B3D10-23E0-456F-BEDA-73192A56D087}" type="datetime1">
              <a:rPr lang="en-US" smtClean="0"/>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cxnSp>
        <p:nvCxnSpPr>
          <p:cNvPr id="7" name="Straight Connector 6">
            <a:extLst>
              <a:ext uri="{FF2B5EF4-FFF2-40B4-BE49-F238E27FC236}">
                <a16:creationId xmlns:a16="http://schemas.microsoft.com/office/drawing/2014/main" id="{035C4F4C-5B7C-4B9E-ADFD-90F86406FEC8}"/>
              </a:ext>
            </a:extLst>
          </p:cNvPr>
          <p:cNvCxnSpPr/>
          <p:nvPr userDrawn="1"/>
        </p:nvCxnSpPr>
        <p:spPr>
          <a:xfrm>
            <a:off x="1060385" y="4391018"/>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28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11528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128965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80091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15062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224609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0571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7FE51-1B43-475E-AE30-4CED31293185}" type="datetime1">
              <a:rPr lang="en-US" smtClean="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E09C-3C46-B848-8FB4-1EEC16FD2CD0}" type="slidenum">
              <a:rPr lang="en-US" smtClean="0"/>
              <a:pPr/>
              <a:t>‹#›</a:t>
            </a:fld>
            <a:endParaRPr lang="en-US"/>
          </a:p>
        </p:txBody>
      </p:sp>
    </p:spTree>
    <p:extLst>
      <p:ext uri="{BB962C8B-B14F-4D97-AF65-F5344CB8AC3E}">
        <p14:creationId xmlns:p14="http://schemas.microsoft.com/office/powerpoint/2010/main" val="8438442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5/24/2023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506077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5D6B71-8C75-4ED4-8C22-2AC5EA5D48B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146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6CA39-8DFB-4A40-BEBE-6025140C7299}"/>
              </a:ext>
            </a:extLst>
          </p:cNvPr>
          <p:cNvSpPr>
            <a:spLocks noGrp="1"/>
          </p:cNvSpPr>
          <p:nvPr>
            <p:ph type="sldNum" sz="quarter" idx="12"/>
          </p:nvPr>
        </p:nvSpPr>
        <p:spPr/>
        <p:txBody>
          <a:bodyPr/>
          <a:lstStyle/>
          <a:p>
            <a:fld id="{914EE09C-3C46-B848-8FB4-1EEC16FD2CD0}" type="slidenum">
              <a:rPr lang="en-US" smtClean="0"/>
              <a:pPr/>
              <a:t>10</a:t>
            </a:fld>
            <a:endParaRPr lang="en-US"/>
          </a:p>
        </p:txBody>
      </p:sp>
      <p:pic>
        <p:nvPicPr>
          <p:cNvPr id="4" name="Picture 3">
            <a:extLst>
              <a:ext uri="{FF2B5EF4-FFF2-40B4-BE49-F238E27FC236}">
                <a16:creationId xmlns:a16="http://schemas.microsoft.com/office/drawing/2014/main" id="{10C5FE44-9986-4E2C-8A88-BE46F164526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5113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2DD0C-9879-4B81-B697-F1842BE01BB8}"/>
              </a:ext>
            </a:extLst>
          </p:cNvPr>
          <p:cNvSpPr>
            <a:spLocks noGrp="1"/>
          </p:cNvSpPr>
          <p:nvPr>
            <p:ph type="sldNum" sz="quarter" idx="12"/>
          </p:nvPr>
        </p:nvSpPr>
        <p:spPr/>
        <p:txBody>
          <a:bodyPr/>
          <a:lstStyle/>
          <a:p>
            <a:fld id="{914EE09C-3C46-B848-8FB4-1EEC16FD2CD0}" type="slidenum">
              <a:rPr lang="en-US" smtClean="0"/>
              <a:pPr/>
              <a:t>11</a:t>
            </a:fld>
            <a:endParaRPr lang="en-US"/>
          </a:p>
        </p:txBody>
      </p:sp>
      <p:pic>
        <p:nvPicPr>
          <p:cNvPr id="4" name="Picture 3">
            <a:extLst>
              <a:ext uri="{FF2B5EF4-FFF2-40B4-BE49-F238E27FC236}">
                <a16:creationId xmlns:a16="http://schemas.microsoft.com/office/drawing/2014/main" id="{28D62C23-0739-47CF-8D1A-26C630AF73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39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C1F68-F9CA-4892-9C24-6A51A42B19B7}"/>
              </a:ext>
            </a:extLst>
          </p:cNvPr>
          <p:cNvSpPr>
            <a:spLocks noGrp="1"/>
          </p:cNvSpPr>
          <p:nvPr>
            <p:ph type="sldNum" sz="quarter" idx="12"/>
          </p:nvPr>
        </p:nvSpPr>
        <p:spPr/>
        <p:txBody>
          <a:bodyPr/>
          <a:lstStyle/>
          <a:p>
            <a:fld id="{914EE09C-3C46-B848-8FB4-1EEC16FD2CD0}" type="slidenum">
              <a:rPr lang="en-US" smtClean="0"/>
              <a:pPr/>
              <a:t>12</a:t>
            </a:fld>
            <a:endParaRPr lang="en-US"/>
          </a:p>
        </p:txBody>
      </p:sp>
      <p:pic>
        <p:nvPicPr>
          <p:cNvPr id="4" name="Picture 3">
            <a:extLst>
              <a:ext uri="{FF2B5EF4-FFF2-40B4-BE49-F238E27FC236}">
                <a16:creationId xmlns:a16="http://schemas.microsoft.com/office/drawing/2014/main" id="{9CC24B7D-7BEC-4C36-94C6-A278A395BCC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717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EB7B3-9901-4DB1-9D78-7C757F6CE487}"/>
              </a:ext>
            </a:extLst>
          </p:cNvPr>
          <p:cNvSpPr>
            <a:spLocks noGrp="1"/>
          </p:cNvSpPr>
          <p:nvPr>
            <p:ph type="sldNum" sz="quarter" idx="12"/>
          </p:nvPr>
        </p:nvSpPr>
        <p:spPr/>
        <p:txBody>
          <a:bodyPr/>
          <a:lstStyle/>
          <a:p>
            <a:fld id="{914EE09C-3C46-B848-8FB4-1EEC16FD2CD0}" type="slidenum">
              <a:rPr lang="en-US" smtClean="0"/>
              <a:pPr/>
              <a:t>13</a:t>
            </a:fld>
            <a:endParaRPr lang="en-US"/>
          </a:p>
        </p:txBody>
      </p:sp>
      <p:pic>
        <p:nvPicPr>
          <p:cNvPr id="4" name="Picture 3">
            <a:extLst>
              <a:ext uri="{FF2B5EF4-FFF2-40B4-BE49-F238E27FC236}">
                <a16:creationId xmlns:a16="http://schemas.microsoft.com/office/drawing/2014/main" id="{40655008-5159-4AFF-8C70-893C18BD7C2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16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4F93F-F8F5-4D68-B4C2-1A03F456D83D}"/>
              </a:ext>
            </a:extLst>
          </p:cNvPr>
          <p:cNvSpPr>
            <a:spLocks noGrp="1"/>
          </p:cNvSpPr>
          <p:nvPr>
            <p:ph type="sldNum" sz="quarter" idx="12"/>
          </p:nvPr>
        </p:nvSpPr>
        <p:spPr/>
        <p:txBody>
          <a:bodyPr/>
          <a:lstStyle/>
          <a:p>
            <a:fld id="{914EE09C-3C46-B848-8FB4-1EEC16FD2CD0}" type="slidenum">
              <a:rPr lang="en-US" smtClean="0"/>
              <a:pPr/>
              <a:t>14</a:t>
            </a:fld>
            <a:endParaRPr lang="en-US"/>
          </a:p>
        </p:txBody>
      </p:sp>
      <p:pic>
        <p:nvPicPr>
          <p:cNvPr id="4" name="Picture 3">
            <a:extLst>
              <a:ext uri="{FF2B5EF4-FFF2-40B4-BE49-F238E27FC236}">
                <a16:creationId xmlns:a16="http://schemas.microsoft.com/office/drawing/2014/main" id="{AD4D93AD-82DA-419B-A566-722575F956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136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F8CD1-08BE-4608-B2F1-F3FCBA21CF68}"/>
              </a:ext>
            </a:extLst>
          </p:cNvPr>
          <p:cNvSpPr>
            <a:spLocks noGrp="1"/>
          </p:cNvSpPr>
          <p:nvPr>
            <p:ph type="sldNum" sz="quarter" idx="12"/>
          </p:nvPr>
        </p:nvSpPr>
        <p:spPr/>
        <p:txBody>
          <a:bodyPr/>
          <a:lstStyle/>
          <a:p>
            <a:fld id="{914EE09C-3C46-B848-8FB4-1EEC16FD2CD0}" type="slidenum">
              <a:rPr lang="en-US" smtClean="0"/>
              <a:pPr/>
              <a:t>15</a:t>
            </a:fld>
            <a:endParaRPr lang="en-US"/>
          </a:p>
        </p:txBody>
      </p:sp>
      <p:pic>
        <p:nvPicPr>
          <p:cNvPr id="4" name="Picture 3">
            <a:extLst>
              <a:ext uri="{FF2B5EF4-FFF2-40B4-BE49-F238E27FC236}">
                <a16:creationId xmlns:a16="http://schemas.microsoft.com/office/drawing/2014/main" id="{9DD88A03-A585-430A-894D-E1DD3BE9FC7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248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5" name="Content Placeholder 1">
            <a:extLst>
              <a:ext uri="{FF2B5EF4-FFF2-40B4-BE49-F238E27FC236}">
                <a16:creationId xmlns:a16="http://schemas.microsoft.com/office/drawing/2014/main" id="{2EA7F22C-17EC-9D4F-02E2-1D0DB9464B3F}"/>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j-lt"/>
              </a:rPr>
              <a:t>Abbott</a:t>
            </a:r>
            <a:br>
              <a:rPr lang="en-US" sz="900" b="1" dirty="0">
                <a:solidFill>
                  <a:schemeClr val="tx1"/>
                </a:solidFill>
                <a:latin typeface="+mj-lt"/>
              </a:rPr>
            </a:br>
            <a:r>
              <a:rPr lang="en-US" sz="900" dirty="0">
                <a:solidFill>
                  <a:schemeClr val="tx1"/>
                </a:solidFill>
                <a:latin typeface="+mj-lt"/>
              </a:rPr>
              <a:t>6101 Stoneridge Dr., Pleasanton, CA 94588 USA, Tel: 1 925 847 8600</a:t>
            </a:r>
            <a:br>
              <a:rPr lang="en-US" sz="900" dirty="0">
                <a:solidFill>
                  <a:schemeClr val="tx1"/>
                </a:solidFill>
                <a:latin typeface="+mj-lt"/>
              </a:rPr>
            </a:br>
            <a:r>
              <a:rPr lang="en-US" sz="900" dirty="0" err="1">
                <a:solidFill>
                  <a:schemeClr val="tx1"/>
                </a:solidFill>
                <a:latin typeface="+mj-lt"/>
              </a:rPr>
              <a:t>Cardiovascular.Abbott</a:t>
            </a:r>
            <a:r>
              <a:rPr lang="en-US" sz="900" dirty="0">
                <a:solidFill>
                  <a:schemeClr val="tx1"/>
                </a:solidFill>
                <a:latin typeface="+mj-lt"/>
              </a:rPr>
              <a:t>/HeartMate3</a:t>
            </a:r>
          </a:p>
          <a:p>
            <a:pPr marL="0" indent="0" defTabSz="1219170">
              <a:lnSpc>
                <a:spcPct val="100000"/>
              </a:lnSpc>
              <a:spcBef>
                <a:spcPts val="600"/>
              </a:spcBef>
              <a:buNone/>
            </a:pPr>
            <a:r>
              <a:rPr lang="en-US" sz="900" b="1" dirty="0">
                <a:solidFill>
                  <a:schemeClr val="tx1"/>
                </a:solidFill>
                <a:latin typeface="+mj-lt"/>
              </a:rPr>
              <a:t>Rx Only</a:t>
            </a:r>
            <a:br>
              <a:rPr lang="en-US" sz="900" b="1" dirty="0">
                <a:solidFill>
                  <a:schemeClr val="tx1"/>
                </a:solidFill>
                <a:latin typeface="+mj-lt"/>
              </a:rPr>
            </a:br>
            <a:r>
              <a:rPr lang="en-US" sz="900" b="1" dirty="0">
                <a:solidFill>
                  <a:schemeClr val="tx1"/>
                </a:solidFill>
                <a:latin typeface="+mj-lt"/>
              </a:rPr>
              <a:t>Brief Summary</a:t>
            </a:r>
            <a:r>
              <a:rPr lang="en-US" sz="900" dirty="0">
                <a:solidFill>
                  <a:schemeClr val="tx1"/>
                </a:solidFill>
                <a:latin typeface="+mj-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j-lt"/>
              </a:rPr>
              <a:t>HeartMate 3™ LVAS Indications</a:t>
            </a:r>
            <a:r>
              <a:rPr lang="en-US" sz="900" dirty="0">
                <a:solidFill>
                  <a:schemeClr val="tx1"/>
                </a:solidFill>
                <a:latin typeface="+mj-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j-lt"/>
            </a:endParaRPr>
          </a:p>
          <a:p>
            <a:pPr marL="0" indent="0" defTabSz="1219170">
              <a:lnSpc>
                <a:spcPct val="100000"/>
              </a:lnSpc>
              <a:spcBef>
                <a:spcPts val="600"/>
              </a:spcBef>
              <a:buNone/>
            </a:pPr>
            <a:r>
              <a:rPr lang="en-US" sz="900" b="1" dirty="0">
                <a:solidFill>
                  <a:schemeClr val="tx1"/>
                </a:solidFill>
                <a:latin typeface="+mj-lt"/>
              </a:rPr>
              <a:t>HeartMate 3™ LVAS Contraindications</a:t>
            </a:r>
            <a:r>
              <a:rPr lang="en-US" sz="900" dirty="0">
                <a:solidFill>
                  <a:schemeClr val="tx1"/>
                </a:solidFill>
                <a:latin typeface="+mj-lt"/>
              </a:rPr>
              <a:t>: </a:t>
            </a:r>
            <a:r>
              <a:rPr lang="en-US" sz="900" dirty="0">
                <a:solidFill>
                  <a:schemeClr val="tx1"/>
                </a:solidFill>
                <a:effectLst/>
                <a:latin typeface="+mj-lt"/>
              </a:rPr>
              <a:t>The HeartMate 3 Left Ventricular Assist System is contraindicated for patients who cannot tolerate, or who are allergic to, anticoagulation therapy</a:t>
            </a:r>
            <a:r>
              <a:rPr lang="en-US" sz="900" dirty="0">
                <a:solidFill>
                  <a:schemeClr val="tx1"/>
                </a:solidFill>
                <a:latin typeface="+mj-lt"/>
              </a:rPr>
              <a:t>.</a:t>
            </a:r>
          </a:p>
          <a:p>
            <a:pPr marL="0" indent="0" defTabSz="1219170">
              <a:lnSpc>
                <a:spcPct val="100000"/>
              </a:lnSpc>
              <a:spcBef>
                <a:spcPts val="600"/>
              </a:spcBef>
              <a:buNone/>
            </a:pPr>
            <a:r>
              <a:rPr lang="en-US" sz="900" b="1" dirty="0">
                <a:solidFill>
                  <a:schemeClr val="tx1"/>
                </a:solidFill>
                <a:latin typeface="+mj-lt"/>
              </a:rPr>
              <a:t>HeartMate 3™ LVAS Adverse Events: </a:t>
            </a:r>
            <a:r>
              <a:rPr lang="en-US" sz="900" dirty="0">
                <a:solidFill>
                  <a:schemeClr val="tx1"/>
                </a:solidFill>
                <a:effectLst/>
                <a:latin typeface="+mj-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j-lt"/>
              </a:rPr>
              <a:t>.</a:t>
            </a:r>
          </a:p>
          <a:p>
            <a:pPr marL="0" indent="0" defTabSz="1219170">
              <a:lnSpc>
                <a:spcPct val="100000"/>
              </a:lnSpc>
              <a:spcBef>
                <a:spcPts val="600"/>
              </a:spcBef>
              <a:buNone/>
            </a:pPr>
            <a:r>
              <a:rPr lang="en-US" sz="900" dirty="0">
                <a:solidFill>
                  <a:schemeClr val="tx1"/>
                </a:solidFill>
                <a:latin typeface="+mj-lt"/>
              </a:rPr>
              <a:t>™ Indicates a trademark of the Abbott group of companies. </a:t>
            </a:r>
            <a:br>
              <a:rPr lang="en-US" sz="900" dirty="0">
                <a:solidFill>
                  <a:schemeClr val="tx1"/>
                </a:solidFill>
                <a:latin typeface="+mj-lt"/>
              </a:rPr>
            </a:br>
            <a:r>
              <a:rPr lang="en-US" sz="900" dirty="0">
                <a:solidFill>
                  <a:schemeClr val="tx1"/>
                </a:solidFill>
                <a:latin typeface="+mj-lt"/>
              </a:rPr>
              <a:t>‡ Indicates a third-party trademark, which is property of its respective owner.</a:t>
            </a:r>
            <a:br>
              <a:rPr lang="en-US" sz="900" dirty="0">
                <a:solidFill>
                  <a:schemeClr val="tx1"/>
                </a:solidFill>
                <a:latin typeface="+mj-lt"/>
              </a:rPr>
            </a:br>
            <a:r>
              <a:rPr lang="en-US" sz="900" dirty="0">
                <a:solidFill>
                  <a:schemeClr val="tx1"/>
                </a:solidFill>
                <a:latin typeface="+mj-lt"/>
              </a:rPr>
              <a:t>© 2023 Abbott. All Rights Reserved. </a:t>
            </a:r>
            <a:r>
              <a:rPr lang="en-US" sz="900" dirty="0">
                <a:solidFill>
                  <a:schemeClr val="tx1"/>
                </a:solidFill>
                <a:effectLst/>
                <a:latin typeface="+mj-lt"/>
              </a:rPr>
              <a:t>MAT-2004334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CEFB14-48A1-45DF-B475-7FDEE7248769}"/>
              </a:ext>
            </a:extLst>
          </p:cNvPr>
          <p:cNvSpPr>
            <a:spLocks noGrp="1"/>
          </p:cNvSpPr>
          <p:nvPr>
            <p:ph type="sldNum" sz="quarter" idx="12"/>
          </p:nvPr>
        </p:nvSpPr>
        <p:spPr/>
        <p:txBody>
          <a:bodyPr/>
          <a:lstStyle/>
          <a:p>
            <a:fld id="{914EE09C-3C46-B848-8FB4-1EEC16FD2CD0}" type="slidenum">
              <a:rPr lang="en-US" smtClean="0"/>
              <a:pPr/>
              <a:t>2</a:t>
            </a:fld>
            <a:endParaRPr lang="en-US"/>
          </a:p>
        </p:txBody>
      </p:sp>
      <p:pic>
        <p:nvPicPr>
          <p:cNvPr id="4" name="Picture 3">
            <a:extLst>
              <a:ext uri="{FF2B5EF4-FFF2-40B4-BE49-F238E27FC236}">
                <a16:creationId xmlns:a16="http://schemas.microsoft.com/office/drawing/2014/main" id="{7A2E89DC-B80C-4131-8EF8-3F66263DA9F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5715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0BF31-6859-4C20-9089-9D85D672F5D9}"/>
              </a:ext>
            </a:extLst>
          </p:cNvPr>
          <p:cNvSpPr>
            <a:spLocks noGrp="1"/>
          </p:cNvSpPr>
          <p:nvPr>
            <p:ph type="sldNum" sz="quarter" idx="12"/>
          </p:nvPr>
        </p:nvSpPr>
        <p:spPr/>
        <p:txBody>
          <a:bodyPr/>
          <a:lstStyle/>
          <a:p>
            <a:fld id="{914EE09C-3C46-B848-8FB4-1EEC16FD2CD0}" type="slidenum">
              <a:rPr lang="en-US" smtClean="0"/>
              <a:pPr/>
              <a:t>3</a:t>
            </a:fld>
            <a:endParaRPr lang="en-US"/>
          </a:p>
        </p:txBody>
      </p:sp>
      <p:pic>
        <p:nvPicPr>
          <p:cNvPr id="4" name="Picture 3">
            <a:extLst>
              <a:ext uri="{FF2B5EF4-FFF2-40B4-BE49-F238E27FC236}">
                <a16:creationId xmlns:a16="http://schemas.microsoft.com/office/drawing/2014/main" id="{D5F20F39-4A19-4335-B2C6-AD97CFCD746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396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C5C9E5-5AA1-4125-84A7-CA741AF70589}"/>
              </a:ext>
            </a:extLst>
          </p:cNvPr>
          <p:cNvSpPr>
            <a:spLocks noGrp="1"/>
          </p:cNvSpPr>
          <p:nvPr>
            <p:ph type="sldNum" sz="quarter" idx="12"/>
          </p:nvPr>
        </p:nvSpPr>
        <p:spPr/>
        <p:txBody>
          <a:bodyPr/>
          <a:lstStyle/>
          <a:p>
            <a:fld id="{914EE09C-3C46-B848-8FB4-1EEC16FD2CD0}" type="slidenum">
              <a:rPr lang="en-US" smtClean="0"/>
              <a:pPr/>
              <a:t>4</a:t>
            </a:fld>
            <a:endParaRPr lang="en-US"/>
          </a:p>
        </p:txBody>
      </p:sp>
      <p:pic>
        <p:nvPicPr>
          <p:cNvPr id="4" name="Picture 3">
            <a:extLst>
              <a:ext uri="{FF2B5EF4-FFF2-40B4-BE49-F238E27FC236}">
                <a16:creationId xmlns:a16="http://schemas.microsoft.com/office/drawing/2014/main" id="{96DD0666-D164-4B0E-BE04-B7365432FC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110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31AE0-07E8-4D51-8A53-9EAF81BB9F84}"/>
              </a:ext>
            </a:extLst>
          </p:cNvPr>
          <p:cNvSpPr>
            <a:spLocks noGrp="1"/>
          </p:cNvSpPr>
          <p:nvPr>
            <p:ph type="sldNum" sz="quarter" idx="12"/>
          </p:nvPr>
        </p:nvSpPr>
        <p:spPr/>
        <p:txBody>
          <a:bodyPr/>
          <a:lstStyle/>
          <a:p>
            <a:fld id="{914EE09C-3C46-B848-8FB4-1EEC16FD2CD0}" type="slidenum">
              <a:rPr lang="en-US" smtClean="0"/>
              <a:pPr/>
              <a:t>5</a:t>
            </a:fld>
            <a:endParaRPr lang="en-US"/>
          </a:p>
        </p:txBody>
      </p:sp>
      <p:pic>
        <p:nvPicPr>
          <p:cNvPr id="4" name="Picture 3">
            <a:extLst>
              <a:ext uri="{FF2B5EF4-FFF2-40B4-BE49-F238E27FC236}">
                <a16:creationId xmlns:a16="http://schemas.microsoft.com/office/drawing/2014/main" id="{69CD95CF-C77B-4D19-BC49-556B1AF6C4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5517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6B5C54-3886-4B84-8CF9-F7647B76C29C}"/>
              </a:ext>
            </a:extLst>
          </p:cNvPr>
          <p:cNvSpPr>
            <a:spLocks noGrp="1"/>
          </p:cNvSpPr>
          <p:nvPr>
            <p:ph type="sldNum" sz="quarter" idx="12"/>
          </p:nvPr>
        </p:nvSpPr>
        <p:spPr/>
        <p:txBody>
          <a:bodyPr/>
          <a:lstStyle/>
          <a:p>
            <a:fld id="{914EE09C-3C46-B848-8FB4-1EEC16FD2CD0}" type="slidenum">
              <a:rPr lang="en-US" smtClean="0"/>
              <a:pPr/>
              <a:t>6</a:t>
            </a:fld>
            <a:endParaRPr lang="en-US"/>
          </a:p>
        </p:txBody>
      </p:sp>
      <p:pic>
        <p:nvPicPr>
          <p:cNvPr id="4" name="Picture 3">
            <a:extLst>
              <a:ext uri="{FF2B5EF4-FFF2-40B4-BE49-F238E27FC236}">
                <a16:creationId xmlns:a16="http://schemas.microsoft.com/office/drawing/2014/main" id="{16947F68-3F7D-4178-8BF8-562849F0B9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045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7810F8-E383-469A-B959-191413FF03B9}"/>
              </a:ext>
            </a:extLst>
          </p:cNvPr>
          <p:cNvSpPr>
            <a:spLocks noGrp="1"/>
          </p:cNvSpPr>
          <p:nvPr>
            <p:ph type="sldNum" sz="quarter" idx="12"/>
          </p:nvPr>
        </p:nvSpPr>
        <p:spPr/>
        <p:txBody>
          <a:bodyPr/>
          <a:lstStyle/>
          <a:p>
            <a:fld id="{914EE09C-3C46-B848-8FB4-1EEC16FD2CD0}" type="slidenum">
              <a:rPr lang="en-US" smtClean="0"/>
              <a:pPr/>
              <a:t>7</a:t>
            </a:fld>
            <a:endParaRPr lang="en-US"/>
          </a:p>
        </p:txBody>
      </p:sp>
      <p:pic>
        <p:nvPicPr>
          <p:cNvPr id="4" name="Picture 3">
            <a:extLst>
              <a:ext uri="{FF2B5EF4-FFF2-40B4-BE49-F238E27FC236}">
                <a16:creationId xmlns:a16="http://schemas.microsoft.com/office/drawing/2014/main" id="{E9907260-028D-4184-BD7A-B2D7B9C061C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035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73495A-2F5C-4581-8118-F38F349CED09}"/>
              </a:ext>
            </a:extLst>
          </p:cNvPr>
          <p:cNvSpPr>
            <a:spLocks noGrp="1"/>
          </p:cNvSpPr>
          <p:nvPr>
            <p:ph type="sldNum" sz="quarter" idx="12"/>
          </p:nvPr>
        </p:nvSpPr>
        <p:spPr/>
        <p:txBody>
          <a:bodyPr/>
          <a:lstStyle/>
          <a:p>
            <a:fld id="{914EE09C-3C46-B848-8FB4-1EEC16FD2CD0}" type="slidenum">
              <a:rPr lang="en-US" smtClean="0"/>
              <a:pPr/>
              <a:t>8</a:t>
            </a:fld>
            <a:endParaRPr lang="en-US"/>
          </a:p>
        </p:txBody>
      </p:sp>
      <p:pic>
        <p:nvPicPr>
          <p:cNvPr id="4" name="Picture 3">
            <a:extLst>
              <a:ext uri="{FF2B5EF4-FFF2-40B4-BE49-F238E27FC236}">
                <a16:creationId xmlns:a16="http://schemas.microsoft.com/office/drawing/2014/main" id="{EFBCAB3F-C108-486E-96F0-588E8E26306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3337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5AB53B-6A6E-4855-9353-C8EA2F92F20C}"/>
              </a:ext>
            </a:extLst>
          </p:cNvPr>
          <p:cNvSpPr>
            <a:spLocks noGrp="1"/>
          </p:cNvSpPr>
          <p:nvPr>
            <p:ph type="sldNum" sz="quarter" idx="12"/>
          </p:nvPr>
        </p:nvSpPr>
        <p:spPr/>
        <p:txBody>
          <a:bodyPr/>
          <a:lstStyle/>
          <a:p>
            <a:fld id="{914EE09C-3C46-B848-8FB4-1EEC16FD2CD0}" type="slidenum">
              <a:rPr lang="en-US" smtClean="0"/>
              <a:pPr/>
              <a:t>9</a:t>
            </a:fld>
            <a:endParaRPr lang="en-US"/>
          </a:p>
        </p:txBody>
      </p:sp>
      <p:pic>
        <p:nvPicPr>
          <p:cNvPr id="4" name="Picture 3">
            <a:extLst>
              <a:ext uri="{FF2B5EF4-FFF2-40B4-BE49-F238E27FC236}">
                <a16:creationId xmlns:a16="http://schemas.microsoft.com/office/drawing/2014/main" id="{09D85254-F77E-4098-B11C-2F5CC9DF7D1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69324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5DCA2855C1D469FF7BEF12C35A869" ma:contentTypeVersion="51" ma:contentTypeDescription="Create a new document." ma:contentTypeScope="" ma:versionID="4dc110ea71703687f9fed664653d53e5">
  <xsd:schema xmlns:xsd="http://www.w3.org/2001/XMLSchema" xmlns:xs="http://www.w3.org/2001/XMLSchema" xmlns:p="http://schemas.microsoft.com/office/2006/metadata/properties" xmlns:ns2="b2417c03-c778-4162-b767-a635df251c3c" xmlns:ns3="http://schemas.microsoft.com/sharepoint/v4" targetNamespace="http://schemas.microsoft.com/office/2006/metadata/properties" ma:root="true" ma:fieldsID="81002f8378c8f07f0cf4a9ed81177b56" ns2:_="" ns3:_="">
    <xsd:import namespace="b2417c03-c778-4162-b767-a635df251c3c"/>
    <xsd:import namespace="http://schemas.microsoft.com/sharepoint/v4"/>
    <xsd:element name="properties">
      <xsd:complexType>
        <xsd:sequence>
          <xsd:element name="documentManagement">
            <xsd:complexType>
              <xsd:all>
                <xsd:element ref="ns2:Study" minOccurs="0"/>
                <xsd:element ref="ns2:Primary_x0020_Directory"/>
                <xsd:element ref="ns2:Secondary_x0020_Directory"/>
                <xsd:element ref="ns2:Level_x0020_4" minOccurs="0"/>
                <xsd:element ref="ns2:Site" minOccurs="0"/>
                <xsd:element ref="ns2:Keyword" minOccurs="0"/>
                <xsd:element ref="ns2:Personnel" minOccurs="0"/>
                <xsd:element ref="ns2:Associated_x0020_Document" minOccurs="0"/>
                <xsd:element ref="ns2:Associated_x0020_Documents" minOccurs="0"/>
                <xsd:element ref="ns3:Predecessors" minOccurs="0"/>
                <xsd:element ref="ns2:Site_x003a_ID" minOccurs="0"/>
                <xsd:element ref="ns2:Personnel_x003a_ID" minOccurs="0"/>
                <xsd:element ref="ns2:Study_x003a_ID" minOccurs="0"/>
                <xsd:element ref="ns2:Version_x0020_Number" minOccurs="0"/>
                <xsd:element ref="ns2:Version_x0020_Date" minOccurs="0"/>
                <xsd:element ref="ns2:IRB_x0020_Approval" minOccurs="0"/>
                <xsd:element ref="ns2:IRB_x0020_Expiration" minOccurs="0"/>
                <xsd:element ref="ns2:Expiration_x0020_Date0" minOccurs="0"/>
                <xsd:element ref="ns2:Effective_x0020_Date" minOccurs="0"/>
                <xsd:element ref="ns2:Date_x0020_Sent_x0020_to_x0020_Site" minOccurs="0"/>
                <xsd:element ref="ns2:Date_x0020_Received_x0020_by_x0020_Thorate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17c03-c778-4162-b767-a635df251c3c" elementFormDefault="qualified">
    <xsd:import namespace="http://schemas.microsoft.com/office/2006/documentManagement/types"/>
    <xsd:import namespace="http://schemas.microsoft.com/office/infopath/2007/PartnerControls"/>
    <xsd:element name="Study" ma:index="2" nillable="true" ma:displayName="Study" ma:list="{88d99c49-b8ec-4e60-9a6a-de4b4bc03364}" ma:internalName="Study" ma:readOnly="false"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Primary_x0020_Directory" ma:index="3" ma:displayName="Level 2" ma:indexed="true" ma:list="{65ae7242-36fa-4a96-a29f-2e58aa757551}" ma:internalName="Primary_x0020_Directory" ma:showField="Title">
      <xsd:simpleType>
        <xsd:restriction base="dms:Lookup"/>
      </xsd:simpleType>
    </xsd:element>
    <xsd:element name="Secondary_x0020_Directory" ma:index="4" ma:displayName="Level 3" ma:indexed="true" ma:list="{64a07803-dab2-47bb-a7e5-f94e4d1f4795}" ma:internalName="Secondary_x0020_Directory" ma:showField="Title">
      <xsd:simpleType>
        <xsd:restriction base="dms:Lookup"/>
      </xsd:simpleType>
    </xsd:element>
    <xsd:element name="Level_x0020_4" ma:index="5" nillable="true" ma:displayName="Level 4" ma:indexed="true" ma:list="{fa6e7cec-df8a-448d-8cf4-a55e97107818}" ma:internalName="Level_x0020_4" ma:showField="Title">
      <xsd:simpleType>
        <xsd:restriction base="dms:Lookup"/>
      </xsd:simpleType>
    </xsd:element>
    <xsd:element name="Site" ma:index="6" nillable="true" ma:displayName="Site" ma:list="{df2b1a68-eead-47be-b4ee-75f7a5bc36b1}" ma:internalName="Sit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Keyword" ma:index="7" nillable="true" ma:displayName="Keyword" ma:list="{d4401017-35aa-4337-98f6-0e9644b762f5}" ma:internalName="Keyword" ma:showField="Title">
      <xsd:complexType>
        <xsd:complexContent>
          <xsd:extension base="dms:MultiChoiceLookup">
            <xsd:sequence>
              <xsd:element name="Value" type="dms:Lookup" maxOccurs="unbounded" minOccurs="0" nillable="true"/>
            </xsd:sequence>
          </xsd:extension>
        </xsd:complexContent>
      </xsd:complexType>
    </xsd:element>
    <xsd:element name="Personnel" ma:index="8" nillable="true" ma:displayName="Personnel" ma:list="{48bee6fe-837f-4846-8f0f-15db0d2dc069}" ma:internalName="Personnel" ma:readOnly="false" ma:showField="Full_x0020_Name">
      <xsd:complexType>
        <xsd:complexContent>
          <xsd:extension base="dms:MultiChoiceLookup">
            <xsd:sequence>
              <xsd:element name="Value" type="dms:Lookup" maxOccurs="unbounded" minOccurs="0" nillable="true"/>
            </xsd:sequence>
          </xsd:extension>
        </xsd:complexContent>
      </xsd:complexType>
    </xsd:element>
    <xsd:element name="Associated_x0020_Document" ma:index="9" nillable="true" ma:displayName="Associated Document" ma:default="0" ma:internalName="Associated_x0020_Document">
      <xsd:simpleType>
        <xsd:restriction base="dms:Boolean"/>
      </xsd:simpleType>
    </xsd:element>
    <xsd:element name="Associated_x0020_Documents" ma:index="10" nillable="true" ma:displayName="Associated Documents" ma:format="Hyperlink" ma:internalName="Associated_x0020_Documents">
      <xsd:complexType>
        <xsd:complexContent>
          <xsd:extension base="dms:URL">
            <xsd:sequence>
              <xsd:element name="Url" type="dms:ValidUrl" minOccurs="0" nillable="true"/>
              <xsd:element name="Description" type="xsd:string" nillable="true"/>
            </xsd:sequence>
          </xsd:extension>
        </xsd:complexContent>
      </xsd:complexType>
    </xsd:element>
    <xsd:element name="Site_x003a_ID" ma:index="18" nillable="true" ma:displayName="Site:ID" ma:list="{df2b1a68-eead-47be-b4ee-75f7a5bc36b1}" ma:internalName="Site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Personnel_x003a_ID" ma:index="19" nillable="true" ma:displayName="Personnel:ID" ma:list="{48bee6fe-837f-4846-8f0f-15db0d2dc069}" ma:internalName="Personnel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Study_x003a_ID" ma:index="20" nillable="true" ma:displayName="Study:ID" ma:list="{88d99c49-b8ec-4e60-9a6a-de4b4bc03364}" ma:internalName="Study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Version_x0020_Number" ma:index="21" nillable="true" ma:displayName="Version Number" ma:internalName="Version_x0020_Number">
      <xsd:simpleType>
        <xsd:restriction base="dms:Text">
          <xsd:maxLength value="255"/>
        </xsd:restriction>
      </xsd:simpleType>
    </xsd:element>
    <xsd:element name="Version_x0020_Date" ma:index="22" nillable="true" ma:displayName="Version Date" ma:format="DateOnly" ma:internalName="Version_x0020_Date">
      <xsd:simpleType>
        <xsd:restriction base="dms:DateTime"/>
      </xsd:simpleType>
    </xsd:element>
    <xsd:element name="IRB_x0020_Approval" ma:index="23" nillable="true" ma:displayName="IRB Approval" ma:format="DateOnly" ma:internalName="IRB_x0020_Approval">
      <xsd:simpleType>
        <xsd:restriction base="dms:DateTime"/>
      </xsd:simpleType>
    </xsd:element>
    <xsd:element name="IRB_x0020_Expiration" ma:index="24" nillable="true" ma:displayName="IRB Expiration" ma:format="DateOnly" ma:internalName="IRB_x0020_Expiration">
      <xsd:simpleType>
        <xsd:restriction base="dms:DateTime"/>
      </xsd:simpleType>
    </xsd:element>
    <xsd:element name="Expiration_x0020_Date0" ma:index="25" nillable="true" ma:displayName="Expiration Date" ma:format="DateOnly" ma:internalName="Expiration_x0020_Date0">
      <xsd:simpleType>
        <xsd:restriction base="dms:DateTime"/>
      </xsd:simpleType>
    </xsd:element>
    <xsd:element name="Effective_x0020_Date" ma:index="26" nillable="true" ma:displayName="Effective Date" ma:format="DateOnly" ma:internalName="Effective_x0020_Date">
      <xsd:simpleType>
        <xsd:restriction base="dms:DateTime"/>
      </xsd:simpleType>
    </xsd:element>
    <xsd:element name="Date_x0020_Sent_x0020_to_x0020_Site" ma:index="27" nillable="true" ma:displayName="Date Sent to Site" ma:format="DateOnly" ma:internalName="Date_x0020_Sent_x0020_to_x0020_Site">
      <xsd:simpleType>
        <xsd:restriction base="dms:DateTime"/>
      </xsd:simpleType>
    </xsd:element>
    <xsd:element name="Date_x0020_Received_x0020_by_x0020_Thoratec" ma:index="28" nillable="true" ma:displayName="Date Received by Thoratec" ma:format="DateOnly" ma:internalName="Date_x0020_Received_x0020_by_x0020_Thoratec">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Predecessors" ma:index="11" nillable="true" ma:displayName="Predecessors" ma:list="Self" ma:internalName="Predecessor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ondary_x0020_Directory xmlns="b2417c03-c778-4162-b767-a635df251c3c">57</Secondary_x0020_Directory>
    <Version_x0020_Date xmlns="b2417c03-c778-4162-b767-a635df251c3c" xsi:nil="true"/>
    <IRB_x0020_Expiration xmlns="b2417c03-c778-4162-b767-a635df251c3c" xsi:nil="true"/>
    <Associated_x0020_Documents xmlns="b2417c03-c778-4162-b767-a635df251c3c">
      <Url xsi:nil="true"/>
      <Description xsi:nil="true"/>
    </Associated_x0020_Documents>
    <Version_x0020_Number xmlns="b2417c03-c778-4162-b767-a635df251c3c" xsi:nil="true"/>
    <Primary_x0020_Directory xmlns="b2417c03-c778-4162-b767-a635df251c3c">1</Primary_x0020_Directory>
    <Expiration_x0020_Date0 xmlns="b2417c03-c778-4162-b767-a635df251c3c" xsi:nil="true"/>
    <Study xmlns="b2417c03-c778-4162-b767-a635df251c3c">
      <Value>2</Value>
    </Study>
    <Site xmlns="b2417c03-c778-4162-b767-a635df251c3c"/>
    <Effective_x0020_Date xmlns="b2417c03-c778-4162-b767-a635df251c3c" xsi:nil="true"/>
    <Level_x0020_4 xmlns="b2417c03-c778-4162-b767-a635df251c3c">43</Level_x0020_4>
    <Associated_x0020_Document xmlns="b2417c03-c778-4162-b767-a635df251c3c">false</Associated_x0020_Document>
    <IRB_x0020_Approval xmlns="b2417c03-c778-4162-b767-a635df251c3c" xsi:nil="true"/>
    <Keyword xmlns="b2417c03-c778-4162-b767-a635df251c3c"/>
    <Date_x0020_Sent_x0020_to_x0020_Site xmlns="b2417c03-c778-4162-b767-a635df251c3c" xsi:nil="true"/>
    <Date_x0020_Received_x0020_by_x0020_Thoratec xmlns="b2417c03-c778-4162-b767-a635df251c3c" xsi:nil="true"/>
    <Personnel xmlns="b2417c03-c778-4162-b767-a635df251c3c"/>
    <Predecessors xmlns="http://schemas.microsoft.com/sharepoint/v4"/>
  </documentManagement>
</p:properties>
</file>

<file path=customXml/itemProps1.xml><?xml version="1.0" encoding="utf-8"?>
<ds:datastoreItem xmlns:ds="http://schemas.openxmlformats.org/officeDocument/2006/customXml" ds:itemID="{9403FF6B-8815-45F0-9046-D4A46E2DD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17c03-c778-4162-b767-a635df251c3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C54CED-B8AE-4A97-8E6B-0E1A4AEB7E3D}">
  <ds:schemaRefs>
    <ds:schemaRef ds:uri="http://schemas.microsoft.com/sharepoint/v3/contenttype/forms"/>
  </ds:schemaRefs>
</ds:datastoreItem>
</file>

<file path=customXml/itemProps3.xml><?xml version="1.0" encoding="utf-8"?>
<ds:datastoreItem xmlns:ds="http://schemas.openxmlformats.org/officeDocument/2006/customXml" ds:itemID="{6563A58D-E804-4FDB-8B6F-840541EC488A}">
  <ds:schemaRefs>
    <ds:schemaRef ds:uri="http://schemas.microsoft.com/sharepoint/v4"/>
    <ds:schemaRef ds:uri="http://purl.org/dc/terms/"/>
    <ds:schemaRef ds:uri="http://schemas.openxmlformats.org/package/2006/metadata/core-properties"/>
    <ds:schemaRef ds:uri="http://schemas.microsoft.com/office/2006/documentManagement/types"/>
    <ds:schemaRef ds:uri="b2417c03-c778-4162-b767-a635df251c3c"/>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15747</TotalTime>
  <Words>331</Words>
  <Application>Microsoft Office PowerPoint</Application>
  <PresentationFormat>Widescreen</PresentationFormat>
  <Paragraphs>22</Paragraphs>
  <Slides>16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Giant Creative Strategy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3 Trial PPT Template</dc:title>
  <dc:creator>Giant User</dc:creator>
  <cp:lastModifiedBy>Pingel, Michelle L</cp:lastModifiedBy>
  <cp:revision>1168</cp:revision>
  <cp:lastPrinted>2018-06-04T12:47:24Z</cp:lastPrinted>
  <dcterms:created xsi:type="dcterms:W3CDTF">2015-03-27T17:40:55Z</dcterms:created>
  <dcterms:modified xsi:type="dcterms:W3CDTF">2023-05-24T20:35:37Z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0x01010095D5DCA2855C1D469FF7BEF12C35A869</vt:lpwstr>
  </property>
  <property fmtid="{D5CDD505-2E9C-101B-9397-08002B2CF9AE}" pid="3" name="_NewReviewCycle">
    <vt:lpwstr/>
  </property>
</Properties>
</file>