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4.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notesSlides/notesSlide56.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7.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9.xml" ContentType="application/vnd.openxmlformats-officedocument.drawingml.chart+xml"/>
  <Override PartName="/ppt/drawings/drawing4.xml" ContentType="application/vnd.openxmlformats-officedocument.drawingml.chartshapes+xml"/>
  <Override PartName="/ppt/notesSlides/notesSlide100.xml" ContentType="application/vnd.openxmlformats-officedocument.presentationml.notesSlide+xml"/>
  <Override PartName="/ppt/charts/chart20.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tags/tag2.xml" ContentType="application/vnd.openxmlformats-officedocument.presentationml.tags+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1" r:id="rId5"/>
    <p:sldMasterId id="2147483745" r:id="rId6"/>
    <p:sldMasterId id="2147483779" r:id="rId7"/>
    <p:sldMasterId id="2147483819" r:id="rId8"/>
  </p:sldMasterIdLst>
  <p:notesMasterIdLst>
    <p:notesMasterId r:id="rId133"/>
  </p:notesMasterIdLst>
  <p:handoutMasterIdLst>
    <p:handoutMasterId r:id="rId134"/>
  </p:handoutMasterIdLst>
  <p:sldIdLst>
    <p:sldId id="41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460" r:id="rId22"/>
    <p:sldId id="270" r:id="rId23"/>
    <p:sldId id="476" r:id="rId24"/>
    <p:sldId id="468" r:id="rId25"/>
    <p:sldId id="469" r:id="rId26"/>
    <p:sldId id="470" r:id="rId27"/>
    <p:sldId id="500" r:id="rId28"/>
    <p:sldId id="397" r:id="rId29"/>
    <p:sldId id="274" r:id="rId30"/>
    <p:sldId id="384" r:id="rId31"/>
    <p:sldId id="276" r:id="rId32"/>
    <p:sldId id="367" r:id="rId33"/>
    <p:sldId id="278" r:id="rId34"/>
    <p:sldId id="279" r:id="rId35"/>
    <p:sldId id="280" r:id="rId36"/>
    <p:sldId id="281" r:id="rId37"/>
    <p:sldId id="398" r:id="rId38"/>
    <p:sldId id="283" r:id="rId39"/>
    <p:sldId id="284" r:id="rId40"/>
    <p:sldId id="285" r:id="rId41"/>
    <p:sldId id="286" r:id="rId42"/>
    <p:sldId id="399" r:id="rId43"/>
    <p:sldId id="400" r:id="rId44"/>
    <p:sldId id="401" r:id="rId45"/>
    <p:sldId id="402" r:id="rId46"/>
    <p:sldId id="291" r:id="rId47"/>
    <p:sldId id="403" r:id="rId48"/>
    <p:sldId id="293" r:id="rId49"/>
    <p:sldId id="294" r:id="rId50"/>
    <p:sldId id="404" r:id="rId51"/>
    <p:sldId id="405"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484" r:id="rId66"/>
    <p:sldId id="485" r:id="rId67"/>
    <p:sldId id="487" r:id="rId68"/>
    <p:sldId id="488" r:id="rId69"/>
    <p:sldId id="489" r:id="rId70"/>
    <p:sldId id="490" r:id="rId71"/>
    <p:sldId id="491" r:id="rId72"/>
    <p:sldId id="492" r:id="rId73"/>
    <p:sldId id="493" r:id="rId74"/>
    <p:sldId id="310" r:id="rId75"/>
    <p:sldId id="420" r:id="rId76"/>
    <p:sldId id="495" r:id="rId77"/>
    <p:sldId id="311" r:id="rId78"/>
    <p:sldId id="498" r:id="rId79"/>
    <p:sldId id="497" r:id="rId80"/>
    <p:sldId id="312" r:id="rId81"/>
    <p:sldId id="412" r:id="rId82"/>
    <p:sldId id="313" r:id="rId83"/>
    <p:sldId id="411" r:id="rId84"/>
    <p:sldId id="481" r:id="rId85"/>
    <p:sldId id="315" r:id="rId86"/>
    <p:sldId id="316" r:id="rId87"/>
    <p:sldId id="317" r:id="rId88"/>
    <p:sldId id="318" r:id="rId89"/>
    <p:sldId id="319" r:id="rId90"/>
    <p:sldId id="320" r:id="rId91"/>
    <p:sldId id="321" r:id="rId92"/>
    <p:sldId id="322" r:id="rId93"/>
    <p:sldId id="323" r:id="rId94"/>
    <p:sldId id="324" r:id="rId95"/>
    <p:sldId id="325" r:id="rId96"/>
    <p:sldId id="326" r:id="rId97"/>
    <p:sldId id="327" r:id="rId98"/>
    <p:sldId id="328" r:id="rId99"/>
    <p:sldId id="329" r:id="rId100"/>
    <p:sldId id="330" r:id="rId101"/>
    <p:sldId id="501" r:id="rId102"/>
    <p:sldId id="334" r:id="rId103"/>
    <p:sldId id="480" r:id="rId104"/>
    <p:sldId id="335" r:id="rId105"/>
    <p:sldId id="336" r:id="rId106"/>
    <p:sldId id="337" r:id="rId107"/>
    <p:sldId id="429" r:id="rId108"/>
    <p:sldId id="479" r:id="rId109"/>
    <p:sldId id="339" r:id="rId110"/>
    <p:sldId id="422" r:id="rId111"/>
    <p:sldId id="423" r:id="rId112"/>
    <p:sldId id="424" r:id="rId113"/>
    <p:sldId id="482" r:id="rId114"/>
    <p:sldId id="346" r:id="rId115"/>
    <p:sldId id="347" r:id="rId116"/>
    <p:sldId id="360" r:id="rId117"/>
    <p:sldId id="349" r:id="rId118"/>
    <p:sldId id="350" r:id="rId119"/>
    <p:sldId id="351" r:id="rId120"/>
    <p:sldId id="352" r:id="rId121"/>
    <p:sldId id="353" r:id="rId122"/>
    <p:sldId id="354" r:id="rId123"/>
    <p:sldId id="475" r:id="rId124"/>
    <p:sldId id="474" r:id="rId125"/>
    <p:sldId id="483" r:id="rId126"/>
    <p:sldId id="358" r:id="rId127"/>
    <p:sldId id="434" r:id="rId128"/>
    <p:sldId id="496" r:id="rId129"/>
    <p:sldId id="450" r:id="rId130"/>
    <p:sldId id="451" r:id="rId131"/>
    <p:sldId id="363" r:id="rId1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6FA571D-5E89-7040-8E35-5F29EFB39779}">
          <p14:sldIdLst>
            <p14:sldId id="419"/>
            <p14:sldId id="257"/>
          </p14:sldIdLst>
        </p14:section>
        <p14:section name="Need for Safe and Effective Lesion Formation" id="{FD3B8A9D-40B8-4A49-A412-5E3ED237D631}">
          <p14:sldIdLst>
            <p14:sldId id="258"/>
            <p14:sldId id="259"/>
            <p14:sldId id="260"/>
            <p14:sldId id="261"/>
            <p14:sldId id="262"/>
            <p14:sldId id="263"/>
            <p14:sldId id="264"/>
            <p14:sldId id="265"/>
            <p14:sldId id="266"/>
            <p14:sldId id="267"/>
          </p14:sldIdLst>
        </p14:section>
        <p14:section name="TactiCath Contact Force Ablation Catheter Technology Overview" id="{079BBFF1-42B6-4C78-800B-06ECCDE6729D}">
          <p14:sldIdLst>
            <p14:sldId id="268"/>
            <p14:sldId id="460"/>
            <p14:sldId id="270"/>
            <p14:sldId id="476"/>
            <p14:sldId id="468"/>
            <p14:sldId id="469"/>
            <p14:sldId id="470"/>
            <p14:sldId id="500"/>
            <p14:sldId id="397"/>
            <p14:sldId id="274"/>
            <p14:sldId id="384"/>
            <p14:sldId id="276"/>
            <p14:sldId id="367"/>
            <p14:sldId id="278"/>
            <p14:sldId id="279"/>
            <p14:sldId id="280"/>
          </p14:sldIdLst>
        </p14:section>
        <p14:section name="TactiCath Catheter Clinical Evidence" id="{EA12F687-9AB2-46BD-B67A-FEFFA2514EB3}">
          <p14:sldIdLst>
            <p14:sldId id="281"/>
            <p14:sldId id="398"/>
            <p14:sldId id="283"/>
            <p14:sldId id="284"/>
            <p14:sldId id="285"/>
            <p14:sldId id="286"/>
            <p14:sldId id="399"/>
            <p14:sldId id="400"/>
            <p14:sldId id="401"/>
            <p14:sldId id="402"/>
            <p14:sldId id="291"/>
            <p14:sldId id="403"/>
            <p14:sldId id="293"/>
            <p14:sldId id="294"/>
            <p14:sldId id="404"/>
            <p14:sldId id="405"/>
            <p14:sldId id="297"/>
            <p14:sldId id="298"/>
            <p14:sldId id="299"/>
            <p14:sldId id="300"/>
            <p14:sldId id="301"/>
            <p14:sldId id="302"/>
            <p14:sldId id="303"/>
            <p14:sldId id="304"/>
            <p14:sldId id="305"/>
            <p14:sldId id="306"/>
            <p14:sldId id="307"/>
            <p14:sldId id="308"/>
            <p14:sldId id="309"/>
            <p14:sldId id="484"/>
            <p14:sldId id="485"/>
            <p14:sldId id="487"/>
            <p14:sldId id="488"/>
            <p14:sldId id="489"/>
            <p14:sldId id="490"/>
            <p14:sldId id="491"/>
            <p14:sldId id="492"/>
            <p14:sldId id="493"/>
            <p14:sldId id="310"/>
            <p14:sldId id="420"/>
            <p14:sldId id="495"/>
            <p14:sldId id="311"/>
            <p14:sldId id="498"/>
            <p14:sldId id="497"/>
            <p14:sldId id="312"/>
            <p14:sldId id="412"/>
            <p14:sldId id="313"/>
            <p14:sldId id="411"/>
          </p14:sldIdLst>
        </p14:section>
        <p14:section name="Brief summaries" id="{DFDF7069-7866-439B-99D1-ECF44595760D}">
          <p14:sldIdLst>
            <p14:sldId id="481"/>
          </p14:sldIdLst>
        </p14:section>
        <p14:section name="FlexAbility Ablation Catheter Overview" id="{32BA26D5-387C-4E8C-8E1B-A7DDA0FDD9C8}">
          <p14:sldIdLst>
            <p14:sldId id="315"/>
            <p14:sldId id="316"/>
            <p14:sldId id="317"/>
            <p14:sldId id="318"/>
            <p14:sldId id="319"/>
            <p14:sldId id="320"/>
            <p14:sldId id="321"/>
            <p14:sldId id="322"/>
            <p14:sldId id="323"/>
          </p14:sldIdLst>
        </p14:section>
        <p14:section name="Flexible Tip Catheter Clinical Evidence" id="{E19DA4C1-1D25-4000-9472-8612D52B91F7}">
          <p14:sldIdLst>
            <p14:sldId id="324"/>
            <p14:sldId id="325"/>
            <p14:sldId id="326"/>
            <p14:sldId id="327"/>
            <p14:sldId id="328"/>
            <p14:sldId id="329"/>
            <p14:sldId id="330"/>
            <p14:sldId id="501"/>
            <p14:sldId id="334"/>
          </p14:sldIdLst>
        </p14:section>
        <p14:section name="Brief Summaries" id="{192F0B60-7413-46F4-A042-573112513932}">
          <p14:sldIdLst>
            <p14:sldId id="480"/>
          </p14:sldIdLst>
        </p14:section>
        <p14:section name="Steerable Sheath Guided in Ablation Procedures" id="{97FA1367-E914-4553-A6C6-4C3B6DFAAA46}">
          <p14:sldIdLst>
            <p14:sldId id="335"/>
            <p14:sldId id="336"/>
            <p14:sldId id="337"/>
            <p14:sldId id="429"/>
          </p14:sldIdLst>
        </p14:section>
        <p14:section name="Brief Summary" id="{EABBE0BF-DF2B-4AEF-A22B-C1EFC03EC3B3}">
          <p14:sldIdLst>
            <p14:sldId id="479"/>
            <p14:sldId id="339"/>
            <p14:sldId id="422"/>
            <p14:sldId id="423"/>
            <p14:sldId id="424"/>
            <p14:sldId id="482"/>
            <p14:sldId id="346"/>
            <p14:sldId id="347"/>
            <p14:sldId id="360"/>
            <p14:sldId id="349"/>
            <p14:sldId id="350"/>
            <p14:sldId id="351"/>
            <p14:sldId id="352"/>
            <p14:sldId id="353"/>
            <p14:sldId id="354"/>
            <p14:sldId id="475"/>
            <p14:sldId id="474"/>
            <p14:sldId id="483"/>
            <p14:sldId id="358"/>
            <p14:sldId id="434"/>
            <p14:sldId id="496"/>
            <p14:sldId id="450"/>
            <p14:sldId id="451"/>
            <p14:sldId id="363"/>
          </p14:sldIdLst>
        </p14:section>
      </p14:sectionLst>
    </p:ext>
    <p:ext uri="{EFAFB233-063F-42B5-8137-9DF3F51BA10A}">
      <p15:sldGuideLst xmlns:p15="http://schemas.microsoft.com/office/powerpoint/2012/main">
        <p15:guide id="1" orient="horz" pos="607">
          <p15:clr>
            <a:srgbClr val="A4A3A4"/>
          </p15:clr>
        </p15:guide>
        <p15:guide id="2" orient="horz" pos="3133">
          <p15:clr>
            <a:srgbClr val="A4A3A4"/>
          </p15:clr>
        </p15:guide>
        <p15:guide id="3" orient="horz" pos="1025">
          <p15:clr>
            <a:srgbClr val="A4A3A4"/>
          </p15:clr>
        </p15:guide>
        <p15:guide id="4" pos="308">
          <p15:clr>
            <a:srgbClr val="A4A3A4"/>
          </p15:clr>
        </p15:guide>
        <p15:guide id="5" pos="5539">
          <p15:clr>
            <a:srgbClr val="A4A3A4"/>
          </p15:clr>
        </p15:guide>
        <p15:guide id="6"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Wallner" initials="RW" lastIdx="1" clrIdx="0"/>
  <p:cmAuthor id="2" name="St. Jude Medical" initials="SJM" lastIdx="59" clrIdx="1"/>
  <p:cmAuthor id="3" name="St. Jude Medical" initials="Jenny" lastIdx="9" clrIdx="2"/>
  <p:cmAuthor id="4" name="Zwiefelhofer, Jennifer" initials="JZ" lastIdx="18" clrIdx="3">
    <p:extLst>
      <p:ext uri="{19B8F6BF-5375-455C-9EA6-DF929625EA0E}">
        <p15:presenceInfo xmlns:p15="http://schemas.microsoft.com/office/powerpoint/2012/main" userId="Zwiefelhofer, Jennifer" providerId="None"/>
      </p:ext>
    </p:extLst>
  </p:cmAuthor>
  <p:cmAuthor id="5" name="Ginkel, Angela" initials="GA" lastIdx="14" clrIdx="4">
    <p:extLst>
      <p:ext uri="{19B8F6BF-5375-455C-9EA6-DF929625EA0E}">
        <p15:presenceInfo xmlns:p15="http://schemas.microsoft.com/office/powerpoint/2012/main" userId="S-1-5-21-1417001333-790525478-839522115-9298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9FF"/>
    <a:srgbClr val="CCCFD6"/>
    <a:srgbClr val="C0C9E1"/>
    <a:srgbClr val="004F71"/>
    <a:srgbClr val="470A68"/>
    <a:srgbClr val="009CDE"/>
    <a:srgbClr val="52CCFF"/>
    <a:srgbClr val="E06A54"/>
    <a:srgbClr val="BCBCBC"/>
    <a:srgbClr val="929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642" autoAdjust="0"/>
  </p:normalViewPr>
  <p:slideViewPr>
    <p:cSldViewPr snapToGrid="0">
      <p:cViewPr varScale="1">
        <p:scale>
          <a:sx n="142" d="100"/>
          <a:sy n="142" d="100"/>
        </p:scale>
        <p:origin x="798" y="102"/>
      </p:cViewPr>
      <p:guideLst>
        <p:guide orient="horz" pos="607"/>
        <p:guide orient="horz" pos="3133"/>
        <p:guide orient="horz" pos="1025"/>
        <p:guide pos="308"/>
        <p:guide pos="5539"/>
        <p:guide pos="2880"/>
      </p:guideLst>
    </p:cSldViewPr>
  </p:slideViewPr>
  <p:notesTextViewPr>
    <p:cViewPr>
      <p:scale>
        <a:sx n="125" d="100"/>
        <a:sy n="125" d="100"/>
      </p:scale>
      <p:origin x="0" y="0"/>
    </p:cViewPr>
  </p:notesTextViewPr>
  <p:sorterViewPr>
    <p:cViewPr varScale="1">
      <p:scale>
        <a:sx n="100" d="100"/>
        <a:sy n="100" d="100"/>
      </p:scale>
      <p:origin x="0" y="0"/>
    </p:cViewPr>
  </p:sorterViewPr>
  <p:notesViewPr>
    <p:cSldViewPr snapToGrid="0" showGuides="1">
      <p:cViewPr>
        <p:scale>
          <a:sx n="154" d="100"/>
          <a:sy n="154" d="100"/>
        </p:scale>
        <p:origin x="1099" y="-25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ll, Madison" userId="b19b3108-a0b3-4453-ad4e-dcf2d3307749" providerId="ADAL" clId="{B9C67E26-481B-47F5-B8EB-D371BCF04FEF}"/>
    <pc:docChg chg="undo custSel addSld delSld modSld modSection">
      <pc:chgData name="Powell, Madison" userId="b19b3108-a0b3-4453-ad4e-dcf2d3307749" providerId="ADAL" clId="{B9C67E26-481B-47F5-B8EB-D371BCF04FEF}" dt="2019-03-29T14:55:09.476" v="177" actId="113"/>
      <pc:docMkLst>
        <pc:docMk/>
      </pc:docMkLst>
      <pc:sldChg chg="delSp">
        <pc:chgData name="Powell, Madison" userId="b19b3108-a0b3-4453-ad4e-dcf2d3307749" providerId="ADAL" clId="{B9C67E26-481B-47F5-B8EB-D371BCF04FEF}" dt="2019-03-28T20:50:29.186" v="3" actId="478"/>
        <pc:sldMkLst>
          <pc:docMk/>
          <pc:sldMk cId="321288306" sldId="335"/>
        </pc:sldMkLst>
        <pc:spChg chg="del">
          <ac:chgData name="Powell, Madison" userId="b19b3108-a0b3-4453-ad4e-dcf2d3307749" providerId="ADAL" clId="{B9C67E26-481B-47F5-B8EB-D371BCF04FEF}" dt="2019-03-28T20:50:29.186" v="3" actId="478"/>
          <ac:spMkLst>
            <pc:docMk/>
            <pc:sldMk cId="321288306" sldId="335"/>
            <ac:spMk id="7" creationId="{259F313D-C877-491F-8E9C-F38175205ED6}"/>
          </ac:spMkLst>
        </pc:spChg>
      </pc:sldChg>
      <pc:sldChg chg="delSp">
        <pc:chgData name="Powell, Madison" userId="b19b3108-a0b3-4453-ad4e-dcf2d3307749" providerId="ADAL" clId="{B9C67E26-481B-47F5-B8EB-D371BCF04FEF}" dt="2019-03-28T20:47:29.624" v="0" actId="478"/>
        <pc:sldMkLst>
          <pc:docMk/>
          <pc:sldMk cId="3887675164" sldId="419"/>
        </pc:sldMkLst>
        <pc:spChg chg="del">
          <ac:chgData name="Powell, Madison" userId="b19b3108-a0b3-4453-ad4e-dcf2d3307749" providerId="ADAL" clId="{B9C67E26-481B-47F5-B8EB-D371BCF04FEF}" dt="2019-03-28T20:47:29.624" v="0" actId="478"/>
          <ac:spMkLst>
            <pc:docMk/>
            <pc:sldMk cId="3887675164" sldId="419"/>
            <ac:spMk id="10" creationId="{8899085F-528B-4748-9DB6-95BE9E83E5F0}"/>
          </ac:spMkLst>
        </pc:spChg>
      </pc:sldChg>
      <pc:sldChg chg="del">
        <pc:chgData name="Powell, Madison" userId="b19b3108-a0b3-4453-ad4e-dcf2d3307749" providerId="ADAL" clId="{B9C67E26-481B-47F5-B8EB-D371BCF04FEF}" dt="2019-03-28T20:51:44.789" v="6" actId="2696"/>
        <pc:sldMkLst>
          <pc:docMk/>
          <pc:sldMk cId="623840197" sldId="434"/>
        </pc:sldMkLst>
      </pc:sldChg>
      <pc:sldChg chg="add">
        <pc:chgData name="Powell, Madison" userId="b19b3108-a0b3-4453-ad4e-dcf2d3307749" providerId="ADAL" clId="{B9C67E26-481B-47F5-B8EB-D371BCF04FEF}" dt="2019-03-28T20:51:52.028" v="13" actId="2696"/>
        <pc:sldMkLst>
          <pc:docMk/>
          <pc:sldMk cId="4174054013" sldId="434"/>
        </pc:sldMkLst>
      </pc:sldChg>
      <pc:sldChg chg="del">
        <pc:chgData name="Powell, Madison" userId="b19b3108-a0b3-4453-ad4e-dcf2d3307749" providerId="ADAL" clId="{B9C67E26-481B-47F5-B8EB-D371BCF04FEF}" dt="2019-03-28T20:51:44.838" v="9" actId="2696"/>
        <pc:sldMkLst>
          <pc:docMk/>
          <pc:sldMk cId="247237247" sldId="449"/>
        </pc:sldMkLst>
      </pc:sldChg>
      <pc:sldChg chg="delSp add del">
        <pc:chgData name="Powell, Madison" userId="b19b3108-a0b3-4453-ad4e-dcf2d3307749" providerId="ADAL" clId="{B9C67E26-481B-47F5-B8EB-D371BCF04FEF}" dt="2019-03-28T20:57:54.542" v="51" actId="2696"/>
        <pc:sldMkLst>
          <pc:docMk/>
          <pc:sldMk cId="1727115759" sldId="449"/>
        </pc:sldMkLst>
        <pc:spChg chg="del">
          <ac:chgData name="Powell, Madison" userId="b19b3108-a0b3-4453-ad4e-dcf2d3307749" providerId="ADAL" clId="{B9C67E26-481B-47F5-B8EB-D371BCF04FEF}" dt="2019-03-28T20:57:12.277" v="50" actId="478"/>
          <ac:spMkLst>
            <pc:docMk/>
            <pc:sldMk cId="1727115759" sldId="449"/>
            <ac:spMk id="7" creationId="{4637A411-6270-4715-A32D-6322E7656FC4}"/>
          </ac:spMkLst>
        </pc:spChg>
      </pc:sldChg>
      <pc:sldChg chg="addSp delSp modSp add">
        <pc:chgData name="Powell, Madison" userId="b19b3108-a0b3-4453-ad4e-dcf2d3307749" providerId="ADAL" clId="{B9C67E26-481B-47F5-B8EB-D371BCF04FEF}" dt="2019-03-28T21:04:08.446" v="148" actId="478"/>
        <pc:sldMkLst>
          <pc:docMk/>
          <pc:sldMk cId="2513755430" sldId="450"/>
        </pc:sldMkLst>
        <pc:spChg chg="del">
          <ac:chgData name="Powell, Madison" userId="b19b3108-a0b3-4453-ad4e-dcf2d3307749" providerId="ADAL" clId="{B9C67E26-481B-47F5-B8EB-D371BCF04FEF}" dt="2019-03-28T21:04:06.511" v="147" actId="478"/>
          <ac:spMkLst>
            <pc:docMk/>
            <pc:sldMk cId="2513755430" sldId="450"/>
            <ac:spMk id="2" creationId="{00000000-0000-0000-0000-000000000000}"/>
          </ac:spMkLst>
        </pc:spChg>
        <pc:spChg chg="mod">
          <ac:chgData name="Powell, Madison" userId="b19b3108-a0b3-4453-ad4e-dcf2d3307749" providerId="ADAL" clId="{B9C67E26-481B-47F5-B8EB-D371BCF04FEF}" dt="2019-03-28T21:00:04.706" v="92" actId="113"/>
          <ac:spMkLst>
            <pc:docMk/>
            <pc:sldMk cId="2513755430" sldId="450"/>
            <ac:spMk id="3" creationId="{00000000-0000-0000-0000-000000000000}"/>
          </ac:spMkLst>
        </pc:spChg>
        <pc:spChg chg="add del mod">
          <ac:chgData name="Powell, Madison" userId="b19b3108-a0b3-4453-ad4e-dcf2d3307749" providerId="ADAL" clId="{B9C67E26-481B-47F5-B8EB-D371BCF04FEF}" dt="2019-03-28T21:04:08.446" v="148" actId="478"/>
          <ac:spMkLst>
            <pc:docMk/>
            <pc:sldMk cId="2513755430" sldId="450"/>
            <ac:spMk id="6" creationId="{D852027C-DA26-493A-9DA5-E79F74B459B0}"/>
          </ac:spMkLst>
        </pc:spChg>
        <pc:spChg chg="del">
          <ac:chgData name="Powell, Madison" userId="b19b3108-a0b3-4453-ad4e-dcf2d3307749" providerId="ADAL" clId="{B9C67E26-481B-47F5-B8EB-D371BCF04FEF}" dt="2019-03-28T20:59:22.395" v="88" actId="478"/>
          <ac:spMkLst>
            <pc:docMk/>
            <pc:sldMk cId="2513755430" sldId="450"/>
            <ac:spMk id="7" creationId="{63B5F16F-3036-4516-8D82-BB4826EF42D1}"/>
          </ac:spMkLst>
        </pc:spChg>
      </pc:sldChg>
      <pc:sldChg chg="del">
        <pc:chgData name="Powell, Madison" userId="b19b3108-a0b3-4453-ad4e-dcf2d3307749" providerId="ADAL" clId="{B9C67E26-481B-47F5-B8EB-D371BCF04FEF}" dt="2019-03-28T20:51:44.878" v="10" actId="2696"/>
        <pc:sldMkLst>
          <pc:docMk/>
          <pc:sldMk cId="2720667241" sldId="450"/>
        </pc:sldMkLst>
      </pc:sldChg>
      <pc:sldChg chg="del">
        <pc:chgData name="Powell, Madison" userId="b19b3108-a0b3-4453-ad4e-dcf2d3307749" providerId="ADAL" clId="{B9C67E26-481B-47F5-B8EB-D371BCF04FEF}" dt="2019-03-28T20:51:44.924" v="11" actId="2696"/>
        <pc:sldMkLst>
          <pc:docMk/>
          <pc:sldMk cId="2330068856" sldId="451"/>
        </pc:sldMkLst>
      </pc:sldChg>
      <pc:sldChg chg="addSp delSp modSp add">
        <pc:chgData name="Powell, Madison" userId="b19b3108-a0b3-4453-ad4e-dcf2d3307749" providerId="ADAL" clId="{B9C67E26-481B-47F5-B8EB-D371BCF04FEF}" dt="2019-03-28T21:04:33.597" v="157" actId="2696"/>
        <pc:sldMkLst>
          <pc:docMk/>
          <pc:sldMk cId="3338767776" sldId="451"/>
        </pc:sldMkLst>
        <pc:spChg chg="del">
          <ac:chgData name="Powell, Madison" userId="b19b3108-a0b3-4453-ad4e-dcf2d3307749" providerId="ADAL" clId="{B9C67E26-481B-47F5-B8EB-D371BCF04FEF}" dt="2019-03-28T21:03:55.945" v="145" actId="478"/>
          <ac:spMkLst>
            <pc:docMk/>
            <pc:sldMk cId="3338767776" sldId="451"/>
            <ac:spMk id="2" creationId="{00000000-0000-0000-0000-000000000000}"/>
          </ac:spMkLst>
        </pc:spChg>
        <pc:spChg chg="mod">
          <ac:chgData name="Powell, Madison" userId="b19b3108-a0b3-4453-ad4e-dcf2d3307749" providerId="ADAL" clId="{B9C67E26-481B-47F5-B8EB-D371BCF04FEF}" dt="2019-03-28T21:04:33.597" v="157" actId="2696"/>
          <ac:spMkLst>
            <pc:docMk/>
            <pc:sldMk cId="3338767776" sldId="451"/>
            <ac:spMk id="3" creationId="{00000000-0000-0000-0000-000000000000}"/>
          </ac:spMkLst>
        </pc:spChg>
        <pc:spChg chg="add del mod">
          <ac:chgData name="Powell, Madison" userId="b19b3108-a0b3-4453-ad4e-dcf2d3307749" providerId="ADAL" clId="{B9C67E26-481B-47F5-B8EB-D371BCF04FEF}" dt="2019-03-28T21:04:01.400" v="146" actId="478"/>
          <ac:spMkLst>
            <pc:docMk/>
            <pc:sldMk cId="3338767776" sldId="451"/>
            <ac:spMk id="6" creationId="{4EB01980-1EB4-4DCD-9E60-EF6CA6ACF203}"/>
          </ac:spMkLst>
        </pc:spChg>
        <pc:spChg chg="del">
          <ac:chgData name="Powell, Madison" userId="b19b3108-a0b3-4453-ad4e-dcf2d3307749" providerId="ADAL" clId="{B9C67E26-481B-47F5-B8EB-D371BCF04FEF}" dt="2019-03-28T21:00:41.365" v="93" actId="478"/>
          <ac:spMkLst>
            <pc:docMk/>
            <pc:sldMk cId="3338767776" sldId="451"/>
            <ac:spMk id="7" creationId="{42011AF5-D62C-419F-9C4C-A3142F27C148}"/>
          </ac:spMkLst>
        </pc:spChg>
      </pc:sldChg>
      <pc:sldChg chg="del">
        <pc:chgData name="Powell, Madison" userId="b19b3108-a0b3-4453-ad4e-dcf2d3307749" providerId="ADAL" clId="{B9C67E26-481B-47F5-B8EB-D371BCF04FEF}" dt="2019-03-28T20:52:19.719" v="20" actId="2696"/>
        <pc:sldMkLst>
          <pc:docMk/>
          <pc:sldMk cId="3247394768" sldId="453"/>
        </pc:sldMkLst>
      </pc:sldChg>
      <pc:sldChg chg="del">
        <pc:chgData name="Powell, Madison" userId="b19b3108-a0b3-4453-ad4e-dcf2d3307749" providerId="ADAL" clId="{B9C67E26-481B-47F5-B8EB-D371BCF04FEF}" dt="2019-03-28T20:52:13.986" v="18" actId="2696"/>
        <pc:sldMkLst>
          <pc:docMk/>
          <pc:sldMk cId="1588253501" sldId="454"/>
        </pc:sldMkLst>
      </pc:sldChg>
      <pc:sldChg chg="del">
        <pc:chgData name="Powell, Madison" userId="b19b3108-a0b3-4453-ad4e-dcf2d3307749" providerId="ADAL" clId="{B9C67E26-481B-47F5-B8EB-D371BCF04FEF}" dt="2019-03-28T20:50:00.865" v="2" actId="2696"/>
        <pc:sldMkLst>
          <pc:docMk/>
          <pc:sldMk cId="2222608939" sldId="456"/>
        </pc:sldMkLst>
      </pc:sldChg>
      <pc:sldChg chg="del">
        <pc:chgData name="Powell, Madison" userId="b19b3108-a0b3-4453-ad4e-dcf2d3307749" providerId="ADAL" clId="{B9C67E26-481B-47F5-B8EB-D371BCF04FEF}" dt="2019-03-28T20:52:06.680" v="16" actId="2696"/>
        <pc:sldMkLst>
          <pc:docMk/>
          <pc:sldMk cId="3617421253" sldId="458"/>
        </pc:sldMkLst>
      </pc:sldChg>
      <pc:sldChg chg="del">
        <pc:chgData name="Powell, Madison" userId="b19b3108-a0b3-4453-ad4e-dcf2d3307749" providerId="ADAL" clId="{B9C67E26-481B-47F5-B8EB-D371BCF04FEF}" dt="2019-03-28T20:52:07.713" v="17" actId="2696"/>
        <pc:sldMkLst>
          <pc:docMk/>
          <pc:sldMk cId="677119257" sldId="459"/>
        </pc:sldMkLst>
      </pc:sldChg>
      <pc:sldChg chg="del">
        <pc:chgData name="Powell, Madison" userId="b19b3108-a0b3-4453-ad4e-dcf2d3307749" providerId="ADAL" clId="{B9C67E26-481B-47F5-B8EB-D371BCF04FEF}" dt="2019-03-28T20:50:58.943" v="4" actId="2696"/>
        <pc:sldMkLst>
          <pc:docMk/>
          <pc:sldMk cId="4239261361" sldId="461"/>
        </pc:sldMkLst>
      </pc:sldChg>
      <pc:sldChg chg="del">
        <pc:chgData name="Powell, Madison" userId="b19b3108-a0b3-4453-ad4e-dcf2d3307749" providerId="ADAL" clId="{B9C67E26-481B-47F5-B8EB-D371BCF04FEF}" dt="2019-03-28T20:51:44.959" v="12" actId="2696"/>
        <pc:sldMkLst>
          <pc:docMk/>
          <pc:sldMk cId="1432386412" sldId="471"/>
        </pc:sldMkLst>
      </pc:sldChg>
      <pc:sldChg chg="delSp modSp add del">
        <pc:chgData name="Powell, Madison" userId="b19b3108-a0b3-4453-ad4e-dcf2d3307749" providerId="ADAL" clId="{B9C67E26-481B-47F5-B8EB-D371BCF04FEF}" dt="2019-03-28T21:04:37.236" v="158" actId="2696"/>
        <pc:sldMkLst>
          <pc:docMk/>
          <pc:sldMk cId="3743953243" sldId="471"/>
        </pc:sldMkLst>
        <pc:spChg chg="mod">
          <ac:chgData name="Powell, Madison" userId="b19b3108-a0b3-4453-ad4e-dcf2d3307749" providerId="ADAL" clId="{B9C67E26-481B-47F5-B8EB-D371BCF04FEF}" dt="2019-03-28T21:01:55.073" v="120" actId="20577"/>
          <ac:spMkLst>
            <pc:docMk/>
            <pc:sldMk cId="3743953243" sldId="471"/>
            <ac:spMk id="2" creationId="{00000000-0000-0000-0000-000000000000}"/>
          </ac:spMkLst>
        </pc:spChg>
        <pc:spChg chg="mod">
          <ac:chgData name="Powell, Madison" userId="b19b3108-a0b3-4453-ad4e-dcf2d3307749" providerId="ADAL" clId="{B9C67E26-481B-47F5-B8EB-D371BCF04FEF}" dt="2019-03-28T21:03:19.758" v="132" actId="113"/>
          <ac:spMkLst>
            <pc:docMk/>
            <pc:sldMk cId="3743953243" sldId="471"/>
            <ac:spMk id="3" creationId="{00000000-0000-0000-0000-000000000000}"/>
          </ac:spMkLst>
        </pc:spChg>
        <pc:spChg chg="del">
          <ac:chgData name="Powell, Madison" userId="b19b3108-a0b3-4453-ad4e-dcf2d3307749" providerId="ADAL" clId="{B9C67E26-481B-47F5-B8EB-D371BCF04FEF}" dt="2019-03-28T21:01:44.795" v="118" actId="478"/>
          <ac:spMkLst>
            <pc:docMk/>
            <pc:sldMk cId="3743953243" sldId="471"/>
            <ac:spMk id="6" creationId="{D5BD1441-2EDB-4F14-94EA-96A2EC648B96}"/>
          </ac:spMkLst>
        </pc:spChg>
      </pc:sldChg>
      <pc:sldChg chg="del">
        <pc:chgData name="Powell, Madison" userId="b19b3108-a0b3-4453-ad4e-dcf2d3307749" providerId="ADAL" clId="{B9C67E26-481B-47F5-B8EB-D371BCF04FEF}" dt="2019-03-28T20:52:14.738" v="19" actId="2696"/>
        <pc:sldMkLst>
          <pc:docMk/>
          <pc:sldMk cId="920432089" sldId="472"/>
        </pc:sldMkLst>
      </pc:sldChg>
      <pc:sldChg chg="delSp del">
        <pc:chgData name="Powell, Madison" userId="b19b3108-a0b3-4453-ad4e-dcf2d3307749" providerId="ADAL" clId="{B9C67E26-481B-47F5-B8EB-D371BCF04FEF}" dt="2019-03-28T20:51:23.684" v="5" actId="2696"/>
        <pc:sldMkLst>
          <pc:docMk/>
          <pc:sldMk cId="3140870171" sldId="473"/>
        </pc:sldMkLst>
        <pc:spChg chg="del">
          <ac:chgData name="Powell, Madison" userId="b19b3108-a0b3-4453-ad4e-dcf2d3307749" providerId="ADAL" clId="{B9C67E26-481B-47F5-B8EB-D371BCF04FEF}" dt="2019-03-28T20:48:11.912" v="1" actId="478"/>
          <ac:spMkLst>
            <pc:docMk/>
            <pc:sldMk cId="3140870171" sldId="473"/>
            <ac:spMk id="6" creationId="{3BB11944-A7C7-455F-9BBE-45A3EC9A8BB5}"/>
          </ac:spMkLst>
        </pc:spChg>
      </pc:sldChg>
      <pc:sldChg chg="del">
        <pc:chgData name="Powell, Madison" userId="b19b3108-a0b3-4453-ad4e-dcf2d3307749" providerId="ADAL" clId="{B9C67E26-481B-47F5-B8EB-D371BCF04FEF}" dt="2019-03-28T20:52:05.108" v="14" actId="2696"/>
        <pc:sldMkLst>
          <pc:docMk/>
          <pc:sldMk cId="1168308912" sldId="494"/>
        </pc:sldMkLst>
      </pc:sldChg>
      <pc:sldChg chg="del">
        <pc:chgData name="Powell, Madison" userId="b19b3108-a0b3-4453-ad4e-dcf2d3307749" providerId="ADAL" clId="{B9C67E26-481B-47F5-B8EB-D371BCF04FEF}" dt="2019-03-28T20:51:44.807" v="7" actId="2696"/>
        <pc:sldMkLst>
          <pc:docMk/>
          <pc:sldMk cId="1705511471" sldId="496"/>
        </pc:sldMkLst>
      </pc:sldChg>
      <pc:sldChg chg="delSp modSp add modAnim">
        <pc:chgData name="Powell, Madison" userId="b19b3108-a0b3-4453-ad4e-dcf2d3307749" providerId="ADAL" clId="{B9C67E26-481B-47F5-B8EB-D371BCF04FEF}" dt="2019-03-29T14:55:09.476" v="177" actId="113"/>
        <pc:sldMkLst>
          <pc:docMk/>
          <pc:sldMk cId="3933229260" sldId="496"/>
        </pc:sldMkLst>
        <pc:spChg chg="mod">
          <ac:chgData name="Powell, Madison" userId="b19b3108-a0b3-4453-ad4e-dcf2d3307749" providerId="ADAL" clId="{B9C67E26-481B-47F5-B8EB-D371BCF04FEF}" dt="2019-03-29T14:55:09.476" v="177" actId="113"/>
          <ac:spMkLst>
            <pc:docMk/>
            <pc:sldMk cId="3933229260" sldId="496"/>
            <ac:spMk id="4" creationId="{90D892E4-9BF8-4FA8-8B44-34137F3795DD}"/>
          </ac:spMkLst>
        </pc:spChg>
        <pc:spChg chg="del">
          <ac:chgData name="Powell, Madison" userId="b19b3108-a0b3-4453-ad4e-dcf2d3307749" providerId="ADAL" clId="{B9C67E26-481B-47F5-B8EB-D371BCF04FEF}" dt="2019-03-28T20:54:54.213" v="22" actId="478"/>
          <ac:spMkLst>
            <pc:docMk/>
            <pc:sldMk cId="3933229260" sldId="496"/>
            <ac:spMk id="6" creationId="{E79BB370-0343-4372-B486-E532D7187A5D}"/>
          </ac:spMkLst>
        </pc:spChg>
        <pc:spChg chg="del">
          <ac:chgData name="Powell, Madison" userId="b19b3108-a0b3-4453-ad4e-dcf2d3307749" providerId="ADAL" clId="{B9C67E26-481B-47F5-B8EB-D371BCF04FEF}" dt="2019-03-28T20:54:56.654" v="23" actId="478"/>
          <ac:spMkLst>
            <pc:docMk/>
            <pc:sldMk cId="3933229260" sldId="496"/>
            <ac:spMk id="7" creationId="{14DA2EE9-0B67-42D9-9CC7-C5D70FA70938}"/>
          </ac:spMkLst>
        </pc:spChg>
        <pc:spChg chg="del">
          <ac:chgData name="Powell, Madison" userId="b19b3108-a0b3-4453-ad4e-dcf2d3307749" providerId="ADAL" clId="{B9C67E26-481B-47F5-B8EB-D371BCF04FEF}" dt="2019-03-28T20:54:51.239" v="21" actId="478"/>
          <ac:spMkLst>
            <pc:docMk/>
            <pc:sldMk cId="3933229260" sldId="496"/>
            <ac:spMk id="8" creationId="{32E3C1FE-1A23-4A22-9649-918EF0B616BF}"/>
          </ac:spMkLst>
        </pc:spChg>
      </pc:sldChg>
      <pc:sldMasterChg chg="delSldLayout">
        <pc:chgData name="Powell, Madison" userId="b19b3108-a0b3-4453-ad4e-dcf2d3307749" providerId="ADAL" clId="{B9C67E26-481B-47F5-B8EB-D371BCF04FEF}" dt="2019-03-28T20:51:44.807" v="8" actId="2696"/>
        <pc:sldMasterMkLst>
          <pc:docMk/>
          <pc:sldMasterMk cId="303869555" sldId="2147483660"/>
        </pc:sldMasterMkLst>
        <pc:sldLayoutChg chg="del">
          <pc:chgData name="Powell, Madison" userId="b19b3108-a0b3-4453-ad4e-dcf2d3307749" providerId="ADAL" clId="{B9C67E26-481B-47F5-B8EB-D371BCF04FEF}" dt="2019-03-28T20:51:44.807" v="8" actId="2696"/>
          <pc:sldLayoutMkLst>
            <pc:docMk/>
            <pc:sldMasterMk cId="303869555" sldId="2147483660"/>
            <pc:sldLayoutMk cId="4275492902" sldId="2147483817"/>
          </pc:sldLayoutMkLst>
        </pc:sldLayoutChg>
      </pc:sldMasterChg>
      <pc:sldMasterChg chg="delSldLayout">
        <pc:chgData name="Powell, Madison" userId="b19b3108-a0b3-4453-ad4e-dcf2d3307749" providerId="ADAL" clId="{B9C67E26-481B-47F5-B8EB-D371BCF04FEF}" dt="2019-03-28T20:52:05.108" v="15" actId="2696"/>
        <pc:sldMasterMkLst>
          <pc:docMk/>
          <pc:sldMasterMk cId="741607135" sldId="2147483745"/>
        </pc:sldMasterMkLst>
        <pc:sldLayoutChg chg="del">
          <pc:chgData name="Powell, Madison" userId="b19b3108-a0b3-4453-ad4e-dcf2d3307749" providerId="ADAL" clId="{B9C67E26-481B-47F5-B8EB-D371BCF04FEF}" dt="2019-03-28T20:52:05.108" v="15" actId="2696"/>
          <pc:sldLayoutMkLst>
            <pc:docMk/>
            <pc:sldMasterMk cId="741607135" sldId="2147483745"/>
            <pc:sldLayoutMk cId="1193978378" sldId="214748377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ln>
              <a:noFill/>
            </a:ln>
          </c:spPr>
          <c:invertIfNegative val="0"/>
          <c:dPt>
            <c:idx val="0"/>
            <c:invertIfNegative val="0"/>
            <c:bubble3D val="0"/>
            <c:spPr>
              <a:solidFill>
                <a:srgbClr val="AA0061"/>
              </a:solidFill>
              <a:ln>
                <a:noFill/>
              </a:ln>
            </c:spPr>
            <c:extLst>
              <c:ext xmlns:c16="http://schemas.microsoft.com/office/drawing/2014/chart" uri="{C3380CC4-5D6E-409C-BE32-E72D297353CC}">
                <c16:uniqueId val="{00000001-8405-4584-893A-6AF795DE110F}"/>
              </c:ext>
            </c:extLst>
          </c:dPt>
          <c:dPt>
            <c:idx val="1"/>
            <c:invertIfNegative val="0"/>
            <c:bubble3D val="0"/>
            <c:spPr>
              <a:solidFill>
                <a:schemeClr val="tx2"/>
              </a:solidFill>
              <a:ln>
                <a:noFill/>
              </a:ln>
            </c:spPr>
            <c:extLst>
              <c:ext xmlns:c16="http://schemas.microsoft.com/office/drawing/2014/chart" uri="{C3380CC4-5D6E-409C-BE32-E72D297353CC}">
                <c16:uniqueId val="{00000003-8405-4584-893A-6AF795DE110F}"/>
              </c:ext>
            </c:extLst>
          </c:dPt>
          <c:dPt>
            <c:idx val="2"/>
            <c:invertIfNegative val="0"/>
            <c:bubble3D val="0"/>
            <c:spPr>
              <a:solidFill>
                <a:schemeClr val="accent5"/>
              </a:solidFill>
              <a:ln>
                <a:noFill/>
              </a:ln>
            </c:spPr>
            <c:extLst>
              <c:ext xmlns:c16="http://schemas.microsoft.com/office/drawing/2014/chart" uri="{C3380CC4-5D6E-409C-BE32-E72D297353CC}">
                <c16:uniqueId val="{00000005-8405-4584-893A-6AF795DE110F}"/>
              </c:ext>
            </c:extLst>
          </c:dPt>
          <c:dPt>
            <c:idx val="3"/>
            <c:invertIfNegative val="0"/>
            <c:bubble3D val="0"/>
            <c:spPr>
              <a:solidFill>
                <a:schemeClr val="tx2">
                  <a:lumMod val="60000"/>
                  <a:lumOff val="40000"/>
                </a:schemeClr>
              </a:solidFill>
              <a:ln>
                <a:noFill/>
              </a:ln>
            </c:spPr>
            <c:extLst>
              <c:ext xmlns:c16="http://schemas.microsoft.com/office/drawing/2014/chart" uri="{C3380CC4-5D6E-409C-BE32-E72D297353CC}">
                <c16:uniqueId val="{00000007-8405-4584-893A-6AF795DE110F}"/>
              </c:ext>
            </c:extLst>
          </c:dPt>
          <c:dLbls>
            <c:spPr>
              <a:noFill/>
              <a:ln>
                <a:noFill/>
              </a:ln>
              <a:effectLst/>
            </c:spPr>
            <c:txPr>
              <a:bodyPr/>
              <a:lstStyle/>
              <a:p>
                <a:pPr>
                  <a:defRPr sz="12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Inpatient RF
(n = 293)</c:v>
                </c:pt>
                <c:pt idx="1">
                  <c:v>Inpatient CRYO
(n = 221)</c:v>
                </c:pt>
                <c:pt idx="2">
                  <c:v>Outpatient RF
(n = 968)</c:v>
                </c:pt>
                <c:pt idx="3">
                  <c:v>Outpatient CRYO
(n = 1055)</c:v>
                </c:pt>
              </c:strCache>
            </c:strRef>
          </c:cat>
          <c:val>
            <c:numRef>
              <c:f>Sheet1!$B$2:$B$5</c:f>
              <c:numCache>
                <c:formatCode>"$"#,##0</c:formatCode>
                <c:ptCount val="4"/>
                <c:pt idx="0">
                  <c:v>11743</c:v>
                </c:pt>
                <c:pt idx="1">
                  <c:v>16085</c:v>
                </c:pt>
                <c:pt idx="2">
                  <c:v>11647</c:v>
                </c:pt>
                <c:pt idx="3">
                  <c:v>13339</c:v>
                </c:pt>
              </c:numCache>
            </c:numRef>
          </c:val>
          <c:extLst>
            <c:ext xmlns:c16="http://schemas.microsoft.com/office/drawing/2014/chart" uri="{C3380CC4-5D6E-409C-BE32-E72D297353CC}">
              <c16:uniqueId val="{00000008-8405-4584-893A-6AF795DE110F}"/>
            </c:ext>
          </c:extLst>
        </c:ser>
        <c:ser>
          <c:idx val="1"/>
          <c:order val="1"/>
          <c:tx>
            <c:strRef>
              <c:f>Sheet1!$C$1</c:f>
              <c:strCache>
                <c:ptCount val="1"/>
                <c:pt idx="0">
                  <c:v>Series 2</c:v>
                </c:pt>
              </c:strCache>
            </c:strRef>
          </c:tx>
          <c:spPr>
            <a:pattFill prst="pct80">
              <a:fgClr>
                <a:schemeClr val="accent5"/>
              </a:fgClr>
              <a:bgClr>
                <a:schemeClr val="bg1"/>
              </a:bgClr>
            </a:pattFill>
          </c:spPr>
          <c:invertIfNegative val="0"/>
          <c:dPt>
            <c:idx val="0"/>
            <c:invertIfNegative val="0"/>
            <c:bubble3D val="0"/>
            <c:spPr>
              <a:pattFill prst="pct80">
                <a:fgClr>
                  <a:srgbClr val="AA0061"/>
                </a:fgClr>
                <a:bgClr>
                  <a:schemeClr val="bg1"/>
                </a:bgClr>
              </a:pattFill>
            </c:spPr>
            <c:extLst>
              <c:ext xmlns:c16="http://schemas.microsoft.com/office/drawing/2014/chart" uri="{C3380CC4-5D6E-409C-BE32-E72D297353CC}">
                <c16:uniqueId val="{0000000A-8405-4584-893A-6AF795DE110F}"/>
              </c:ext>
            </c:extLst>
          </c:dPt>
          <c:dPt>
            <c:idx val="1"/>
            <c:invertIfNegative val="0"/>
            <c:bubble3D val="0"/>
            <c:spPr>
              <a:pattFill prst="pct80">
                <a:fgClr>
                  <a:schemeClr val="tx2"/>
                </a:fgClr>
                <a:bgClr>
                  <a:schemeClr val="bg1"/>
                </a:bgClr>
              </a:pattFill>
            </c:spPr>
            <c:extLst>
              <c:ext xmlns:c16="http://schemas.microsoft.com/office/drawing/2014/chart" uri="{C3380CC4-5D6E-409C-BE32-E72D297353CC}">
                <c16:uniqueId val="{0000000C-8405-4584-893A-6AF795DE110F}"/>
              </c:ext>
            </c:extLst>
          </c:dPt>
          <c:dPt>
            <c:idx val="2"/>
            <c:invertIfNegative val="0"/>
            <c:bubble3D val="0"/>
            <c:extLst>
              <c:ext xmlns:c16="http://schemas.microsoft.com/office/drawing/2014/chart" uri="{C3380CC4-5D6E-409C-BE32-E72D297353CC}">
                <c16:uniqueId val="{0000000D-8405-4584-893A-6AF795DE110F}"/>
              </c:ext>
            </c:extLst>
          </c:dPt>
          <c:dPt>
            <c:idx val="3"/>
            <c:invertIfNegative val="0"/>
            <c:bubble3D val="0"/>
            <c:spPr>
              <a:pattFill prst="pct80">
                <a:fgClr>
                  <a:schemeClr val="tx2">
                    <a:lumMod val="60000"/>
                    <a:lumOff val="40000"/>
                  </a:schemeClr>
                </a:fgClr>
                <a:bgClr>
                  <a:schemeClr val="bg1"/>
                </a:bgClr>
              </a:pattFill>
            </c:spPr>
            <c:extLst>
              <c:ext xmlns:c16="http://schemas.microsoft.com/office/drawing/2014/chart" uri="{C3380CC4-5D6E-409C-BE32-E72D297353CC}">
                <c16:uniqueId val="{0000000F-8405-4584-893A-6AF795DE110F}"/>
              </c:ext>
            </c:extLst>
          </c:dPt>
          <c:dLbls>
            <c:spPr>
              <a:noFill/>
              <a:ln>
                <a:noFill/>
              </a:ln>
              <a:effectLst/>
            </c:spPr>
            <c:txPr>
              <a:bodyPr/>
              <a:lstStyle/>
              <a:p>
                <a:pPr>
                  <a:defRPr sz="1200" b="1">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Inpatient RF
(n = 293)</c:v>
                </c:pt>
                <c:pt idx="1">
                  <c:v>Inpatient CRYO
(n = 221)</c:v>
                </c:pt>
                <c:pt idx="2">
                  <c:v>Outpatient RF
(n = 968)</c:v>
                </c:pt>
                <c:pt idx="3">
                  <c:v>Outpatient CRYO
(n = 1055)</c:v>
                </c:pt>
              </c:strCache>
            </c:strRef>
          </c:cat>
          <c:val>
            <c:numRef>
              <c:f>Sheet1!$C$2:$C$5</c:f>
              <c:numCache>
                <c:formatCode>"$"#,##0</c:formatCode>
                <c:ptCount val="4"/>
                <c:pt idx="0">
                  <c:v>9820</c:v>
                </c:pt>
                <c:pt idx="1">
                  <c:v>11869</c:v>
                </c:pt>
                <c:pt idx="2">
                  <c:v>8204</c:v>
                </c:pt>
                <c:pt idx="3">
                  <c:v>9198</c:v>
                </c:pt>
              </c:numCache>
            </c:numRef>
          </c:val>
          <c:extLst>
            <c:ext xmlns:c16="http://schemas.microsoft.com/office/drawing/2014/chart" uri="{C3380CC4-5D6E-409C-BE32-E72D297353CC}">
              <c16:uniqueId val="{00000010-8405-4584-893A-6AF795DE110F}"/>
            </c:ext>
          </c:extLst>
        </c:ser>
        <c:dLbls>
          <c:showLegendKey val="0"/>
          <c:showVal val="0"/>
          <c:showCatName val="0"/>
          <c:showSerName val="0"/>
          <c:showPercent val="0"/>
          <c:showBubbleSize val="0"/>
        </c:dLbls>
        <c:gapWidth val="62"/>
        <c:overlap val="100"/>
        <c:axId val="2345216"/>
        <c:axId val="2351104"/>
      </c:barChart>
      <c:catAx>
        <c:axId val="2345216"/>
        <c:scaling>
          <c:orientation val="minMax"/>
        </c:scaling>
        <c:delete val="0"/>
        <c:axPos val="b"/>
        <c:numFmt formatCode="General" sourceLinked="0"/>
        <c:majorTickMark val="out"/>
        <c:minorTickMark val="none"/>
        <c:tickLblPos val="nextTo"/>
        <c:txPr>
          <a:bodyPr/>
          <a:lstStyle/>
          <a:p>
            <a:pPr>
              <a:defRPr sz="1000">
                <a:latin typeface="Calibri" panose="020F0502020204030204" pitchFamily="34" charset="0"/>
              </a:defRPr>
            </a:pPr>
            <a:endParaRPr lang="en-US"/>
          </a:p>
        </c:txPr>
        <c:crossAx val="2351104"/>
        <c:crosses val="autoZero"/>
        <c:auto val="1"/>
        <c:lblAlgn val="ctr"/>
        <c:lblOffset val="100"/>
        <c:noMultiLvlLbl val="0"/>
      </c:catAx>
      <c:valAx>
        <c:axId val="2351104"/>
        <c:scaling>
          <c:orientation val="minMax"/>
          <c:max val="35000"/>
        </c:scaling>
        <c:delete val="0"/>
        <c:axPos val="l"/>
        <c:title>
          <c:tx>
            <c:rich>
              <a:bodyPr rot="-5400000" vert="horz"/>
              <a:lstStyle/>
              <a:p>
                <a:pPr>
                  <a:defRPr/>
                </a:pPr>
                <a:r>
                  <a:rPr lang="en-US" sz="1200" dirty="0">
                    <a:latin typeface="Calibri" panose="020F0502020204030204" pitchFamily="34" charset="0"/>
                  </a:rPr>
                  <a:t>Unadjusted Mean Cost per Procedure</a:t>
                </a:r>
              </a:p>
            </c:rich>
          </c:tx>
          <c:overlay val="0"/>
        </c:title>
        <c:numFmt formatCode="&quot;$&quot;#,##0" sourceLinked="1"/>
        <c:majorTickMark val="out"/>
        <c:minorTickMark val="none"/>
        <c:tickLblPos val="nextTo"/>
        <c:txPr>
          <a:bodyPr/>
          <a:lstStyle/>
          <a:p>
            <a:pPr>
              <a:defRPr sz="1000">
                <a:latin typeface="Calibri" panose="020F0502020204030204" pitchFamily="34" charset="0"/>
              </a:defRPr>
            </a:pPr>
            <a:endParaRPr lang="en-US"/>
          </a:p>
        </c:txPr>
        <c:crossAx val="2345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390517674652366E-2"/>
          <c:y val="2.1643789660962965E-3"/>
          <c:w val="0.93722957502652593"/>
          <c:h val="0.6723858370927267"/>
        </c:manualLayout>
      </c:layout>
      <c:barChart>
        <c:barDir val="col"/>
        <c:grouping val="clustered"/>
        <c:varyColors val="0"/>
        <c:ser>
          <c:idx val="0"/>
          <c:order val="0"/>
          <c:tx>
            <c:strRef>
              <c:f>Sheet1!$B$1</c:f>
              <c:strCache>
                <c:ptCount val="1"/>
                <c:pt idx="0">
                  <c:v>Non-CF Control Catheter</c:v>
                </c:pt>
              </c:strCache>
            </c:strRef>
          </c:tx>
          <c:spPr>
            <a:solidFill>
              <a:schemeClr val="bg2">
                <a:lumMod val="50000"/>
              </a:schemeClr>
            </a:solidFill>
          </c:spPr>
          <c:invertIfNegative val="0"/>
          <c:dLbls>
            <c:spPr>
              <a:noFill/>
              <a:ln>
                <a:noFill/>
              </a:ln>
              <a:effectLst/>
            </c:spPr>
            <c:txPr>
              <a:bodyPr/>
              <a:lstStyle/>
              <a:p>
                <a:pPr>
                  <a:defRPr b="1">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                           </c:v>
                </c:pt>
              </c:strCache>
            </c:strRef>
          </c:cat>
          <c:val>
            <c:numRef>
              <c:f>Sheet1!$B$2</c:f>
              <c:numCache>
                <c:formatCode>"$"#,##0.0_);[Red]\("$"#,##0.0\)</c:formatCode>
                <c:ptCount val="1"/>
                <c:pt idx="0">
                  <c:v>22.7</c:v>
                </c:pt>
              </c:numCache>
            </c:numRef>
          </c:val>
          <c:extLst>
            <c:ext xmlns:c16="http://schemas.microsoft.com/office/drawing/2014/chart" uri="{C3380CC4-5D6E-409C-BE32-E72D297353CC}">
              <c16:uniqueId val="{00000000-8905-4825-9C0E-3FB1FF34BA51}"/>
            </c:ext>
          </c:extLst>
        </c:ser>
        <c:ser>
          <c:idx val="1"/>
          <c:order val="1"/>
          <c:tx>
            <c:strRef>
              <c:f>Sheet1!$C$1</c:f>
              <c:strCache>
                <c:ptCount val="1"/>
                <c:pt idx="0">
                  <c:v>TactiCath™ Quartz Cathether with Optimal CFa </c:v>
                </c:pt>
              </c:strCache>
            </c:strRef>
          </c:tx>
          <c:spPr>
            <a:solidFill>
              <a:schemeClr val="accent5"/>
            </a:solidFill>
          </c:spPr>
          <c:invertIfNegative val="0"/>
          <c:dPt>
            <c:idx val="0"/>
            <c:invertIfNegative val="0"/>
            <c:bubble3D val="0"/>
            <c:spPr>
              <a:solidFill>
                <a:schemeClr val="accent1"/>
              </a:solidFill>
            </c:spPr>
            <c:extLst>
              <c:ext xmlns:c16="http://schemas.microsoft.com/office/drawing/2014/chart" uri="{C3380CC4-5D6E-409C-BE32-E72D297353CC}">
                <c16:uniqueId val="{00000002-8905-4825-9C0E-3FB1FF34BA51}"/>
              </c:ext>
            </c:extLst>
          </c:dPt>
          <c:dLbls>
            <c:dLbl>
              <c:idx val="0"/>
              <c:spPr>
                <a:noFill/>
              </c:spPr>
              <c:txPr>
                <a:bodyPr/>
                <a:lstStyle/>
                <a:p>
                  <a:pPr>
                    <a:defRPr b="1">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8905-4825-9C0E-3FB1FF34BA51}"/>
                </c:ext>
              </c:extLst>
            </c:dLbl>
            <c:spPr>
              <a:noFill/>
            </c:spPr>
            <c:txPr>
              <a:bodyPr/>
              <a:lstStyle/>
              <a:p>
                <a:pPr>
                  <a:defRPr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                           </c:v>
                </c:pt>
              </c:strCache>
            </c:strRef>
          </c:cat>
          <c:val>
            <c:numRef>
              <c:f>Sheet1!$C$2</c:f>
              <c:numCache>
                <c:formatCode>"$"#,##0.0_);[Red]\("$"#,##0.0\)</c:formatCode>
                <c:ptCount val="1"/>
                <c:pt idx="0">
                  <c:v>19.3</c:v>
                </c:pt>
              </c:numCache>
            </c:numRef>
          </c:val>
          <c:extLst>
            <c:ext xmlns:c16="http://schemas.microsoft.com/office/drawing/2014/chart" uri="{C3380CC4-5D6E-409C-BE32-E72D297353CC}">
              <c16:uniqueId val="{00000003-8905-4825-9C0E-3FB1FF34BA51}"/>
            </c:ext>
          </c:extLst>
        </c:ser>
        <c:dLbls>
          <c:dLblPos val="inEnd"/>
          <c:showLegendKey val="0"/>
          <c:showVal val="1"/>
          <c:showCatName val="0"/>
          <c:showSerName val="0"/>
          <c:showPercent val="0"/>
          <c:showBubbleSize val="0"/>
        </c:dLbls>
        <c:gapWidth val="42"/>
        <c:overlap val="-74"/>
        <c:axId val="52496256"/>
        <c:axId val="52497792"/>
      </c:barChart>
      <c:catAx>
        <c:axId val="52496256"/>
        <c:scaling>
          <c:orientation val="minMax"/>
        </c:scaling>
        <c:delete val="0"/>
        <c:axPos val="b"/>
        <c:numFmt formatCode="General" sourceLinked="1"/>
        <c:majorTickMark val="none"/>
        <c:minorTickMark val="none"/>
        <c:tickLblPos val="low"/>
        <c:txPr>
          <a:bodyPr anchor="t" anchorCtr="1"/>
          <a:lstStyle/>
          <a:p>
            <a:pPr>
              <a:defRPr>
                <a:solidFill>
                  <a:schemeClr val="tx1"/>
                </a:solidFill>
                <a:latin typeface="Calibri" panose="020F0502020204030204" pitchFamily="34" charset="0"/>
              </a:defRPr>
            </a:pPr>
            <a:endParaRPr lang="en-US"/>
          </a:p>
        </c:txPr>
        <c:crossAx val="52497792"/>
        <c:crosses val="autoZero"/>
        <c:auto val="1"/>
        <c:lblAlgn val="ctr"/>
        <c:lblOffset val="100"/>
        <c:noMultiLvlLbl val="0"/>
      </c:catAx>
      <c:valAx>
        <c:axId val="52497792"/>
        <c:scaling>
          <c:orientation val="minMax"/>
          <c:max val="25"/>
        </c:scaling>
        <c:delete val="0"/>
        <c:axPos val="l"/>
        <c:majorGridlines>
          <c:spPr>
            <a:ln>
              <a:noFill/>
            </a:ln>
          </c:spPr>
        </c:majorGridlines>
        <c:numFmt formatCode="&quot;$&quot;#,##0_);[Red]\(&quot;$&quot;#,##0\)" sourceLinked="0"/>
        <c:majorTickMark val="none"/>
        <c:minorTickMark val="none"/>
        <c:tickLblPos val="none"/>
        <c:spPr>
          <a:ln>
            <a:noFill/>
          </a:ln>
        </c:spPr>
        <c:crossAx val="52496256"/>
        <c:crosses val="autoZero"/>
        <c:crossBetween val="between"/>
      </c:valAx>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95681004872901"/>
          <c:y val="5.5542310332003603E-2"/>
          <c:w val="0.64731553632118599"/>
          <c:h val="0.798699586835540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3BC2-4BBB-B5D9-37096F60E191}"/>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2-3BC2-4BBB-B5D9-37096F60E191}"/>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Agilis™ Sheath</c:v>
                </c:pt>
                <c:pt idx="1">
                  <c:v>Fixed</c:v>
                </c:pt>
              </c:strCache>
            </c:strRef>
          </c:cat>
          <c:val>
            <c:numRef>
              <c:f>Sheet1!$B$2:$B$3</c:f>
              <c:numCache>
                <c:formatCode>General</c:formatCode>
                <c:ptCount val="2"/>
                <c:pt idx="0">
                  <c:v>23.4</c:v>
                </c:pt>
                <c:pt idx="1">
                  <c:v>14.6</c:v>
                </c:pt>
              </c:numCache>
            </c:numRef>
          </c:val>
          <c:extLst>
            <c:ext xmlns:c16="http://schemas.microsoft.com/office/drawing/2014/chart" uri="{C3380CC4-5D6E-409C-BE32-E72D297353CC}">
              <c16:uniqueId val="{00000003-3BC2-4BBB-B5D9-37096F60E191}"/>
            </c:ext>
          </c:extLst>
        </c:ser>
        <c:dLbls>
          <c:showLegendKey val="0"/>
          <c:showVal val="0"/>
          <c:showCatName val="0"/>
          <c:showSerName val="0"/>
          <c:showPercent val="0"/>
          <c:showBubbleSize val="0"/>
        </c:dLbls>
        <c:gapWidth val="102"/>
        <c:overlap val="-27"/>
        <c:axId val="52876032"/>
        <c:axId val="52877568"/>
      </c:barChart>
      <c:catAx>
        <c:axId val="52876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charset="0"/>
                <a:ea typeface="Calibri" charset="0"/>
                <a:cs typeface="Calibri" charset="0"/>
              </a:defRPr>
            </a:pPr>
            <a:endParaRPr lang="en-US"/>
          </a:p>
        </c:txPr>
        <c:crossAx val="52877568"/>
        <c:crosses val="autoZero"/>
        <c:auto val="1"/>
        <c:lblAlgn val="ctr"/>
        <c:lblOffset val="100"/>
        <c:noMultiLvlLbl val="0"/>
      </c:catAx>
      <c:valAx>
        <c:axId val="5287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charset="0"/>
                    <a:ea typeface="Calibri" charset="0"/>
                    <a:cs typeface="Calibri" charset="0"/>
                  </a:defRPr>
                </a:pPr>
                <a:r>
                  <a:rPr lang="en-US" sz="1200"/>
                  <a:t>Grams (g)</a:t>
                </a:r>
              </a:p>
            </c:rich>
          </c:tx>
          <c:layout>
            <c:manualLayout>
              <c:xMode val="edge"/>
              <c:yMode val="edge"/>
              <c:x val="5.8404915498046002E-2"/>
              <c:y val="0.343890787799471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Calibri" charset="0"/>
                  <a:ea typeface="Calibri" charset="0"/>
                  <a:cs typeface="Calibri"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charset="0"/>
                <a:ea typeface="Calibri" charset="0"/>
                <a:cs typeface="Calibri" charset="0"/>
              </a:defRPr>
            </a:pPr>
            <a:endParaRPr lang="en-US"/>
          </a:p>
        </c:txPr>
        <c:crossAx val="52876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charset="0"/>
          <a:ea typeface="Calibri" charset="0"/>
          <a:cs typeface="Calibri"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Time</c:v>
                </c:pt>
              </c:strCache>
            </c:strRef>
          </c:tx>
          <c:spPr>
            <a:solidFill>
              <a:schemeClr val="accent5"/>
            </a:solidFill>
          </c:spPr>
          <c:dPt>
            <c:idx val="0"/>
            <c:bubble3D val="0"/>
            <c:spPr>
              <a:solidFill>
                <a:schemeClr val="accent1"/>
              </a:solidFill>
            </c:spPr>
            <c:extLst>
              <c:ext xmlns:c16="http://schemas.microsoft.com/office/drawing/2014/chart" uri="{C3380CC4-5D6E-409C-BE32-E72D297353CC}">
                <c16:uniqueId val="{00000003-ECB3-4C1F-A37A-ACCF1BB61778}"/>
              </c:ext>
            </c:extLst>
          </c:dPt>
          <c:dPt>
            <c:idx val="1"/>
            <c:bubble3D val="0"/>
            <c:spPr>
              <a:solidFill>
                <a:schemeClr val="bg2">
                  <a:lumMod val="75000"/>
                </a:schemeClr>
              </a:solidFill>
            </c:spPr>
            <c:extLst>
              <c:ext xmlns:c16="http://schemas.microsoft.com/office/drawing/2014/chart" uri="{C3380CC4-5D6E-409C-BE32-E72D297353CC}">
                <c16:uniqueId val="{00000001-ECB3-4C1F-A37A-ACCF1BB61778}"/>
              </c:ext>
            </c:extLst>
          </c:dPt>
          <c:cat>
            <c:strRef>
              <c:f>Sheet1!$A$2:$A$3</c:f>
              <c:strCache>
                <c:ptCount val="2"/>
                <c:pt idx="0">
                  <c:v>ABLATOR</c:v>
                </c:pt>
                <c:pt idx="1">
                  <c:v> </c:v>
                </c:pt>
              </c:strCache>
            </c:strRef>
          </c:cat>
          <c:val>
            <c:numRef>
              <c:f>Sheet1!$B$2:$B$3</c:f>
              <c:numCache>
                <c:formatCode>General</c:formatCode>
                <c:ptCount val="2"/>
                <c:pt idx="0">
                  <c:v>34</c:v>
                </c:pt>
                <c:pt idx="1">
                  <c:v>26</c:v>
                </c:pt>
              </c:numCache>
            </c:numRef>
          </c:val>
          <c:extLst>
            <c:ext xmlns:c16="http://schemas.microsoft.com/office/drawing/2014/chart" uri="{C3380CC4-5D6E-409C-BE32-E72D297353CC}">
              <c16:uniqueId val="{00000002-ECB3-4C1F-A37A-ACCF1BB61778}"/>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Time</c:v>
                </c:pt>
              </c:strCache>
            </c:strRef>
          </c:tx>
          <c:spPr>
            <a:solidFill>
              <a:schemeClr val="accent1"/>
            </a:solidFill>
          </c:spPr>
          <c:dPt>
            <c:idx val="0"/>
            <c:bubble3D val="0"/>
            <c:spPr>
              <a:solidFill>
                <a:schemeClr val="tx2"/>
              </a:solidFill>
            </c:spPr>
            <c:extLst>
              <c:ext xmlns:c16="http://schemas.microsoft.com/office/drawing/2014/chart" uri="{C3380CC4-5D6E-409C-BE32-E72D297353CC}">
                <c16:uniqueId val="{00000003-7165-41D8-9281-1732BFDDF3A0}"/>
              </c:ext>
            </c:extLst>
          </c:dPt>
          <c:dPt>
            <c:idx val="1"/>
            <c:bubble3D val="0"/>
            <c:spPr>
              <a:solidFill>
                <a:schemeClr val="bg2">
                  <a:lumMod val="75000"/>
                </a:schemeClr>
              </a:solidFill>
            </c:spPr>
            <c:extLst>
              <c:ext xmlns:c16="http://schemas.microsoft.com/office/drawing/2014/chart" uri="{C3380CC4-5D6E-409C-BE32-E72D297353CC}">
                <c16:uniqueId val="{00000001-7165-41D8-9281-1732BFDDF3A0}"/>
              </c:ext>
            </c:extLst>
          </c:dPt>
          <c:cat>
            <c:strRef>
              <c:f>Sheet1!$A$2:$A$3</c:f>
              <c:strCache>
                <c:ptCount val="2"/>
                <c:pt idx="0">
                  <c:v>TOCCASTAR</c:v>
                </c:pt>
                <c:pt idx="1">
                  <c:v> </c:v>
                </c:pt>
              </c:strCache>
            </c:strRef>
          </c:cat>
          <c:val>
            <c:numRef>
              <c:f>Sheet1!$B$2:$B$3</c:f>
              <c:numCache>
                <c:formatCode>General</c:formatCode>
                <c:ptCount val="2"/>
                <c:pt idx="0">
                  <c:v>46.5</c:v>
                </c:pt>
                <c:pt idx="1">
                  <c:v>13.5</c:v>
                </c:pt>
              </c:numCache>
            </c:numRef>
          </c:val>
          <c:extLst>
            <c:ext xmlns:c16="http://schemas.microsoft.com/office/drawing/2014/chart" uri="{C3380CC4-5D6E-409C-BE32-E72D297353CC}">
              <c16:uniqueId val="{00000002-7165-41D8-9281-1732BFDDF3A0}"/>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Time</c:v>
                </c:pt>
              </c:strCache>
            </c:strRef>
          </c:tx>
          <c:spPr>
            <a:solidFill>
              <a:schemeClr val="accent5"/>
            </a:solidFill>
          </c:spPr>
          <c:dPt>
            <c:idx val="0"/>
            <c:bubble3D val="0"/>
            <c:spPr>
              <a:solidFill>
                <a:schemeClr val="accent5">
                  <a:lumMod val="60000"/>
                  <a:lumOff val="40000"/>
                </a:schemeClr>
              </a:solidFill>
            </c:spPr>
            <c:extLst>
              <c:ext xmlns:c16="http://schemas.microsoft.com/office/drawing/2014/chart" uri="{C3380CC4-5D6E-409C-BE32-E72D297353CC}">
                <c16:uniqueId val="{00000003-DE97-4C44-A03F-6B6CFE18790D}"/>
              </c:ext>
            </c:extLst>
          </c:dPt>
          <c:dPt>
            <c:idx val="1"/>
            <c:bubble3D val="0"/>
            <c:spPr>
              <a:solidFill>
                <a:schemeClr val="bg2">
                  <a:lumMod val="75000"/>
                </a:schemeClr>
              </a:solidFill>
            </c:spPr>
            <c:extLst>
              <c:ext xmlns:c16="http://schemas.microsoft.com/office/drawing/2014/chart" uri="{C3380CC4-5D6E-409C-BE32-E72D297353CC}">
                <c16:uniqueId val="{00000001-DE97-4C44-A03F-6B6CFE18790D}"/>
              </c:ext>
            </c:extLst>
          </c:dPt>
          <c:cat>
            <c:strRef>
              <c:f>Sheet1!$A$2:$A$3</c:f>
              <c:strCache>
                <c:ptCount val="2"/>
                <c:pt idx="0">
                  <c:v>ABLATOR</c:v>
                </c:pt>
                <c:pt idx="1">
                  <c:v> </c:v>
                </c:pt>
              </c:strCache>
            </c:strRef>
          </c:cat>
          <c:val>
            <c:numRef>
              <c:f>Sheet1!$B$2:$B$3</c:f>
              <c:numCache>
                <c:formatCode>General</c:formatCode>
                <c:ptCount val="2"/>
                <c:pt idx="0">
                  <c:v>14</c:v>
                </c:pt>
                <c:pt idx="1">
                  <c:v>46</c:v>
                </c:pt>
              </c:numCache>
            </c:numRef>
          </c:val>
          <c:extLst>
            <c:ext xmlns:c16="http://schemas.microsoft.com/office/drawing/2014/chart" uri="{C3380CC4-5D6E-409C-BE32-E72D297353CC}">
              <c16:uniqueId val="{00000002-DE97-4C44-A03F-6B6CFE18790D}"/>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Time</c:v>
                </c:pt>
              </c:strCache>
            </c:strRef>
          </c:tx>
          <c:spPr>
            <a:solidFill>
              <a:schemeClr val="accent1"/>
            </a:solidFill>
          </c:spPr>
          <c:dPt>
            <c:idx val="0"/>
            <c:bubble3D val="0"/>
            <c:spPr>
              <a:solidFill>
                <a:schemeClr val="accent5">
                  <a:lumMod val="75000"/>
                </a:schemeClr>
              </a:solidFill>
            </c:spPr>
            <c:extLst>
              <c:ext xmlns:c16="http://schemas.microsoft.com/office/drawing/2014/chart" uri="{C3380CC4-5D6E-409C-BE32-E72D297353CC}">
                <c16:uniqueId val="{00000003-686B-4986-BA5A-6C2C0511354B}"/>
              </c:ext>
            </c:extLst>
          </c:dPt>
          <c:dPt>
            <c:idx val="1"/>
            <c:bubble3D val="0"/>
            <c:spPr>
              <a:solidFill>
                <a:schemeClr val="bg2">
                  <a:lumMod val="75000"/>
                </a:schemeClr>
              </a:solidFill>
            </c:spPr>
            <c:extLst>
              <c:ext xmlns:c16="http://schemas.microsoft.com/office/drawing/2014/chart" uri="{C3380CC4-5D6E-409C-BE32-E72D297353CC}">
                <c16:uniqueId val="{00000001-686B-4986-BA5A-6C2C0511354B}"/>
              </c:ext>
            </c:extLst>
          </c:dPt>
          <c:cat>
            <c:strRef>
              <c:f>Sheet1!$A$2:$A$3</c:f>
              <c:strCache>
                <c:ptCount val="2"/>
                <c:pt idx="0">
                  <c:v>TOCCASTAR</c:v>
                </c:pt>
                <c:pt idx="1">
                  <c:v> </c:v>
                </c:pt>
              </c:strCache>
            </c:strRef>
          </c:cat>
          <c:val>
            <c:numRef>
              <c:f>Sheet1!$B$2:$B$3</c:f>
              <c:numCache>
                <c:formatCode>General</c:formatCode>
                <c:ptCount val="2"/>
                <c:pt idx="0">
                  <c:v>27</c:v>
                </c:pt>
                <c:pt idx="1">
                  <c:v>33</c:v>
                </c:pt>
              </c:numCache>
            </c:numRef>
          </c:val>
          <c:extLst>
            <c:ext xmlns:c16="http://schemas.microsoft.com/office/drawing/2014/chart" uri="{C3380CC4-5D6E-409C-BE32-E72D297353CC}">
              <c16:uniqueId val="{00000002-686B-4986-BA5A-6C2C0511354B}"/>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mn-cs"/>
              </a:defRPr>
            </a:pPr>
            <a:r>
              <a:rPr lang="en-US" sz="1400" b="1" i="0" u="none" strike="noStrike" baseline="0" dirty="0" err="1">
                <a:effectLst/>
              </a:rPr>
              <a:t>TactiCath</a:t>
            </a:r>
            <a:r>
              <a:rPr lang="en-US" sz="1400" b="1" i="0" u="none" strike="noStrike" baseline="0" dirty="0">
                <a:effectLst/>
              </a:rPr>
              <a:t>™ Catheter, Sensor Enabled™ Procedures</a:t>
            </a:r>
            <a:r>
              <a:rPr lang="en-US" sz="1400" b="1" i="0" u="none" strike="noStrike" baseline="30000" dirty="0">
                <a:effectLst/>
              </a:rPr>
              <a:t>1</a:t>
            </a:r>
            <a:endParaRPr lang="en-US" sz="1400" dirty="0">
              <a:effectLst/>
              <a:latin typeface="Calibri" panose="020F0502020204030204" pitchFamily="34" charset="0"/>
            </a:endParaRPr>
          </a:p>
        </c:rich>
      </c:tx>
      <c:layout>
        <c:manualLayout>
          <c:xMode val="edge"/>
          <c:yMode val="edge"/>
          <c:x val="0.1899705922713975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17122954239304961"/>
          <c:y val="0.20500063500518484"/>
          <c:w val="0.79403734071124077"/>
          <c:h val="0.56461319082303152"/>
        </c:manualLayout>
      </c:layout>
      <c:barChart>
        <c:barDir val="col"/>
        <c:grouping val="clustered"/>
        <c:varyColors val="0"/>
        <c:ser>
          <c:idx val="0"/>
          <c:order val="0"/>
          <c:tx>
            <c:strRef>
              <c:f>Sheet1!$B$1</c:f>
              <c:strCache>
                <c:ptCount val="1"/>
                <c:pt idx="0">
                  <c:v>PAF (de novo)</c:v>
                </c:pt>
              </c:strCache>
            </c:strRef>
          </c:tx>
          <c:spPr>
            <a:solidFill>
              <a:schemeClr val="accent1"/>
            </a:solidFill>
            <a:ln>
              <a:noFill/>
            </a:ln>
            <a:effectLst/>
          </c:spPr>
          <c:invertIfNegative val="0"/>
          <c:cat>
            <c:strRef>
              <c:f>Sheet1!$A$2:$A$4</c:f>
              <c:strCache>
                <c:ptCount val="3"/>
                <c:pt idx="0">
                  <c:v>Procedure Time</c:v>
                </c:pt>
                <c:pt idx="1">
                  <c:v>RF Time</c:v>
                </c:pt>
                <c:pt idx="2">
                  <c:v>Fluoro Time</c:v>
                </c:pt>
              </c:strCache>
            </c:strRef>
          </c:cat>
          <c:val>
            <c:numRef>
              <c:f>Sheet1!$B$2:$B$4</c:f>
              <c:numCache>
                <c:formatCode>General</c:formatCode>
                <c:ptCount val="3"/>
                <c:pt idx="0">
                  <c:v>144.9</c:v>
                </c:pt>
                <c:pt idx="1">
                  <c:v>33.200000000000003</c:v>
                </c:pt>
                <c:pt idx="2">
                  <c:v>16</c:v>
                </c:pt>
              </c:numCache>
            </c:numRef>
          </c:val>
          <c:extLst>
            <c:ext xmlns:c16="http://schemas.microsoft.com/office/drawing/2014/chart" uri="{C3380CC4-5D6E-409C-BE32-E72D297353CC}">
              <c16:uniqueId val="{00000000-AD9A-4EEB-8CC4-E1B435B3A9AC}"/>
            </c:ext>
          </c:extLst>
        </c:ser>
        <c:ser>
          <c:idx val="1"/>
          <c:order val="1"/>
          <c:tx>
            <c:strRef>
              <c:f>Sheet1!$C$1</c:f>
              <c:strCache>
                <c:ptCount val="1"/>
                <c:pt idx="0">
                  <c:v>PAF (redo)</c:v>
                </c:pt>
              </c:strCache>
            </c:strRef>
          </c:tx>
          <c:spPr>
            <a:solidFill>
              <a:schemeClr val="tx2"/>
            </a:solidFill>
            <a:ln>
              <a:noFill/>
            </a:ln>
            <a:effectLst/>
          </c:spPr>
          <c:invertIfNegative val="0"/>
          <c:cat>
            <c:strRef>
              <c:f>Sheet1!$A$2:$A$4</c:f>
              <c:strCache>
                <c:ptCount val="3"/>
                <c:pt idx="0">
                  <c:v>Procedure Time</c:v>
                </c:pt>
                <c:pt idx="1">
                  <c:v>RF Time</c:v>
                </c:pt>
                <c:pt idx="2">
                  <c:v>Fluoro Time</c:v>
                </c:pt>
              </c:strCache>
            </c:strRef>
          </c:cat>
          <c:val>
            <c:numRef>
              <c:f>Sheet1!$C$2:$C$4</c:f>
              <c:numCache>
                <c:formatCode>General</c:formatCode>
                <c:ptCount val="3"/>
                <c:pt idx="0">
                  <c:v>165</c:v>
                </c:pt>
                <c:pt idx="1">
                  <c:v>25</c:v>
                </c:pt>
                <c:pt idx="2">
                  <c:v>12</c:v>
                </c:pt>
              </c:numCache>
            </c:numRef>
          </c:val>
          <c:extLst>
            <c:ext xmlns:c16="http://schemas.microsoft.com/office/drawing/2014/chart" uri="{C3380CC4-5D6E-409C-BE32-E72D297353CC}">
              <c16:uniqueId val="{00000001-AD9A-4EEB-8CC4-E1B435B3A9AC}"/>
            </c:ext>
          </c:extLst>
        </c:ser>
        <c:dLbls>
          <c:showLegendKey val="0"/>
          <c:showVal val="0"/>
          <c:showCatName val="0"/>
          <c:showSerName val="0"/>
          <c:showPercent val="0"/>
          <c:showBubbleSize val="0"/>
        </c:dLbls>
        <c:gapWidth val="100"/>
        <c:overlap val="-10"/>
        <c:axId val="585665864"/>
        <c:axId val="585667832"/>
      </c:barChart>
      <c:catAx>
        <c:axId val="585665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585667832"/>
        <c:crosses val="autoZero"/>
        <c:auto val="1"/>
        <c:lblAlgn val="ctr"/>
        <c:lblOffset val="100"/>
        <c:noMultiLvlLbl val="0"/>
      </c:catAx>
      <c:valAx>
        <c:axId val="585667832"/>
        <c:scaling>
          <c:orientation val="minMax"/>
          <c:max val="1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r>
                  <a:rPr lang="en-US" sz="1100" dirty="0">
                    <a:latin typeface="Calibri" panose="020F0502020204030204" pitchFamily="34" charset="0"/>
                  </a:rPr>
                  <a:t>Procedural</a:t>
                </a:r>
                <a:r>
                  <a:rPr lang="en-US" sz="1100" baseline="0" dirty="0">
                    <a:latin typeface="Calibri" panose="020F0502020204030204" pitchFamily="34" charset="0"/>
                  </a:rPr>
                  <a:t> Times (Minutes)</a:t>
                </a:r>
                <a:endParaRPr lang="en-US" sz="1100" dirty="0">
                  <a:latin typeface="Calibri" panose="020F0502020204030204" pitchFamily="34" charset="0"/>
                </a:endParaRPr>
              </a:p>
            </c:rich>
          </c:tx>
          <c:layout>
            <c:manualLayout>
              <c:xMode val="edge"/>
              <c:yMode val="edge"/>
              <c:x val="1.5787730988223055E-2"/>
              <c:y val="0.1243549765294685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585665864"/>
        <c:crosses val="autoZero"/>
        <c:crossBetween val="between"/>
        <c:majorUnit val="30"/>
      </c:valAx>
      <c:spPr>
        <a:noFill/>
        <a:ln>
          <a:noFill/>
        </a:ln>
        <a:effectLst/>
      </c:spPr>
    </c:plotArea>
    <c:legend>
      <c:legendPos val="b"/>
      <c:layout>
        <c:manualLayout>
          <c:xMode val="edge"/>
          <c:yMode val="edge"/>
          <c:x val="0.20614216759512075"/>
          <c:y val="0.87869516740086795"/>
          <c:w val="0.62560633778689634"/>
          <c:h val="9.78156974182440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4"/>
            <c:invertIfNegative val="0"/>
            <c:bubble3D val="0"/>
            <c:spPr>
              <a:solidFill>
                <a:schemeClr val="bg2">
                  <a:lumMod val="75000"/>
                </a:schemeClr>
              </a:solidFill>
            </c:spPr>
            <c:extLst>
              <c:ext xmlns:c16="http://schemas.microsoft.com/office/drawing/2014/chart" uri="{C3380CC4-5D6E-409C-BE32-E72D297353CC}">
                <c16:uniqueId val="{00000001-5C77-4AFE-AC87-48479F70B710}"/>
              </c:ext>
            </c:extLst>
          </c:dPt>
          <c:dPt>
            <c:idx val="5"/>
            <c:invertIfNegative val="0"/>
            <c:bubble3D val="0"/>
            <c:spPr>
              <a:solidFill>
                <a:schemeClr val="bg2">
                  <a:lumMod val="75000"/>
                </a:schemeClr>
              </a:solidFill>
            </c:spPr>
            <c:extLst>
              <c:ext xmlns:c16="http://schemas.microsoft.com/office/drawing/2014/chart" uri="{C3380CC4-5D6E-409C-BE32-E72D297353CC}">
                <c16:uniqueId val="{00000003-5C77-4AFE-AC87-48479F70B710}"/>
              </c:ext>
            </c:extLst>
          </c:dPt>
          <c:dPt>
            <c:idx val="6"/>
            <c:invertIfNegative val="0"/>
            <c:bubble3D val="0"/>
            <c:spPr>
              <a:solidFill>
                <a:schemeClr val="bg2">
                  <a:lumMod val="75000"/>
                </a:schemeClr>
              </a:solidFill>
            </c:spPr>
            <c:extLst>
              <c:ext xmlns:c16="http://schemas.microsoft.com/office/drawing/2014/chart" uri="{C3380CC4-5D6E-409C-BE32-E72D297353CC}">
                <c16:uniqueId val="{00000005-5C77-4AFE-AC87-48479F70B710}"/>
              </c:ext>
            </c:extLst>
          </c:dPt>
          <c:dPt>
            <c:idx val="7"/>
            <c:invertIfNegative val="0"/>
            <c:bubble3D val="0"/>
            <c:spPr>
              <a:solidFill>
                <a:schemeClr val="bg2">
                  <a:lumMod val="75000"/>
                </a:schemeClr>
              </a:solidFill>
            </c:spPr>
            <c:extLst>
              <c:ext xmlns:c16="http://schemas.microsoft.com/office/drawing/2014/chart" uri="{C3380CC4-5D6E-409C-BE32-E72D297353CC}">
                <c16:uniqueId val="{00000007-5C77-4AFE-AC87-48479F70B710}"/>
              </c:ext>
            </c:extLst>
          </c:dPt>
          <c:dPt>
            <c:idx val="8"/>
            <c:invertIfNegative val="0"/>
            <c:bubble3D val="0"/>
            <c:spPr>
              <a:solidFill>
                <a:schemeClr val="tx1">
                  <a:lumMod val="65000"/>
                  <a:lumOff val="35000"/>
                </a:schemeClr>
              </a:solidFill>
            </c:spPr>
            <c:extLst>
              <c:ext xmlns:c16="http://schemas.microsoft.com/office/drawing/2014/chart" uri="{C3380CC4-5D6E-409C-BE32-E72D297353CC}">
                <c16:uniqueId val="{00000009-5C77-4AFE-AC87-48479F70B710}"/>
              </c:ext>
            </c:extLst>
          </c:dPt>
          <c:dPt>
            <c:idx val="9"/>
            <c:invertIfNegative val="0"/>
            <c:bubble3D val="0"/>
            <c:spPr>
              <a:solidFill>
                <a:schemeClr val="tx1">
                  <a:lumMod val="65000"/>
                  <a:lumOff val="35000"/>
                </a:schemeClr>
              </a:solidFill>
            </c:spPr>
            <c:extLst>
              <c:ext xmlns:c16="http://schemas.microsoft.com/office/drawing/2014/chart" uri="{C3380CC4-5D6E-409C-BE32-E72D297353CC}">
                <c16:uniqueId val="{0000000B-5C77-4AFE-AC87-48479F70B710}"/>
              </c:ext>
            </c:extLst>
          </c:dPt>
          <c:dPt>
            <c:idx val="10"/>
            <c:invertIfNegative val="0"/>
            <c:bubble3D val="0"/>
            <c:spPr>
              <a:solidFill>
                <a:schemeClr val="tx1">
                  <a:lumMod val="65000"/>
                  <a:lumOff val="35000"/>
                </a:schemeClr>
              </a:solidFill>
            </c:spPr>
            <c:extLst>
              <c:ext xmlns:c16="http://schemas.microsoft.com/office/drawing/2014/chart" uri="{C3380CC4-5D6E-409C-BE32-E72D297353CC}">
                <c16:uniqueId val="{0000000D-5C77-4AFE-AC87-48479F70B710}"/>
              </c:ext>
            </c:extLst>
          </c:dPt>
          <c:dPt>
            <c:idx val="11"/>
            <c:invertIfNegative val="0"/>
            <c:bubble3D val="0"/>
            <c:spPr>
              <a:solidFill>
                <a:schemeClr val="tx1">
                  <a:lumMod val="65000"/>
                  <a:lumOff val="35000"/>
                </a:schemeClr>
              </a:solidFill>
            </c:spPr>
            <c:extLst>
              <c:ext xmlns:c16="http://schemas.microsoft.com/office/drawing/2014/chart" uri="{C3380CC4-5D6E-409C-BE32-E72D297353CC}">
                <c16:uniqueId val="{0000000F-5C77-4AFE-AC87-48479F70B710}"/>
              </c:ext>
            </c:extLst>
          </c:dPt>
          <c:dLbls>
            <c:spPr>
              <a:noFill/>
              <a:ln>
                <a:noFill/>
              </a:ln>
              <a:effectLst/>
            </c:spPr>
            <c:txPr>
              <a:bodyPr/>
              <a:lstStyle/>
              <a:p>
                <a:pPr>
                  <a:defRPr sz="1200" b="1">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c:v>
                </c:pt>
                <c:pt idx="1">
                  <c:v>35</c:v>
                </c:pt>
                <c:pt idx="2">
                  <c:v>35</c:v>
                </c:pt>
                <c:pt idx="3">
                  <c:v>50</c:v>
                </c:pt>
                <c:pt idx="4">
                  <c:v>20</c:v>
                </c:pt>
                <c:pt idx="5">
                  <c:v>35</c:v>
                </c:pt>
                <c:pt idx="6">
                  <c:v>35</c:v>
                </c:pt>
                <c:pt idx="7">
                  <c:v>50</c:v>
                </c:pt>
                <c:pt idx="8">
                  <c:v>20</c:v>
                </c:pt>
                <c:pt idx="9">
                  <c:v>35</c:v>
                </c:pt>
                <c:pt idx="10">
                  <c:v>35</c:v>
                </c:pt>
                <c:pt idx="11">
                  <c:v>50</c:v>
                </c:pt>
              </c:numCache>
            </c:numRef>
          </c:cat>
          <c:val>
            <c:numRef>
              <c:f>Sheet1!$B$2:$B$13</c:f>
              <c:numCache>
                <c:formatCode>General</c:formatCode>
                <c:ptCount val="12"/>
                <c:pt idx="0">
                  <c:v>32</c:v>
                </c:pt>
                <c:pt idx="1">
                  <c:v>37</c:v>
                </c:pt>
                <c:pt idx="2">
                  <c:v>35.5</c:v>
                </c:pt>
                <c:pt idx="3">
                  <c:v>42</c:v>
                </c:pt>
                <c:pt idx="4">
                  <c:v>36.5</c:v>
                </c:pt>
                <c:pt idx="5">
                  <c:v>39</c:v>
                </c:pt>
                <c:pt idx="6">
                  <c:v>39</c:v>
                </c:pt>
                <c:pt idx="7">
                  <c:v>41</c:v>
                </c:pt>
                <c:pt idx="8">
                  <c:v>33</c:v>
                </c:pt>
                <c:pt idx="9">
                  <c:v>31</c:v>
                </c:pt>
                <c:pt idx="10">
                  <c:v>31</c:v>
                </c:pt>
                <c:pt idx="11">
                  <c:v>33</c:v>
                </c:pt>
              </c:numCache>
            </c:numRef>
          </c:val>
          <c:extLst>
            <c:ext xmlns:c16="http://schemas.microsoft.com/office/drawing/2014/chart" uri="{C3380CC4-5D6E-409C-BE32-E72D297353CC}">
              <c16:uniqueId val="{00000010-5C77-4AFE-AC87-48479F70B710}"/>
            </c:ext>
          </c:extLst>
        </c:ser>
        <c:dLbls>
          <c:showLegendKey val="0"/>
          <c:showVal val="0"/>
          <c:showCatName val="0"/>
          <c:showSerName val="0"/>
          <c:showPercent val="0"/>
          <c:showBubbleSize val="0"/>
        </c:dLbls>
        <c:gapWidth val="50"/>
        <c:axId val="60618624"/>
        <c:axId val="60620160"/>
      </c:barChart>
      <c:catAx>
        <c:axId val="60618624"/>
        <c:scaling>
          <c:orientation val="minMax"/>
        </c:scaling>
        <c:delete val="0"/>
        <c:axPos val="b"/>
        <c:numFmt formatCode="General" sourceLinked="1"/>
        <c:majorTickMark val="out"/>
        <c:minorTickMark val="none"/>
        <c:tickLblPos val="nextTo"/>
        <c:txPr>
          <a:bodyPr/>
          <a:lstStyle/>
          <a:p>
            <a:pPr>
              <a:defRPr sz="1000">
                <a:latin typeface="Calibri" panose="020F0502020204030204" pitchFamily="34" charset="0"/>
              </a:defRPr>
            </a:pPr>
            <a:endParaRPr lang="en-US"/>
          </a:p>
        </c:txPr>
        <c:crossAx val="60620160"/>
        <c:crosses val="autoZero"/>
        <c:auto val="1"/>
        <c:lblAlgn val="ctr"/>
        <c:lblOffset val="100"/>
        <c:noMultiLvlLbl val="0"/>
      </c:catAx>
      <c:valAx>
        <c:axId val="60620160"/>
        <c:scaling>
          <c:orientation val="minMax"/>
          <c:max val="50"/>
          <c:min val="30"/>
        </c:scaling>
        <c:delete val="0"/>
        <c:axPos val="l"/>
        <c:title>
          <c:tx>
            <c:rich>
              <a:bodyPr rot="-5400000" vert="horz"/>
              <a:lstStyle/>
              <a:p>
                <a:pPr>
                  <a:defRPr/>
                </a:pPr>
                <a:r>
                  <a:rPr lang="en-US" sz="1000" dirty="0">
                    <a:latin typeface="Calibri" panose="020F0502020204030204" pitchFamily="34" charset="0"/>
                  </a:rPr>
                  <a:t>Max ti</a:t>
                </a:r>
                <a:r>
                  <a:rPr lang="en-US" sz="1000" baseline="0" dirty="0">
                    <a:latin typeface="Calibri" panose="020F0502020204030204" pitchFamily="34" charset="0"/>
                  </a:rPr>
                  <a:t>p temp (°C) during RF [median]</a:t>
                </a:r>
                <a:endParaRPr lang="en-US" sz="1000" dirty="0">
                  <a:latin typeface="Calibri" panose="020F0502020204030204" pitchFamily="34" charset="0"/>
                </a:endParaRPr>
              </a:p>
            </c:rich>
          </c:tx>
          <c:overlay val="0"/>
        </c:title>
        <c:numFmt formatCode="General" sourceLinked="1"/>
        <c:majorTickMark val="out"/>
        <c:minorTickMark val="none"/>
        <c:tickLblPos val="nextTo"/>
        <c:txPr>
          <a:bodyPr/>
          <a:lstStyle/>
          <a:p>
            <a:pPr>
              <a:defRPr sz="1000">
                <a:latin typeface="Calibri" panose="020F0502020204030204" pitchFamily="34" charset="0"/>
              </a:defRPr>
            </a:pPr>
            <a:endParaRPr lang="en-US"/>
          </a:p>
        </c:txPr>
        <c:crossAx val="60618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t>CTI Block Success Rates</a:t>
            </a:r>
          </a:p>
        </c:rich>
      </c:tx>
      <c:layout>
        <c:manualLayout>
          <c:xMode val="edge"/>
          <c:yMode val="edge"/>
          <c:x val="0.19389614918948958"/>
          <c:y val="2.755067951111644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861010132475936E-2"/>
          <c:y val="0.21840746948816481"/>
          <c:w val="0.9153619794346618"/>
          <c:h val="0.57295795954316497"/>
        </c:manualLayout>
      </c:layout>
      <c:barChart>
        <c:barDir val="col"/>
        <c:grouping val="clustered"/>
        <c:varyColors val="0"/>
        <c:ser>
          <c:idx val="0"/>
          <c:order val="0"/>
          <c:tx>
            <c:strRef>
              <c:f>Sheet1!$B$1</c:f>
              <c:strCache>
                <c:ptCount val="1"/>
                <c:pt idx="0">
                  <c:v>CTI Success rate</c:v>
                </c:pt>
              </c:strCache>
            </c:strRef>
          </c:tx>
          <c:spPr>
            <a:solidFill>
              <a:schemeClr val="accent1"/>
            </a:solidFill>
            <a:ln>
              <a:noFill/>
            </a:ln>
            <a:effectLst/>
          </c:spPr>
          <c:invertIfNegative val="0"/>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3-1C29-4F7D-BA63-9C5B351F204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4-1C29-4F7D-BA63-9C5B351F204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Flex Catheter</c:v>
                </c:pt>
                <c:pt idx="1">
                  <c:v>SF Catheter</c:v>
                </c:pt>
                <c:pt idx="2">
                  <c:v>STSF Catheter</c:v>
                </c:pt>
              </c:strCache>
            </c:strRef>
          </c:cat>
          <c:val>
            <c:numRef>
              <c:f>Sheet1!$B$2:$B$4</c:f>
              <c:numCache>
                <c:formatCode>General</c:formatCode>
                <c:ptCount val="3"/>
                <c:pt idx="0">
                  <c:v>1</c:v>
                </c:pt>
                <c:pt idx="1">
                  <c:v>0.88</c:v>
                </c:pt>
                <c:pt idx="2">
                  <c:v>0.79</c:v>
                </c:pt>
              </c:numCache>
            </c:numRef>
          </c:val>
          <c:extLst>
            <c:ext xmlns:c16="http://schemas.microsoft.com/office/drawing/2014/chart" uri="{C3380CC4-5D6E-409C-BE32-E72D297353CC}">
              <c16:uniqueId val="{00000000-1C29-4F7D-BA63-9C5B351F204A}"/>
            </c:ext>
          </c:extLst>
        </c:ser>
        <c:dLbls>
          <c:showLegendKey val="0"/>
          <c:showVal val="0"/>
          <c:showCatName val="0"/>
          <c:showSerName val="0"/>
          <c:showPercent val="0"/>
          <c:showBubbleSize val="0"/>
        </c:dLbls>
        <c:gapWidth val="30"/>
        <c:overlap val="-27"/>
        <c:axId val="832723264"/>
        <c:axId val="832721952"/>
      </c:barChart>
      <c:catAx>
        <c:axId val="83272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2721952"/>
        <c:crosses val="autoZero"/>
        <c:auto val="0"/>
        <c:lblAlgn val="ctr"/>
        <c:lblOffset val="100"/>
        <c:noMultiLvlLbl val="0"/>
      </c:catAx>
      <c:valAx>
        <c:axId val="832721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3272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95681004872901"/>
          <c:y val="5.5542310332003603E-2"/>
          <c:w val="0.64731553632118599"/>
          <c:h val="0.798699586835540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C09E-4295-B57C-2C345276A224}"/>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2-C09E-4295-B57C-2C345276A224}"/>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Agilis™ Sheath</c:v>
                </c:pt>
                <c:pt idx="1">
                  <c:v>Fixed</c:v>
                </c:pt>
              </c:strCache>
            </c:strRef>
          </c:cat>
          <c:val>
            <c:numRef>
              <c:f>Sheet1!$B$2:$B$3</c:f>
              <c:numCache>
                <c:formatCode>General</c:formatCode>
                <c:ptCount val="2"/>
                <c:pt idx="0">
                  <c:v>23.4</c:v>
                </c:pt>
                <c:pt idx="1">
                  <c:v>14.6</c:v>
                </c:pt>
              </c:numCache>
            </c:numRef>
          </c:val>
          <c:extLst>
            <c:ext xmlns:c16="http://schemas.microsoft.com/office/drawing/2014/chart" uri="{C3380CC4-5D6E-409C-BE32-E72D297353CC}">
              <c16:uniqueId val="{00000003-C09E-4295-B57C-2C345276A224}"/>
            </c:ext>
          </c:extLst>
        </c:ser>
        <c:dLbls>
          <c:showLegendKey val="0"/>
          <c:showVal val="0"/>
          <c:showCatName val="0"/>
          <c:showSerName val="0"/>
          <c:showPercent val="0"/>
          <c:showBubbleSize val="0"/>
        </c:dLbls>
        <c:gapWidth val="102"/>
        <c:overlap val="-27"/>
        <c:axId val="64292736"/>
        <c:axId val="64294272"/>
      </c:barChart>
      <c:catAx>
        <c:axId val="642927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charset="0"/>
                <a:ea typeface="Calibri" charset="0"/>
                <a:cs typeface="Calibri" charset="0"/>
              </a:defRPr>
            </a:pPr>
            <a:endParaRPr lang="en-US"/>
          </a:p>
        </c:txPr>
        <c:crossAx val="64294272"/>
        <c:crosses val="autoZero"/>
        <c:auto val="1"/>
        <c:lblAlgn val="ctr"/>
        <c:lblOffset val="100"/>
        <c:noMultiLvlLbl val="0"/>
      </c:catAx>
      <c:valAx>
        <c:axId val="6429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Calibri" charset="0"/>
                    <a:ea typeface="Calibri" charset="0"/>
                    <a:cs typeface="Calibri" charset="0"/>
                  </a:defRPr>
                </a:pPr>
                <a:r>
                  <a:rPr lang="en-US" sz="1200"/>
                  <a:t>Grams (g)</a:t>
                </a:r>
              </a:p>
            </c:rich>
          </c:tx>
          <c:layout>
            <c:manualLayout>
              <c:xMode val="edge"/>
              <c:yMode val="edge"/>
              <c:x val="5.8404915498046002E-2"/>
              <c:y val="0.3438907877994710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charset="0"/>
                <a:ea typeface="Calibri" charset="0"/>
                <a:cs typeface="Calibri" charset="0"/>
              </a:defRPr>
            </a:pPr>
            <a:endParaRPr lang="en-US"/>
          </a:p>
        </c:txPr>
        <c:crossAx val="642927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charset="0"/>
          <a:ea typeface="Calibri" charset="0"/>
          <a:cs typeface="Calibri"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AA0061"/>
              </a:solidFill>
              <a:ln>
                <a:solidFill>
                  <a:schemeClr val="accent5"/>
                </a:solidFill>
              </a:ln>
            </c:spPr>
            <c:extLst>
              <c:ext xmlns:c16="http://schemas.microsoft.com/office/drawing/2014/chart" uri="{C3380CC4-5D6E-409C-BE32-E72D297353CC}">
                <c16:uniqueId val="{00000001-2E50-43BB-A032-9C71EFB0B949}"/>
              </c:ext>
            </c:extLst>
          </c:dPt>
          <c:dPt>
            <c:idx val="1"/>
            <c:invertIfNegative val="0"/>
            <c:bubble3D val="0"/>
            <c:spPr>
              <a:solidFill>
                <a:schemeClr val="tx2"/>
              </a:solidFill>
            </c:spPr>
            <c:extLst>
              <c:ext xmlns:c16="http://schemas.microsoft.com/office/drawing/2014/chart" uri="{C3380CC4-5D6E-409C-BE32-E72D297353CC}">
                <c16:uniqueId val="{00000003-2E50-43BB-A032-9C71EFB0B949}"/>
              </c:ext>
            </c:extLst>
          </c:dPt>
          <c:dPt>
            <c:idx val="2"/>
            <c:invertIfNegative val="0"/>
            <c:bubble3D val="0"/>
            <c:spPr>
              <a:solidFill>
                <a:schemeClr val="accent5"/>
              </a:solidFill>
            </c:spPr>
            <c:extLst>
              <c:ext xmlns:c16="http://schemas.microsoft.com/office/drawing/2014/chart" uri="{C3380CC4-5D6E-409C-BE32-E72D297353CC}">
                <c16:uniqueId val="{00000005-2E50-43BB-A032-9C71EFB0B949}"/>
              </c:ext>
            </c:extLst>
          </c:dPt>
          <c:dPt>
            <c:idx val="3"/>
            <c:invertIfNegative val="0"/>
            <c:bubble3D val="0"/>
            <c:spPr>
              <a:solidFill>
                <a:schemeClr val="tx2">
                  <a:lumMod val="60000"/>
                  <a:lumOff val="40000"/>
                </a:schemeClr>
              </a:solidFill>
            </c:spPr>
            <c:extLst>
              <c:ext xmlns:c16="http://schemas.microsoft.com/office/drawing/2014/chart" uri="{C3380CC4-5D6E-409C-BE32-E72D297353CC}">
                <c16:uniqueId val="{00000007-2E50-43BB-A032-9C71EFB0B949}"/>
              </c:ext>
            </c:extLst>
          </c:dPt>
          <c:dLbls>
            <c:dLbl>
              <c:idx val="0"/>
              <c:layout>
                <c:manualLayout>
                  <c:x val="0"/>
                  <c:y val="-0.25675097156931054"/>
                </c:manualLayout>
              </c:layout>
              <c:spPr/>
              <c:txPr>
                <a:bodyPr/>
                <a:lstStyle/>
                <a:p>
                  <a:pPr>
                    <a:defRPr sz="1200" b="1">
                      <a:solidFill>
                        <a:schemeClr val="tx1"/>
                      </a:solidFill>
                      <a:latin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50-43BB-A032-9C71EFB0B949}"/>
                </c:ext>
              </c:extLst>
            </c:dLbl>
            <c:dLbl>
              <c:idx val="1"/>
              <c:layout>
                <c:manualLayout>
                  <c:x val="2.3512683889553333E-3"/>
                  <c:y val="-0.31360826136669251"/>
                </c:manualLayout>
              </c:layout>
              <c:spPr/>
              <c:txPr>
                <a:bodyPr/>
                <a:lstStyle/>
                <a:p>
                  <a:pPr>
                    <a:defRPr sz="1200" b="1">
                      <a:solidFill>
                        <a:schemeClr val="tx1"/>
                      </a:solidFill>
                      <a:latin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50-43BB-A032-9C71EFB0B949}"/>
                </c:ext>
              </c:extLst>
            </c:dLbl>
            <c:dLbl>
              <c:idx val="2"/>
              <c:layout>
                <c:manualLayout>
                  <c:x val="-1.8513924322482939E-7"/>
                  <c:y val="-0.29383086908860429"/>
                </c:manualLayout>
              </c:layout>
              <c:spPr/>
              <c:txPr>
                <a:bodyPr/>
                <a:lstStyle/>
                <a:p>
                  <a:pPr>
                    <a:defRPr sz="1200" b="1">
                      <a:solidFill>
                        <a:schemeClr val="tx1"/>
                      </a:solidFill>
                      <a:latin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50-43BB-A032-9C71EFB0B949}"/>
                </c:ext>
              </c:extLst>
            </c:dLbl>
            <c:dLbl>
              <c:idx val="3"/>
              <c:layout>
                <c:manualLayout>
                  <c:x val="2.3512683889553333E-3"/>
                  <c:y val="-0.35261729998883345"/>
                </c:manualLayout>
              </c:layout>
              <c:spPr/>
              <c:txPr>
                <a:bodyPr/>
                <a:lstStyle/>
                <a:p>
                  <a:pPr>
                    <a:defRPr sz="1200" b="1">
                      <a:solidFill>
                        <a:schemeClr val="tx1"/>
                      </a:solidFill>
                      <a:latin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50-43BB-A032-9C71EFB0B949}"/>
                </c:ext>
              </c:extLst>
            </c:dLbl>
            <c:spPr>
              <a:noFill/>
              <a:ln>
                <a:noFill/>
              </a:ln>
              <a:effectLst/>
            </c:spPr>
            <c:txPr>
              <a:bodyPr/>
              <a:lstStyle/>
              <a:p>
                <a:pPr>
                  <a:defRPr sz="1200" b="1">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3"/>
                <c:pt idx="0">
                  <c:v>Inpatient</c:v>
                </c:pt>
                <c:pt idx="2">
                  <c:v>Outpatient</c:v>
                </c:pt>
              </c:strCache>
            </c:strRef>
          </c:cat>
          <c:val>
            <c:numRef>
              <c:f>Sheet1!$B$2:$B$5</c:f>
              <c:numCache>
                <c:formatCode>"$"#,##0</c:formatCode>
                <c:ptCount val="4"/>
                <c:pt idx="0">
                  <c:v>9338</c:v>
                </c:pt>
                <c:pt idx="1">
                  <c:v>12141</c:v>
                </c:pt>
                <c:pt idx="2">
                  <c:v>11385</c:v>
                </c:pt>
                <c:pt idx="3">
                  <c:v>13600</c:v>
                </c:pt>
              </c:numCache>
            </c:numRef>
          </c:val>
          <c:extLst>
            <c:ext xmlns:c16="http://schemas.microsoft.com/office/drawing/2014/chart" uri="{C3380CC4-5D6E-409C-BE32-E72D297353CC}">
              <c16:uniqueId val="{00000008-2E50-43BB-A032-9C71EFB0B949}"/>
            </c:ext>
          </c:extLst>
        </c:ser>
        <c:dLbls>
          <c:showLegendKey val="0"/>
          <c:showVal val="0"/>
          <c:showCatName val="0"/>
          <c:showSerName val="0"/>
          <c:showPercent val="0"/>
          <c:showBubbleSize val="0"/>
        </c:dLbls>
        <c:gapWidth val="62"/>
        <c:overlap val="100"/>
        <c:axId val="35188736"/>
        <c:axId val="35190272"/>
      </c:barChart>
      <c:catAx>
        <c:axId val="35188736"/>
        <c:scaling>
          <c:orientation val="minMax"/>
        </c:scaling>
        <c:delete val="0"/>
        <c:axPos val="b"/>
        <c:numFmt formatCode="General" sourceLinked="0"/>
        <c:majorTickMark val="none"/>
        <c:minorTickMark val="none"/>
        <c:tickLblPos val="none"/>
        <c:crossAx val="35190272"/>
        <c:crosses val="autoZero"/>
        <c:auto val="1"/>
        <c:lblAlgn val="ctr"/>
        <c:lblOffset val="100"/>
        <c:noMultiLvlLbl val="0"/>
      </c:catAx>
      <c:valAx>
        <c:axId val="35190272"/>
        <c:scaling>
          <c:orientation val="minMax"/>
          <c:max val="20000"/>
        </c:scaling>
        <c:delete val="0"/>
        <c:axPos val="l"/>
        <c:title>
          <c:tx>
            <c:rich>
              <a:bodyPr rot="-5400000" vert="horz"/>
              <a:lstStyle/>
              <a:p>
                <a:pPr>
                  <a:defRPr/>
                </a:pPr>
                <a:r>
                  <a:rPr lang="en-US" sz="1200" dirty="0">
                    <a:latin typeface="Calibri" panose="020F0502020204030204" pitchFamily="34" charset="0"/>
                  </a:rPr>
                  <a:t>Adjusted Mean Cost per Procedure</a:t>
                </a:r>
              </a:p>
            </c:rich>
          </c:tx>
          <c:overlay val="0"/>
        </c:title>
        <c:numFmt formatCode="&quot;$&quot;#,##0" sourceLinked="1"/>
        <c:majorTickMark val="out"/>
        <c:minorTickMark val="none"/>
        <c:tickLblPos val="nextTo"/>
        <c:txPr>
          <a:bodyPr/>
          <a:lstStyle/>
          <a:p>
            <a:pPr>
              <a:defRPr sz="1000">
                <a:latin typeface="Calibri" panose="020F0502020204030204" pitchFamily="34" charset="0"/>
              </a:defRPr>
            </a:pPr>
            <a:endParaRPr lang="en-US"/>
          </a:p>
        </c:txPr>
        <c:crossAx val="35188736"/>
        <c:crosses val="autoZero"/>
        <c:crossBetween val="between"/>
        <c:majorUnit val="500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Ablation with steerable sheath</c:v>
                </c:pt>
              </c:strCache>
            </c:strRef>
          </c:tx>
          <c:spPr>
            <a:solidFill>
              <a:schemeClr val="accent1"/>
            </a:solidFill>
          </c:spPr>
          <c:invertIfNegative val="0"/>
          <c:dLbls>
            <c:spPr>
              <a:noFill/>
              <a:ln>
                <a:noFill/>
              </a:ln>
              <a:effectLst/>
            </c:spPr>
            <c:txPr>
              <a:bodyPr/>
              <a:lstStyle/>
              <a:p>
                <a:pPr>
                  <a:defRPr sz="1400" b="1">
                    <a:solidFill>
                      <a:schemeClr val="tx1">
                        <a:lumMod val="50000"/>
                        <a:lumOff val="50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After 3 mos</c:v>
                </c:pt>
                <c:pt idx="1">
                  <c:v>After 6 mos</c:v>
                </c:pt>
              </c:strCache>
            </c:strRef>
          </c:cat>
          <c:val>
            <c:numRef>
              <c:f>Sheet1!$B$2:$B$3</c:f>
              <c:numCache>
                <c:formatCode>0%</c:formatCode>
                <c:ptCount val="2"/>
                <c:pt idx="0">
                  <c:v>0.78</c:v>
                </c:pt>
                <c:pt idx="1">
                  <c:v>0.76</c:v>
                </c:pt>
              </c:numCache>
            </c:numRef>
          </c:val>
          <c:extLst>
            <c:ext xmlns:c16="http://schemas.microsoft.com/office/drawing/2014/chart" uri="{C3380CC4-5D6E-409C-BE32-E72D297353CC}">
              <c16:uniqueId val="{00000000-AB61-4279-A2CF-3B4A440E99B3}"/>
            </c:ext>
          </c:extLst>
        </c:ser>
        <c:ser>
          <c:idx val="1"/>
          <c:order val="1"/>
          <c:tx>
            <c:strRef>
              <c:f>Sheet1!$C$1</c:f>
              <c:strCache>
                <c:ptCount val="1"/>
                <c:pt idx="0">
                  <c:v>Ablation with non-steerable sheath</c:v>
                </c:pt>
              </c:strCache>
            </c:strRef>
          </c:tx>
          <c:spPr>
            <a:solidFill>
              <a:schemeClr val="bg1">
                <a:lumMod val="65000"/>
              </a:schemeClr>
            </a:solidFill>
          </c:spPr>
          <c:invertIfNegative val="0"/>
          <c:dLbls>
            <c:spPr>
              <a:noFill/>
              <a:ln>
                <a:noFill/>
              </a:ln>
              <a:effectLst/>
            </c:spPr>
            <c:txPr>
              <a:bodyPr/>
              <a:lstStyle/>
              <a:p>
                <a:pPr>
                  <a:defRPr sz="1400" b="1">
                    <a:solidFill>
                      <a:schemeClr val="tx1">
                        <a:lumMod val="50000"/>
                        <a:lumOff val="50000"/>
                      </a:schemeClr>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After 3 mos</c:v>
                </c:pt>
                <c:pt idx="1">
                  <c:v>After 6 mos</c:v>
                </c:pt>
              </c:strCache>
            </c:strRef>
          </c:cat>
          <c:val>
            <c:numRef>
              <c:f>Sheet1!$C$2:$C$3</c:f>
              <c:numCache>
                <c:formatCode>0%</c:formatCode>
                <c:ptCount val="2"/>
                <c:pt idx="0">
                  <c:v>0.55000000000000004</c:v>
                </c:pt>
                <c:pt idx="1">
                  <c:v>0.53</c:v>
                </c:pt>
              </c:numCache>
            </c:numRef>
          </c:val>
          <c:extLst>
            <c:ext xmlns:c16="http://schemas.microsoft.com/office/drawing/2014/chart" uri="{C3380CC4-5D6E-409C-BE32-E72D297353CC}">
              <c16:uniqueId val="{00000001-AB61-4279-A2CF-3B4A440E99B3}"/>
            </c:ext>
          </c:extLst>
        </c:ser>
        <c:dLbls>
          <c:showLegendKey val="0"/>
          <c:showVal val="1"/>
          <c:showCatName val="0"/>
          <c:showSerName val="0"/>
          <c:showPercent val="0"/>
          <c:showBubbleSize val="0"/>
        </c:dLbls>
        <c:gapWidth val="68"/>
        <c:overlap val="-15"/>
        <c:axId val="86722048"/>
        <c:axId val="86723584"/>
      </c:barChart>
      <c:catAx>
        <c:axId val="86722048"/>
        <c:scaling>
          <c:orientation val="minMax"/>
        </c:scaling>
        <c:delete val="0"/>
        <c:axPos val="b"/>
        <c:numFmt formatCode="General" sourceLinked="0"/>
        <c:majorTickMark val="out"/>
        <c:minorTickMark val="none"/>
        <c:tickLblPos val="nextTo"/>
        <c:txPr>
          <a:bodyPr/>
          <a:lstStyle/>
          <a:p>
            <a:pPr>
              <a:defRPr sz="1200" b="1">
                <a:solidFill>
                  <a:schemeClr val="tx1">
                    <a:lumMod val="50000"/>
                    <a:lumOff val="50000"/>
                  </a:schemeClr>
                </a:solidFill>
                <a:latin typeface="Calibri" panose="020F0502020204030204" pitchFamily="34" charset="0"/>
              </a:defRPr>
            </a:pPr>
            <a:endParaRPr lang="en-US"/>
          </a:p>
        </c:txPr>
        <c:crossAx val="86723584"/>
        <c:crosses val="autoZero"/>
        <c:auto val="1"/>
        <c:lblAlgn val="ctr"/>
        <c:lblOffset val="100"/>
        <c:noMultiLvlLbl val="0"/>
      </c:catAx>
      <c:valAx>
        <c:axId val="86723584"/>
        <c:scaling>
          <c:orientation val="minMax"/>
          <c:max val="0.8"/>
        </c:scaling>
        <c:delete val="0"/>
        <c:axPos val="l"/>
        <c:title>
          <c:tx>
            <c:rich>
              <a:bodyPr rot="-5400000" vert="horz"/>
              <a:lstStyle/>
              <a:p>
                <a:pPr>
                  <a:defRPr/>
                </a:pPr>
                <a:r>
                  <a:rPr lang="en-US" sz="1200" b="0" dirty="0">
                    <a:solidFill>
                      <a:schemeClr val="tx1">
                        <a:lumMod val="50000"/>
                        <a:lumOff val="50000"/>
                      </a:schemeClr>
                    </a:solidFill>
                    <a:latin typeface="Calibri" panose="020F0502020204030204" pitchFamily="34" charset="0"/>
                  </a:rPr>
                  <a:t>% of patients free from AF and MRT</a:t>
                </a:r>
              </a:p>
            </c:rich>
          </c:tx>
          <c:overlay val="0"/>
        </c:title>
        <c:numFmt formatCode="0%" sourceLinked="1"/>
        <c:majorTickMark val="out"/>
        <c:minorTickMark val="none"/>
        <c:tickLblPos val="nextTo"/>
        <c:txPr>
          <a:bodyPr/>
          <a:lstStyle/>
          <a:p>
            <a:pPr>
              <a:defRPr sz="1200" b="1">
                <a:solidFill>
                  <a:schemeClr val="tx1">
                    <a:lumMod val="50000"/>
                    <a:lumOff val="50000"/>
                  </a:schemeClr>
                </a:solidFill>
                <a:latin typeface="Calibri" panose="020F0502020204030204" pitchFamily="34" charset="0"/>
              </a:defRPr>
            </a:pPr>
            <a:endParaRPr lang="en-US"/>
          </a:p>
        </c:txPr>
        <c:crossAx val="86722048"/>
        <c:crosses val="autoZero"/>
        <c:crossBetween val="between"/>
      </c:valAx>
    </c:plotArea>
    <c:legend>
      <c:legendPos val="b"/>
      <c:overlay val="0"/>
      <c:txPr>
        <a:bodyPr/>
        <a:lstStyle/>
        <a:p>
          <a:pPr>
            <a:defRPr sz="1000">
              <a:solidFill>
                <a:schemeClr val="tx1">
                  <a:lumMod val="75000"/>
                  <a:lumOff val="25000"/>
                </a:schemeClr>
              </a:solidFill>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59572802018501E-2"/>
          <c:y val="0"/>
          <c:w val="0.832280854395963"/>
          <c:h val="1"/>
        </c:manualLayout>
      </c:layout>
      <c:pieChart>
        <c:varyColors val="1"/>
        <c:ser>
          <c:idx val="0"/>
          <c:order val="0"/>
          <c:tx>
            <c:strRef>
              <c:f>Sheet1!$B$1</c:f>
              <c:strCache>
                <c:ptCount val="1"/>
                <c:pt idx="0">
                  <c:v>% of total</c:v>
                </c:pt>
              </c:strCache>
            </c:strRef>
          </c:tx>
          <c:dPt>
            <c:idx val="0"/>
            <c:bubble3D val="0"/>
            <c:spPr>
              <a:solidFill>
                <a:schemeClr val="accent1"/>
              </a:solidFill>
              <a:ln>
                <a:noFill/>
              </a:ln>
              <a:effectLst/>
            </c:spPr>
            <c:extLst>
              <c:ext xmlns:c16="http://schemas.microsoft.com/office/drawing/2014/chart" uri="{C3380CC4-5D6E-409C-BE32-E72D297353CC}">
                <c16:uniqueId val="{00000001-3E20-4445-976E-66F314331267}"/>
              </c:ext>
            </c:extLst>
          </c:dPt>
          <c:dPt>
            <c:idx val="1"/>
            <c:bubble3D val="0"/>
            <c:spPr>
              <a:solidFill>
                <a:schemeClr val="accent2"/>
              </a:solidFill>
              <a:ln>
                <a:noFill/>
              </a:ln>
              <a:effectLst/>
            </c:spPr>
            <c:extLst>
              <c:ext xmlns:c16="http://schemas.microsoft.com/office/drawing/2014/chart" uri="{C3380CC4-5D6E-409C-BE32-E72D297353CC}">
                <c16:uniqueId val="{00000003-3E20-4445-976E-66F314331267}"/>
              </c:ext>
            </c:extLst>
          </c:dPt>
          <c:dPt>
            <c:idx val="2"/>
            <c:bubble3D val="0"/>
            <c:spPr>
              <a:solidFill>
                <a:schemeClr val="accent3"/>
              </a:solidFill>
              <a:ln>
                <a:noFill/>
              </a:ln>
              <a:effectLst/>
            </c:spPr>
            <c:extLst>
              <c:ext xmlns:c16="http://schemas.microsoft.com/office/drawing/2014/chart" uri="{C3380CC4-5D6E-409C-BE32-E72D297353CC}">
                <c16:uniqueId val="{00000005-3E20-4445-976E-66F314331267}"/>
              </c:ext>
            </c:extLst>
          </c:dPt>
          <c:dPt>
            <c:idx val="3"/>
            <c:bubble3D val="0"/>
            <c:spPr>
              <a:solidFill>
                <a:schemeClr val="accent4"/>
              </a:solidFill>
              <a:ln>
                <a:noFill/>
              </a:ln>
              <a:effectLst/>
            </c:spPr>
            <c:extLst>
              <c:ext xmlns:c16="http://schemas.microsoft.com/office/drawing/2014/chart" uri="{C3380CC4-5D6E-409C-BE32-E72D297353CC}">
                <c16:uniqueId val="{00000007-3E20-4445-976E-66F314331267}"/>
              </c:ext>
            </c:extLst>
          </c:dPt>
          <c:dLbls>
            <c:delete val="1"/>
          </c:dLbls>
          <c:cat>
            <c:strRef>
              <c:f>Sheet1!$A$2:$A$5</c:f>
              <c:strCache>
                <c:ptCount val="4"/>
                <c:pt idx="0">
                  <c:v>Conventional RF n = 284</c:v>
                </c:pt>
                <c:pt idx="1">
                  <c:v>CF RF n =  93</c:v>
                </c:pt>
                <c:pt idx="2">
                  <c:v>Cryoballoon Gen 1 n =  90</c:v>
                </c:pt>
                <c:pt idx="3">
                  <c:v>Cryoballoon Advanced n =  279</c:v>
                </c:pt>
              </c:strCache>
            </c:strRef>
          </c:cat>
          <c:val>
            <c:numRef>
              <c:f>Sheet1!$B$2:$B$5</c:f>
              <c:numCache>
                <c:formatCode>0%</c:formatCode>
                <c:ptCount val="4"/>
                <c:pt idx="0">
                  <c:v>0.38</c:v>
                </c:pt>
                <c:pt idx="1">
                  <c:v>0.12</c:v>
                </c:pt>
                <c:pt idx="2">
                  <c:v>0.12</c:v>
                </c:pt>
                <c:pt idx="3">
                  <c:v>0.37</c:v>
                </c:pt>
              </c:numCache>
            </c:numRef>
          </c:val>
          <c:extLst>
            <c:ext xmlns:c16="http://schemas.microsoft.com/office/drawing/2014/chart" uri="{C3380CC4-5D6E-409C-BE32-E72D297353CC}">
              <c16:uniqueId val="{00000008-3E20-4445-976E-66F314331267}"/>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sz="1400">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Contact force</c:v>
                </c:pt>
              </c:strCache>
            </c:strRef>
          </c:tx>
          <c:spPr>
            <a:solidFill>
              <a:schemeClr val="accent1"/>
            </a:solidFill>
          </c:spPr>
          <c:invertIfNegative val="0"/>
          <c:dLbls>
            <c:dLbl>
              <c:idx val="0"/>
              <c:layout>
                <c:manualLayout>
                  <c:x val="-2.913702914712307E-3"/>
                  <c:y val="1.05684054606202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6D-406C-8A13-E9138E0FDBCA}"/>
                </c:ext>
              </c:extLst>
            </c:dLbl>
            <c:dLbl>
              <c:idx val="1"/>
              <c:layout>
                <c:manualLayout>
                  <c:x val="-8.7404205220485715E-3"/>
                  <c:y val="1.40912072808269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6D-406C-8A13-E9138E0FDBCA}"/>
                </c:ext>
              </c:extLst>
            </c:dLbl>
            <c:spPr>
              <a:noFill/>
              <a:ln>
                <a:noFill/>
              </a:ln>
              <a:effectLst/>
            </c:spPr>
            <c:txPr>
              <a:bodyPr/>
              <a:lstStyle/>
              <a:p>
                <a:pPr>
                  <a:defRPr sz="1600" b="1">
                    <a:solidFill>
                      <a:schemeClr val="accent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 recurrences
(N=10 AF studies)</c:v>
                </c:pt>
                <c:pt idx="1">
                  <c:v>AF recurrences
(N=4 PAF studies)</c:v>
                </c:pt>
              </c:strCache>
            </c:strRef>
          </c:cat>
          <c:val>
            <c:numRef>
              <c:f>Sheet1!$B$2:$B$3</c:f>
              <c:numCache>
                <c:formatCode>0%</c:formatCode>
                <c:ptCount val="2"/>
                <c:pt idx="0">
                  <c:v>0.35</c:v>
                </c:pt>
                <c:pt idx="1">
                  <c:v>0.15</c:v>
                </c:pt>
              </c:numCache>
            </c:numRef>
          </c:val>
          <c:extLst>
            <c:ext xmlns:c16="http://schemas.microsoft.com/office/drawing/2014/chart" uri="{C3380CC4-5D6E-409C-BE32-E72D297353CC}">
              <c16:uniqueId val="{00000002-F36D-406C-8A13-E9138E0FDBCA}"/>
            </c:ext>
          </c:extLst>
        </c:ser>
        <c:ser>
          <c:idx val="1"/>
          <c:order val="1"/>
          <c:tx>
            <c:strRef>
              <c:f>Sheet1!$C$1</c:f>
              <c:strCache>
                <c:ptCount val="1"/>
                <c:pt idx="0">
                  <c:v> Conventional RF</c:v>
                </c:pt>
              </c:strCache>
            </c:strRef>
          </c:tx>
          <c:spPr>
            <a:solidFill>
              <a:schemeClr val="bg2"/>
            </a:solidFill>
          </c:spPr>
          <c:invertIfNegative val="0"/>
          <c:dLbls>
            <c:dLbl>
              <c:idx val="0"/>
              <c:layout>
                <c:manualLayout>
                  <c:x val="0"/>
                  <c:y val="1.05684054606202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6D-406C-8A13-E9138E0FDBCA}"/>
                </c:ext>
              </c:extLst>
            </c:dLbl>
            <c:dLbl>
              <c:idx val="1"/>
              <c:layout>
                <c:manualLayout>
                  <c:x val="0"/>
                  <c:y val="7.04560364041347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6D-406C-8A13-E9138E0FDBCA}"/>
                </c:ext>
              </c:extLst>
            </c:dLbl>
            <c:spPr>
              <a:noFill/>
              <a:ln>
                <a:noFill/>
              </a:ln>
              <a:effectLst/>
            </c:spPr>
            <c:txPr>
              <a:bodyPr/>
              <a:lstStyle/>
              <a:p>
                <a:pPr>
                  <a:defRPr sz="1600" b="1">
                    <a:solidFill>
                      <a:schemeClr val="tx1">
                        <a:lumMod val="50000"/>
                        <a:lumOff val="50000"/>
                      </a:schemeClr>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AF recurrences
(N=10 AF studies)</c:v>
                </c:pt>
                <c:pt idx="1">
                  <c:v>AF recurrences
(N=4 PAF studies)</c:v>
                </c:pt>
              </c:strCache>
            </c:strRef>
          </c:cat>
          <c:val>
            <c:numRef>
              <c:f>Sheet1!$C$2:$C$3</c:f>
              <c:numCache>
                <c:formatCode>0%</c:formatCode>
                <c:ptCount val="2"/>
                <c:pt idx="0">
                  <c:v>0.46</c:v>
                </c:pt>
                <c:pt idx="1">
                  <c:v>0.31</c:v>
                </c:pt>
              </c:numCache>
            </c:numRef>
          </c:val>
          <c:extLst>
            <c:ext xmlns:c16="http://schemas.microsoft.com/office/drawing/2014/chart" uri="{C3380CC4-5D6E-409C-BE32-E72D297353CC}">
              <c16:uniqueId val="{00000005-F36D-406C-8A13-E9138E0FDBCA}"/>
            </c:ext>
          </c:extLst>
        </c:ser>
        <c:dLbls>
          <c:showLegendKey val="0"/>
          <c:showVal val="0"/>
          <c:showCatName val="0"/>
          <c:showSerName val="0"/>
          <c:showPercent val="0"/>
          <c:showBubbleSize val="0"/>
        </c:dLbls>
        <c:gapWidth val="150"/>
        <c:axId val="36929920"/>
        <c:axId val="36931456"/>
      </c:barChart>
      <c:catAx>
        <c:axId val="36929920"/>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defRPr>
            </a:pPr>
            <a:endParaRPr lang="en-US"/>
          </a:p>
        </c:txPr>
        <c:crossAx val="36931456"/>
        <c:crosses val="autoZero"/>
        <c:auto val="1"/>
        <c:lblAlgn val="ctr"/>
        <c:lblOffset val="100"/>
        <c:noMultiLvlLbl val="0"/>
      </c:catAx>
      <c:valAx>
        <c:axId val="36931456"/>
        <c:scaling>
          <c:orientation val="minMax"/>
        </c:scaling>
        <c:delete val="0"/>
        <c:axPos val="l"/>
        <c:majorGridlines/>
        <c:numFmt formatCode="0%" sourceLinked="1"/>
        <c:majorTickMark val="out"/>
        <c:minorTickMark val="none"/>
        <c:tickLblPos val="nextTo"/>
        <c:txPr>
          <a:bodyPr/>
          <a:lstStyle/>
          <a:p>
            <a:pPr>
              <a:defRPr sz="1200">
                <a:latin typeface="Calibri" panose="020F0502020204030204" pitchFamily="34" charset="0"/>
              </a:defRPr>
            </a:pPr>
            <a:endParaRPr lang="en-US"/>
          </a:p>
        </c:txPr>
        <c:crossAx val="36929920"/>
        <c:crosses val="autoZero"/>
        <c:crossBetween val="between"/>
        <c:majorUnit val="0.1"/>
        <c:minorUnit val="1.0000000000000002E-2"/>
      </c:valAx>
    </c:plotArea>
    <c:legend>
      <c:legendPos val="b"/>
      <c:legendEntry>
        <c:idx val="0"/>
        <c:txPr>
          <a:bodyPr/>
          <a:lstStyle/>
          <a:p>
            <a:pPr>
              <a:defRPr sz="1200">
                <a:latin typeface="Calibri" panose="020F0502020204030204" pitchFamily="34" charset="0"/>
              </a:defRPr>
            </a:pPr>
            <a:endParaRPr lang="en-US"/>
          </a:p>
        </c:txPr>
      </c:legendEntry>
      <c:legendEntry>
        <c:idx val="1"/>
        <c:txPr>
          <a:bodyPr/>
          <a:lstStyle/>
          <a:p>
            <a:pPr>
              <a:defRPr sz="1200">
                <a:latin typeface="Calibri" panose="020F0502020204030204" pitchFamily="34" charset="0"/>
              </a:defRPr>
            </a:pPr>
            <a:endParaRPr lang="en-US"/>
          </a:p>
        </c:txPr>
      </c:legendEntry>
      <c:overlay val="0"/>
      <c:txPr>
        <a:bodyPr/>
        <a:lstStyle/>
        <a:p>
          <a:pPr>
            <a:defRPr>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Contact force</c:v>
                </c:pt>
              </c:strCache>
            </c:strRef>
          </c:tx>
          <c:spPr>
            <a:solidFill>
              <a:schemeClr val="accent1"/>
            </a:solidFill>
          </c:spPr>
          <c:invertIfNegative val="0"/>
          <c:dLbls>
            <c:dLbl>
              <c:idx val="0"/>
              <c:layout>
                <c:manualLayout>
                  <c:x val="-5.821689000331194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09-4F59-9A2E-0A7C62F89DAA}"/>
                </c:ext>
              </c:extLst>
            </c:dLbl>
            <c:dLbl>
              <c:idx val="1"/>
              <c:layout>
                <c:manualLayout>
                  <c:x val="-2.9108445001655974E-3"/>
                  <c:y val="1.43578183125493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09-4F59-9A2E-0A7C62F89DAA}"/>
                </c:ext>
              </c:extLst>
            </c:dLbl>
            <c:spPr>
              <a:noFill/>
              <a:ln>
                <a:noFill/>
              </a:ln>
              <a:effectLst/>
            </c:spPr>
            <c:txPr>
              <a:bodyPr/>
              <a:lstStyle/>
              <a:p>
                <a:pPr>
                  <a:defRPr sz="1600" b="1">
                    <a:solidFill>
                      <a:schemeClr val="accent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Procedure time (min)</c:v>
                </c:pt>
                <c:pt idx="1">
                  <c:v>Fluoro time (min)</c:v>
                </c:pt>
              </c:strCache>
            </c:strRef>
          </c:cat>
          <c:val>
            <c:numRef>
              <c:f>Sheet1!$B$2:$B$3</c:f>
              <c:numCache>
                <c:formatCode>General</c:formatCode>
                <c:ptCount val="2"/>
                <c:pt idx="0">
                  <c:v>156</c:v>
                </c:pt>
                <c:pt idx="1">
                  <c:v>28</c:v>
                </c:pt>
              </c:numCache>
            </c:numRef>
          </c:val>
          <c:extLst>
            <c:ext xmlns:c16="http://schemas.microsoft.com/office/drawing/2014/chart" uri="{C3380CC4-5D6E-409C-BE32-E72D297353CC}">
              <c16:uniqueId val="{00000002-2D09-4F59-9A2E-0A7C62F89DAA}"/>
            </c:ext>
          </c:extLst>
        </c:ser>
        <c:ser>
          <c:idx val="1"/>
          <c:order val="1"/>
          <c:tx>
            <c:strRef>
              <c:f>Sheet1!$C$1</c:f>
              <c:strCache>
                <c:ptCount val="1"/>
                <c:pt idx="0">
                  <c:v>Conventional RF</c:v>
                </c:pt>
              </c:strCache>
            </c:strRef>
          </c:tx>
          <c:spPr>
            <a:solidFill>
              <a:schemeClr val="bg2"/>
            </a:solidFill>
          </c:spPr>
          <c:invertIfNegative val="0"/>
          <c:dLbls>
            <c:dLbl>
              <c:idx val="1"/>
              <c:layout>
                <c:manualLayout>
                  <c:x val="-2.91107370051994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09-4F59-9A2E-0A7C62F89DAA}"/>
                </c:ext>
              </c:extLst>
            </c:dLbl>
            <c:spPr>
              <a:noFill/>
              <a:ln>
                <a:noFill/>
              </a:ln>
              <a:effectLst/>
            </c:spPr>
            <c:txPr>
              <a:bodyPr/>
              <a:lstStyle/>
              <a:p>
                <a:pPr>
                  <a:defRPr sz="1600" b="1">
                    <a:solidFill>
                      <a:schemeClr val="tx1">
                        <a:lumMod val="50000"/>
                        <a:lumOff val="50000"/>
                      </a:schemeClr>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Procedure time (min)</c:v>
                </c:pt>
                <c:pt idx="1">
                  <c:v>Fluoro time (min)</c:v>
                </c:pt>
              </c:strCache>
            </c:strRef>
          </c:cat>
          <c:val>
            <c:numRef>
              <c:f>Sheet1!$C$2:$C$3</c:f>
              <c:numCache>
                <c:formatCode>General</c:formatCode>
                <c:ptCount val="2"/>
                <c:pt idx="0">
                  <c:v>173</c:v>
                </c:pt>
                <c:pt idx="1">
                  <c:v>36</c:v>
                </c:pt>
              </c:numCache>
            </c:numRef>
          </c:val>
          <c:extLst>
            <c:ext xmlns:c16="http://schemas.microsoft.com/office/drawing/2014/chart" uri="{C3380CC4-5D6E-409C-BE32-E72D297353CC}">
              <c16:uniqueId val="{00000004-2D09-4F59-9A2E-0A7C62F89DAA}"/>
            </c:ext>
          </c:extLst>
        </c:ser>
        <c:dLbls>
          <c:showLegendKey val="0"/>
          <c:showVal val="0"/>
          <c:showCatName val="0"/>
          <c:showSerName val="0"/>
          <c:showPercent val="0"/>
          <c:showBubbleSize val="0"/>
        </c:dLbls>
        <c:gapWidth val="150"/>
        <c:axId val="38438784"/>
        <c:axId val="38440320"/>
      </c:barChart>
      <c:catAx>
        <c:axId val="38438784"/>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defRPr>
            </a:pPr>
            <a:endParaRPr lang="en-US"/>
          </a:p>
        </c:txPr>
        <c:crossAx val="38440320"/>
        <c:crosses val="autoZero"/>
        <c:auto val="1"/>
        <c:lblAlgn val="ctr"/>
        <c:lblOffset val="100"/>
        <c:noMultiLvlLbl val="0"/>
      </c:catAx>
      <c:valAx>
        <c:axId val="38440320"/>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n-US"/>
          </a:p>
        </c:txPr>
        <c:crossAx val="38438784"/>
        <c:crosses val="autoZero"/>
        <c:crossBetween val="between"/>
        <c:majorUnit val="25"/>
      </c:valAx>
    </c:plotArea>
    <c:legend>
      <c:legendPos val="b"/>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22238129324742"/>
          <c:y val="7.0486293379994167E-2"/>
          <c:w val="0.81934574087329992"/>
          <c:h val="0.69851523767862356"/>
        </c:manualLayout>
      </c:layout>
      <c:lineChart>
        <c:grouping val="standard"/>
        <c:varyColors val="0"/>
        <c:ser>
          <c:idx val="0"/>
          <c:order val="0"/>
          <c:tx>
            <c:strRef>
              <c:f>Sheet1!$B$1</c:f>
              <c:strCache>
                <c:ptCount val="1"/>
                <c:pt idx="0">
                  <c:v>Stockert EP Shuttle™ generator</c:v>
                </c:pt>
              </c:strCache>
            </c:strRef>
          </c:tx>
          <c:spPr>
            <a:ln w="38100">
              <a:solidFill>
                <a:schemeClr val="tx1">
                  <a:lumMod val="50000"/>
                  <a:lumOff val="50000"/>
                </a:schemeClr>
              </a:solidFill>
            </a:ln>
          </c:spPr>
          <c:marker>
            <c:symbol val="triangle"/>
            <c:size val="9"/>
            <c:spPr>
              <a:solidFill>
                <a:schemeClr val="tx1">
                  <a:lumMod val="50000"/>
                  <a:lumOff val="50000"/>
                </a:schemeClr>
              </a:solidFill>
              <a:ln>
                <a:noFill/>
              </a:ln>
            </c:spPr>
          </c:marker>
          <c:cat>
            <c:numRef>
              <c:f>Sheet1!$A$2:$A$12</c:f>
              <c:numCache>
                <c:formatCode>General</c:formatCode>
                <c:ptCount val="11"/>
                <c:pt idx="0">
                  <c:v>50</c:v>
                </c:pt>
                <c:pt idx="1">
                  <c:v>75</c:v>
                </c:pt>
                <c:pt idx="2">
                  <c:v>100</c:v>
                </c:pt>
                <c:pt idx="3">
                  <c:v>125</c:v>
                </c:pt>
                <c:pt idx="4">
                  <c:v>150</c:v>
                </c:pt>
                <c:pt idx="5">
                  <c:v>175</c:v>
                </c:pt>
                <c:pt idx="6">
                  <c:v>200</c:v>
                </c:pt>
                <c:pt idx="7">
                  <c:v>225</c:v>
                </c:pt>
                <c:pt idx="8">
                  <c:v>250</c:v>
                </c:pt>
                <c:pt idx="9">
                  <c:v>275</c:v>
                </c:pt>
                <c:pt idx="10">
                  <c:v>300</c:v>
                </c:pt>
              </c:numCache>
            </c:numRef>
          </c:cat>
          <c:val>
            <c:numRef>
              <c:f>Sheet1!$B$2:$B$12</c:f>
              <c:numCache>
                <c:formatCode>0%</c:formatCode>
                <c:ptCount val="11"/>
                <c:pt idx="1">
                  <c:v>-0.08</c:v>
                </c:pt>
                <c:pt idx="2">
                  <c:v>-0.02</c:v>
                </c:pt>
                <c:pt idx="4">
                  <c:v>0.25</c:v>
                </c:pt>
                <c:pt idx="6">
                  <c:v>0.39</c:v>
                </c:pt>
                <c:pt idx="9">
                  <c:v>0.5</c:v>
                </c:pt>
              </c:numCache>
            </c:numRef>
          </c:val>
          <c:smooth val="0"/>
          <c:extLst>
            <c:ext xmlns:c16="http://schemas.microsoft.com/office/drawing/2014/chart" uri="{C3380CC4-5D6E-409C-BE32-E72D297353CC}">
              <c16:uniqueId val="{00000000-670B-4481-82DB-FFAFEED7A169}"/>
            </c:ext>
          </c:extLst>
        </c:ser>
        <c:ser>
          <c:idx val="1"/>
          <c:order val="1"/>
          <c:tx>
            <c:strRef>
              <c:f>Sheet1!$C$1</c:f>
              <c:strCache>
                <c:ptCount val="1"/>
                <c:pt idx="0">
                  <c:v>SmartAblate™ generator</c:v>
                </c:pt>
              </c:strCache>
            </c:strRef>
          </c:tx>
          <c:spPr>
            <a:ln w="38100">
              <a:solidFill>
                <a:schemeClr val="bg2">
                  <a:lumMod val="90000"/>
                </a:schemeClr>
              </a:solidFill>
            </a:ln>
          </c:spPr>
          <c:marker>
            <c:symbol val="diamond"/>
            <c:size val="9"/>
            <c:spPr>
              <a:solidFill>
                <a:schemeClr val="bg2">
                  <a:lumMod val="75000"/>
                </a:schemeClr>
              </a:solidFill>
              <a:ln>
                <a:noFill/>
              </a:ln>
            </c:spPr>
          </c:marker>
          <c:cat>
            <c:numRef>
              <c:f>Sheet1!$A$2:$A$12</c:f>
              <c:numCache>
                <c:formatCode>General</c:formatCode>
                <c:ptCount val="11"/>
                <c:pt idx="0">
                  <c:v>50</c:v>
                </c:pt>
                <c:pt idx="1">
                  <c:v>75</c:v>
                </c:pt>
                <c:pt idx="2">
                  <c:v>100</c:v>
                </c:pt>
                <c:pt idx="3">
                  <c:v>125</c:v>
                </c:pt>
                <c:pt idx="4">
                  <c:v>150</c:v>
                </c:pt>
                <c:pt idx="5">
                  <c:v>175</c:v>
                </c:pt>
                <c:pt idx="6">
                  <c:v>200</c:v>
                </c:pt>
                <c:pt idx="7">
                  <c:v>225</c:v>
                </c:pt>
                <c:pt idx="8">
                  <c:v>250</c:v>
                </c:pt>
                <c:pt idx="9">
                  <c:v>275</c:v>
                </c:pt>
                <c:pt idx="10">
                  <c:v>300</c:v>
                </c:pt>
              </c:numCache>
            </c:numRef>
          </c:cat>
          <c:val>
            <c:numRef>
              <c:f>Sheet1!$C$2:$C$12</c:f>
              <c:numCache>
                <c:formatCode>0%</c:formatCode>
                <c:ptCount val="11"/>
                <c:pt idx="1">
                  <c:v>-7.0000000000000007E-2</c:v>
                </c:pt>
                <c:pt idx="2">
                  <c:v>-0.06</c:v>
                </c:pt>
                <c:pt idx="4">
                  <c:v>-0.06</c:v>
                </c:pt>
                <c:pt idx="6">
                  <c:v>-0.06</c:v>
                </c:pt>
                <c:pt idx="9">
                  <c:v>-0.06</c:v>
                </c:pt>
              </c:numCache>
            </c:numRef>
          </c:val>
          <c:smooth val="0"/>
          <c:extLst>
            <c:ext xmlns:c16="http://schemas.microsoft.com/office/drawing/2014/chart" uri="{C3380CC4-5D6E-409C-BE32-E72D297353CC}">
              <c16:uniqueId val="{00000001-670B-4481-82DB-FFAFEED7A169}"/>
            </c:ext>
          </c:extLst>
        </c:ser>
        <c:ser>
          <c:idx val="2"/>
          <c:order val="2"/>
          <c:tx>
            <c:strRef>
              <c:f>Sheet1!$D$1</c:f>
              <c:strCache>
                <c:ptCount val="1"/>
                <c:pt idx="0">
                  <c:v>Ampere™ generator</c:v>
                </c:pt>
              </c:strCache>
            </c:strRef>
          </c:tx>
          <c:spPr>
            <a:ln w="38100">
              <a:solidFill>
                <a:schemeClr val="accent1"/>
              </a:solidFill>
            </a:ln>
          </c:spPr>
          <c:marker>
            <c:symbol val="circle"/>
            <c:size val="9"/>
            <c:spPr>
              <a:solidFill>
                <a:schemeClr val="accent1"/>
              </a:solidFill>
              <a:ln>
                <a:solidFill>
                  <a:schemeClr val="accent1"/>
                </a:solidFill>
              </a:ln>
            </c:spPr>
          </c:marker>
          <c:cat>
            <c:numRef>
              <c:f>Sheet1!$A$2:$A$12</c:f>
              <c:numCache>
                <c:formatCode>General</c:formatCode>
                <c:ptCount val="11"/>
                <c:pt idx="0">
                  <c:v>50</c:v>
                </c:pt>
                <c:pt idx="1">
                  <c:v>75</c:v>
                </c:pt>
                <c:pt idx="2">
                  <c:v>100</c:v>
                </c:pt>
                <c:pt idx="3">
                  <c:v>125</c:v>
                </c:pt>
                <c:pt idx="4">
                  <c:v>150</c:v>
                </c:pt>
                <c:pt idx="5">
                  <c:v>175</c:v>
                </c:pt>
                <c:pt idx="6">
                  <c:v>200</c:v>
                </c:pt>
                <c:pt idx="7">
                  <c:v>225</c:v>
                </c:pt>
                <c:pt idx="8">
                  <c:v>250</c:v>
                </c:pt>
                <c:pt idx="9">
                  <c:v>275</c:v>
                </c:pt>
                <c:pt idx="10">
                  <c:v>300</c:v>
                </c:pt>
              </c:numCache>
            </c:numRef>
          </c:cat>
          <c:val>
            <c:numRef>
              <c:f>Sheet1!$D$2:$D$12</c:f>
              <c:numCache>
                <c:formatCode>0%</c:formatCode>
                <c:ptCount val="11"/>
                <c:pt idx="1">
                  <c:v>-0.04</c:v>
                </c:pt>
                <c:pt idx="2">
                  <c:v>-0.06</c:v>
                </c:pt>
                <c:pt idx="4">
                  <c:v>-0.05</c:v>
                </c:pt>
                <c:pt idx="6">
                  <c:v>0</c:v>
                </c:pt>
                <c:pt idx="9">
                  <c:v>7.0000000000000007E-2</c:v>
                </c:pt>
              </c:numCache>
            </c:numRef>
          </c:val>
          <c:smooth val="0"/>
          <c:extLst>
            <c:ext xmlns:c16="http://schemas.microsoft.com/office/drawing/2014/chart" uri="{C3380CC4-5D6E-409C-BE32-E72D297353CC}">
              <c16:uniqueId val="{00000002-670B-4481-82DB-FFAFEED7A169}"/>
            </c:ext>
          </c:extLst>
        </c:ser>
        <c:dLbls>
          <c:showLegendKey val="0"/>
          <c:showVal val="0"/>
          <c:showCatName val="0"/>
          <c:showSerName val="0"/>
          <c:showPercent val="0"/>
          <c:showBubbleSize val="0"/>
        </c:dLbls>
        <c:marker val="1"/>
        <c:smooth val="0"/>
        <c:axId val="39267712"/>
        <c:axId val="39669120"/>
      </c:lineChart>
      <c:catAx>
        <c:axId val="39267712"/>
        <c:scaling>
          <c:orientation val="minMax"/>
        </c:scaling>
        <c:delete val="0"/>
        <c:axPos val="b"/>
        <c:title>
          <c:tx>
            <c:rich>
              <a:bodyPr/>
              <a:lstStyle/>
              <a:p>
                <a:pPr>
                  <a:defRPr sz="1200">
                    <a:solidFill>
                      <a:schemeClr val="bg1">
                        <a:lumMod val="50000"/>
                      </a:schemeClr>
                    </a:solidFill>
                    <a:latin typeface="Calibri" panose="020F0502020204030204" pitchFamily="34" charset="0"/>
                  </a:defRPr>
                </a:pPr>
                <a:r>
                  <a:rPr lang="en-US" sz="1200" dirty="0">
                    <a:solidFill>
                      <a:schemeClr val="bg1">
                        <a:lumMod val="50000"/>
                      </a:schemeClr>
                    </a:solidFill>
                    <a:latin typeface="Calibri" panose="020F0502020204030204" pitchFamily="34" charset="0"/>
                  </a:rPr>
                  <a:t>Impedance</a:t>
                </a:r>
                <a:r>
                  <a:rPr lang="en-US" sz="1200" baseline="0" dirty="0">
                    <a:solidFill>
                      <a:schemeClr val="bg1">
                        <a:lumMod val="50000"/>
                      </a:schemeClr>
                    </a:solidFill>
                    <a:latin typeface="Calibri" panose="020F0502020204030204" pitchFamily="34" charset="0"/>
                  </a:rPr>
                  <a:t> (Ohms)</a:t>
                </a:r>
                <a:endParaRPr lang="en-US" sz="1200" dirty="0">
                  <a:solidFill>
                    <a:schemeClr val="bg1">
                      <a:lumMod val="50000"/>
                    </a:schemeClr>
                  </a:solidFill>
                  <a:latin typeface="Calibri" panose="020F0502020204030204" pitchFamily="34" charset="0"/>
                </a:endParaRPr>
              </a:p>
            </c:rich>
          </c:tx>
          <c:overlay val="0"/>
        </c:title>
        <c:numFmt formatCode="General" sourceLinked="1"/>
        <c:majorTickMark val="out"/>
        <c:minorTickMark val="none"/>
        <c:tickLblPos val="nextTo"/>
        <c:txPr>
          <a:bodyPr/>
          <a:lstStyle/>
          <a:p>
            <a:pPr>
              <a:defRPr sz="1400">
                <a:latin typeface="Calibri" panose="020F0502020204030204" pitchFamily="34" charset="0"/>
              </a:defRPr>
            </a:pPr>
            <a:endParaRPr lang="en-US"/>
          </a:p>
        </c:txPr>
        <c:crossAx val="39669120"/>
        <c:crossesAt val="-20"/>
        <c:auto val="0"/>
        <c:lblAlgn val="ctr"/>
        <c:lblOffset val="100"/>
        <c:tickLblSkip val="2"/>
        <c:tickMarkSkip val="2"/>
        <c:noMultiLvlLbl val="0"/>
      </c:catAx>
      <c:valAx>
        <c:axId val="39669120"/>
        <c:scaling>
          <c:orientation val="minMax"/>
        </c:scaling>
        <c:delete val="0"/>
        <c:axPos val="l"/>
        <c:majorGridlines/>
        <c:numFmt formatCode="0%" sourceLinked="0"/>
        <c:majorTickMark val="out"/>
        <c:minorTickMark val="in"/>
        <c:tickLblPos val="nextTo"/>
        <c:txPr>
          <a:bodyPr/>
          <a:lstStyle/>
          <a:p>
            <a:pPr>
              <a:defRPr sz="1400">
                <a:latin typeface="Calibri" panose="020F0502020204030204" pitchFamily="34" charset="0"/>
              </a:defRPr>
            </a:pPr>
            <a:endParaRPr lang="en-US"/>
          </a:p>
        </c:txPr>
        <c:crossAx val="39267712"/>
        <c:crossesAt val="1"/>
        <c:crossBetween val="midCat"/>
        <c:majorUnit val="0.2"/>
        <c:minorUnit val="0.1"/>
      </c:valAx>
    </c:plotArea>
    <c:plotVisOnly val="1"/>
    <c:dispBlanksAs val="span"/>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5910250801983"/>
          <c:y val="5.5072327112622291E-2"/>
          <c:w val="0.83954460119568386"/>
          <c:h val="0.69796173844022258"/>
        </c:manualLayout>
      </c:layout>
      <c:barChart>
        <c:barDir val="col"/>
        <c:grouping val="stacked"/>
        <c:varyColors val="0"/>
        <c:ser>
          <c:idx val="0"/>
          <c:order val="0"/>
          <c:tx>
            <c:strRef>
              <c:f>Sheet1!$B$1</c:f>
              <c:strCache>
                <c:ptCount val="1"/>
                <c:pt idx="0">
                  <c:v>No success (recurrence)</c:v>
                </c:pt>
              </c:strCache>
            </c:strRef>
          </c:tx>
          <c:spPr>
            <a:solidFill>
              <a:schemeClr val="tx1">
                <a:lumMod val="65000"/>
                <a:lumOff val="35000"/>
              </a:schemeClr>
            </a:solidFill>
          </c:spPr>
          <c:invertIfNegative val="0"/>
          <c:dLbls>
            <c:spPr>
              <a:noFill/>
              <a:ln>
                <a:noFill/>
              </a:ln>
              <a:effectLst/>
            </c:spPr>
            <c:txPr>
              <a:bodyPr/>
              <a:lstStyle/>
              <a:p>
                <a:pPr>
                  <a:defRPr sz="1600" b="1">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0–10 g</c:v>
                </c:pt>
                <c:pt idx="1">
                  <c:v>10–20 g</c:v>
                </c:pt>
                <c:pt idx="2">
                  <c:v>20+ g</c:v>
                </c:pt>
              </c:strCache>
            </c:strRef>
          </c:cat>
          <c:val>
            <c:numRef>
              <c:f>Sheet1!$B$2:$B$4</c:f>
              <c:numCache>
                <c:formatCode>0%</c:formatCode>
                <c:ptCount val="3"/>
                <c:pt idx="0">
                  <c:v>1</c:v>
                </c:pt>
                <c:pt idx="1">
                  <c:v>0.47</c:v>
                </c:pt>
                <c:pt idx="2">
                  <c:v>0.2</c:v>
                </c:pt>
              </c:numCache>
            </c:numRef>
          </c:val>
          <c:extLst>
            <c:ext xmlns:c16="http://schemas.microsoft.com/office/drawing/2014/chart" uri="{C3380CC4-5D6E-409C-BE32-E72D297353CC}">
              <c16:uniqueId val="{00000000-0B99-44AA-B640-4D7E9AB21D4D}"/>
            </c:ext>
          </c:extLst>
        </c:ser>
        <c:ser>
          <c:idx val="1"/>
          <c:order val="1"/>
          <c:tx>
            <c:strRef>
              <c:f>Sheet1!$C$1</c:f>
              <c:strCache>
                <c:ptCount val="1"/>
                <c:pt idx="0">
                  <c:v>Success</c:v>
                </c:pt>
              </c:strCache>
            </c:strRef>
          </c:tx>
          <c:spPr>
            <a:solidFill>
              <a:schemeClr val="accent1"/>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B99-44AA-B640-4D7E9AB21D4D}"/>
                </c:ext>
              </c:extLst>
            </c:dLbl>
            <c:spPr>
              <a:noFill/>
              <a:ln>
                <a:noFill/>
              </a:ln>
              <a:effectLst/>
            </c:spPr>
            <c:txPr>
              <a:bodyPr/>
              <a:lstStyle/>
              <a:p>
                <a:pPr>
                  <a:defRPr sz="1600" b="1">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0–10 g</c:v>
                </c:pt>
                <c:pt idx="1">
                  <c:v>10–20 g</c:v>
                </c:pt>
                <c:pt idx="2">
                  <c:v>20+ g</c:v>
                </c:pt>
              </c:strCache>
            </c:strRef>
          </c:cat>
          <c:val>
            <c:numRef>
              <c:f>Sheet1!$C$2:$C$4</c:f>
              <c:numCache>
                <c:formatCode>0%</c:formatCode>
                <c:ptCount val="3"/>
                <c:pt idx="0">
                  <c:v>0</c:v>
                </c:pt>
                <c:pt idx="1">
                  <c:v>0.53</c:v>
                </c:pt>
                <c:pt idx="2">
                  <c:v>0.8</c:v>
                </c:pt>
              </c:numCache>
            </c:numRef>
          </c:val>
          <c:extLst>
            <c:ext xmlns:c16="http://schemas.microsoft.com/office/drawing/2014/chart" uri="{C3380CC4-5D6E-409C-BE32-E72D297353CC}">
              <c16:uniqueId val="{00000002-0B99-44AA-B640-4D7E9AB21D4D}"/>
            </c:ext>
          </c:extLst>
        </c:ser>
        <c:dLbls>
          <c:showLegendKey val="0"/>
          <c:showVal val="0"/>
          <c:showCatName val="0"/>
          <c:showSerName val="0"/>
          <c:showPercent val="0"/>
          <c:showBubbleSize val="0"/>
        </c:dLbls>
        <c:gapWidth val="150"/>
        <c:overlap val="100"/>
        <c:axId val="47944832"/>
        <c:axId val="47946368"/>
      </c:barChart>
      <c:catAx>
        <c:axId val="47944832"/>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defRPr>
            </a:pPr>
            <a:endParaRPr lang="en-US"/>
          </a:p>
        </c:txPr>
        <c:crossAx val="47946368"/>
        <c:crosses val="autoZero"/>
        <c:auto val="1"/>
        <c:lblAlgn val="ctr"/>
        <c:lblOffset val="100"/>
        <c:noMultiLvlLbl val="0"/>
      </c:catAx>
      <c:valAx>
        <c:axId val="47946368"/>
        <c:scaling>
          <c:orientation val="minMax"/>
          <c:max val="1"/>
        </c:scaling>
        <c:delete val="0"/>
        <c:axPos val="l"/>
        <c:majorGridlines/>
        <c:numFmt formatCode="0%" sourceLinked="1"/>
        <c:majorTickMark val="out"/>
        <c:minorTickMark val="none"/>
        <c:tickLblPos val="nextTo"/>
        <c:txPr>
          <a:bodyPr/>
          <a:lstStyle/>
          <a:p>
            <a:pPr>
              <a:defRPr sz="1200">
                <a:latin typeface="Calibri" panose="020F0502020204030204" pitchFamily="34" charset="0"/>
              </a:defRPr>
            </a:pPr>
            <a:endParaRPr lang="en-US"/>
          </a:p>
        </c:txPr>
        <c:crossAx val="47944832"/>
        <c:crosses val="autoZero"/>
        <c:crossBetween val="between"/>
      </c:valAx>
    </c:plotArea>
    <c:legend>
      <c:legendPos val="b"/>
      <c:layout>
        <c:manualLayout>
          <c:xMode val="edge"/>
          <c:yMode val="edge"/>
          <c:x val="1.5267980825313499E-2"/>
          <c:y val="0.81676685808939897"/>
          <c:w val="0.9434221438466025"/>
          <c:h val="0.15642316972682679"/>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26443569553812E-2"/>
          <c:y val="6.3203248031496059E-2"/>
          <c:w val="0.68465239501312336"/>
          <c:h val="0.83381742125984248"/>
        </c:manualLayout>
      </c:layout>
      <c:barChart>
        <c:barDir val="col"/>
        <c:grouping val="clustered"/>
        <c:varyColors val="0"/>
        <c:ser>
          <c:idx val="0"/>
          <c:order val="0"/>
          <c:tx>
            <c:strRef>
              <c:f>Sheet1!$B$1</c:f>
              <c:strCache>
                <c:ptCount val="1"/>
                <c:pt idx="0">
                  <c:v>Series 1</c:v>
                </c:pt>
              </c:strCache>
            </c:strRef>
          </c:tx>
          <c:invertIfNegative val="0"/>
          <c:dLbls>
            <c:dLbl>
              <c:idx val="1"/>
              <c:layout>
                <c:manualLayout>
                  <c:x val="0"/>
                  <c:y val="0.10093540573040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3A-41DE-A6AD-99B6D2E8DEE5}"/>
                </c:ext>
              </c:extLst>
            </c:dLbl>
            <c:spPr>
              <a:noFill/>
              <a:ln>
                <a:noFill/>
              </a:ln>
              <a:effectLst/>
            </c:spPr>
            <c:txPr>
              <a:bodyPr/>
              <a:lstStyle/>
              <a:p>
                <a:pPr>
                  <a:defRPr>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EFFICAS I
(blinded to CF)
N = 48 PV</c:v>
                </c:pt>
                <c:pt idx="1">
                  <c:v>EFFICAS II
(with CF guidelines)
N = 57 PV</c:v>
                </c:pt>
              </c:strCache>
            </c:strRef>
          </c:cat>
          <c:val>
            <c:numRef>
              <c:f>Sheet1!$B$2:$B$3</c:f>
              <c:numCache>
                <c:formatCode>0.00%</c:formatCode>
                <c:ptCount val="2"/>
                <c:pt idx="0" formatCode="0%">
                  <c:v>0.19</c:v>
                </c:pt>
                <c:pt idx="1">
                  <c:v>1.7999999999999999E-2</c:v>
                </c:pt>
              </c:numCache>
            </c:numRef>
          </c:val>
          <c:extLst>
            <c:ext xmlns:c16="http://schemas.microsoft.com/office/drawing/2014/chart" uri="{C3380CC4-5D6E-409C-BE32-E72D297353CC}">
              <c16:uniqueId val="{00000001-CC3A-41DE-A6AD-99B6D2E8DEE5}"/>
            </c:ext>
          </c:extLst>
        </c:ser>
        <c:dLbls>
          <c:showLegendKey val="0"/>
          <c:showVal val="0"/>
          <c:showCatName val="0"/>
          <c:showSerName val="0"/>
          <c:showPercent val="0"/>
          <c:showBubbleSize val="0"/>
        </c:dLbls>
        <c:gapWidth val="50"/>
        <c:axId val="50938624"/>
        <c:axId val="50940160"/>
      </c:barChart>
      <c:catAx>
        <c:axId val="50938624"/>
        <c:scaling>
          <c:orientation val="minMax"/>
        </c:scaling>
        <c:delete val="0"/>
        <c:axPos val="b"/>
        <c:numFmt formatCode="General" sourceLinked="0"/>
        <c:majorTickMark val="none"/>
        <c:minorTickMark val="none"/>
        <c:tickLblPos val="none"/>
        <c:crossAx val="50940160"/>
        <c:crosses val="autoZero"/>
        <c:auto val="1"/>
        <c:lblAlgn val="ctr"/>
        <c:lblOffset val="100"/>
        <c:noMultiLvlLbl val="0"/>
      </c:catAx>
      <c:valAx>
        <c:axId val="50940160"/>
        <c:scaling>
          <c:orientation val="minMax"/>
        </c:scaling>
        <c:delete val="0"/>
        <c:axPos val="l"/>
        <c:numFmt formatCode="0%" sourceLinked="1"/>
        <c:majorTickMark val="out"/>
        <c:minorTickMark val="none"/>
        <c:tickLblPos val="nextTo"/>
        <c:txPr>
          <a:bodyPr/>
          <a:lstStyle/>
          <a:p>
            <a:pPr>
              <a:defRPr sz="1200">
                <a:latin typeface="Calibri" panose="020F0502020204030204" pitchFamily="34" charset="0"/>
              </a:defRPr>
            </a:pPr>
            <a:endParaRPr lang="en-US"/>
          </a:p>
        </c:txPr>
        <c:crossAx val="50938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100" dirty="0">
                <a:solidFill>
                  <a:schemeClr val="accent1"/>
                </a:solidFill>
              </a:rPr>
              <a:t>PERCENTAGE OF CF SUBJECTS TREATED WITH OPTIMAL CF </a:t>
            </a:r>
          </a:p>
        </c:rich>
      </c:tx>
      <c:layout>
        <c:manualLayout>
          <c:xMode val="edge"/>
          <c:yMode val="edge"/>
          <c:x val="0.224947292026937"/>
          <c:y val="4.8563929460892401E-3"/>
        </c:manualLayout>
      </c:layout>
      <c:overlay val="1"/>
    </c:title>
    <c:autoTitleDeleted val="0"/>
    <c:plotArea>
      <c:layout>
        <c:manualLayout>
          <c:layoutTarget val="inner"/>
          <c:xMode val="edge"/>
          <c:yMode val="edge"/>
          <c:x val="0.21277295264429999"/>
          <c:y val="0.21637071387790799"/>
          <c:w val="0.72219147440908604"/>
          <c:h val="0.5525549561145359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0ED6-45C1-A9FE-BAFD8BFA743C}"/>
              </c:ext>
            </c:extLst>
          </c:dPt>
          <c:dPt>
            <c:idx val="1"/>
            <c:invertIfNegative val="0"/>
            <c:bubble3D val="0"/>
            <c:spPr>
              <a:solidFill>
                <a:schemeClr val="bg2">
                  <a:lumMod val="50000"/>
                </a:schemeClr>
              </a:solidFill>
            </c:spPr>
            <c:extLst>
              <c:ext xmlns:c16="http://schemas.microsoft.com/office/drawing/2014/chart" uri="{C3380CC4-5D6E-409C-BE32-E72D297353CC}">
                <c16:uniqueId val="{00000003-0ED6-45C1-A9FE-BAFD8BFA743C}"/>
              </c:ext>
            </c:extLst>
          </c:dPt>
          <c:dLbls>
            <c:dLbl>
              <c:idx val="0"/>
              <c:layout>
                <c:manualLayout>
                  <c:x val="-4.8309178743961298E-3"/>
                  <c:y val="0.122807017543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D6-45C1-A9FE-BAFD8BFA743C}"/>
                </c:ext>
              </c:extLst>
            </c:dLbl>
            <c:dLbl>
              <c:idx val="1"/>
              <c:layout>
                <c:manualLayout>
                  <c:x val="-2.4154589371979799E-3"/>
                  <c:y val="0.15350877192982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D6-45C1-A9FE-BAFD8BFA743C}"/>
                </c:ext>
              </c:extLst>
            </c:dLbl>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    Optimal CF _x000d_(N=83)</c:v>
                </c:pt>
                <c:pt idx="1">
                  <c:v>Non-optimal CF (N=62)</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0ED6-45C1-A9FE-BAFD8BFA743C}"/>
            </c:ext>
          </c:extLst>
        </c:ser>
        <c:dLbls>
          <c:showLegendKey val="0"/>
          <c:showVal val="0"/>
          <c:showCatName val="0"/>
          <c:showSerName val="0"/>
          <c:showPercent val="0"/>
          <c:showBubbleSize val="0"/>
        </c:dLbls>
        <c:gapWidth val="50"/>
        <c:axId val="51538560"/>
        <c:axId val="51544448"/>
      </c:barChart>
      <c:catAx>
        <c:axId val="51538560"/>
        <c:scaling>
          <c:orientation val="minMax"/>
        </c:scaling>
        <c:delete val="0"/>
        <c:axPos val="b"/>
        <c:numFmt formatCode="General" sourceLinked="0"/>
        <c:majorTickMark val="out"/>
        <c:minorTickMark val="none"/>
        <c:tickLblPos val="nextTo"/>
        <c:txPr>
          <a:bodyPr/>
          <a:lstStyle/>
          <a:p>
            <a:pPr>
              <a:defRPr sz="900"/>
            </a:pPr>
            <a:endParaRPr lang="en-US"/>
          </a:p>
        </c:txPr>
        <c:crossAx val="51544448"/>
        <c:crosses val="autoZero"/>
        <c:auto val="1"/>
        <c:lblAlgn val="ctr"/>
        <c:lblOffset val="100"/>
        <c:noMultiLvlLbl val="0"/>
      </c:catAx>
      <c:valAx>
        <c:axId val="51544448"/>
        <c:scaling>
          <c:orientation val="minMax"/>
        </c:scaling>
        <c:delete val="0"/>
        <c:axPos val="l"/>
        <c:majorGridlines/>
        <c:numFmt formatCode="0%" sourceLinked="1"/>
        <c:majorTickMark val="out"/>
        <c:minorTickMark val="none"/>
        <c:tickLblPos val="nextTo"/>
        <c:txPr>
          <a:bodyPr/>
          <a:lstStyle/>
          <a:p>
            <a:pPr>
              <a:defRPr sz="900"/>
            </a:pPr>
            <a:endParaRPr lang="en-US"/>
          </a:p>
        </c:txPr>
        <c:crossAx val="51538560"/>
        <c:crosses val="autoZero"/>
        <c:crossBetween val="between"/>
      </c:valAx>
    </c:plotArea>
    <c:plotVisOnly val="1"/>
    <c:dispBlanksAs val="gap"/>
    <c:showDLblsOverMax val="0"/>
  </c:chart>
  <c:txPr>
    <a:bodyPr/>
    <a:lstStyle/>
    <a:p>
      <a:pPr>
        <a:defRPr sz="1000">
          <a:latin typeface="Calibri" charset="0"/>
          <a:ea typeface="Calibri" charset="0"/>
          <a:cs typeface="Calibri"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941036124503E-2"/>
          <c:y val="7.3273514966544703E-2"/>
          <c:w val="0.92130589638755001"/>
          <c:h val="0.65511169462226104"/>
        </c:manualLayout>
      </c:layout>
      <c:barChart>
        <c:barDir val="col"/>
        <c:grouping val="clustered"/>
        <c:varyColors val="0"/>
        <c:ser>
          <c:idx val="0"/>
          <c:order val="0"/>
          <c:tx>
            <c:strRef>
              <c:f>Sheet1!$B$1</c:f>
              <c:strCache>
                <c:ptCount val="1"/>
                <c:pt idx="0">
                  <c:v>Optimal Contact Force Operators</c:v>
                </c:pt>
              </c:strCache>
            </c:strRef>
          </c:tx>
          <c:spPr>
            <a:solidFill>
              <a:schemeClr val="accent1"/>
            </a:solidFill>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F-49DE-88D9-CEA931CA7A2D}"/>
                </c:ext>
              </c:extLst>
            </c:dLbl>
            <c:dLbl>
              <c:idx val="1"/>
              <c:layout>
                <c:manualLayout>
                  <c:x val="0"/>
                  <c:y val="-7.42268041237113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CF-49DE-88D9-CEA931CA7A2D}"/>
                </c:ext>
              </c:extLst>
            </c:dLbl>
            <c:spPr>
              <a:noFill/>
              <a:ln>
                <a:noFill/>
              </a:ln>
              <a:effectLst/>
            </c:spPr>
            <c:txPr>
              <a:bodyPr/>
              <a:lstStyle/>
              <a:p>
                <a:pPr>
                  <a:defRPr sz="1100" b="1">
                    <a:latin typeface="Calibri" charset="0"/>
                    <a:ea typeface="Calibri" charset="0"/>
                    <a:cs typeface="Calibri"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Mean Power (W)</c:v>
                </c:pt>
                <c:pt idx="1">
                  <c:v>Mean CF (g)</c:v>
                </c:pt>
                <c:pt idx="2">
                  <c:v>SAE Rate 
(% of Pts)</c:v>
                </c:pt>
                <c:pt idx="3">
                  <c:v>Success Rate 
(% of Pts)</c:v>
                </c:pt>
              </c:strCache>
            </c:strRef>
          </c:cat>
          <c:val>
            <c:numRef>
              <c:f>Sheet1!$B$2:$B$5</c:f>
              <c:numCache>
                <c:formatCode>General</c:formatCode>
                <c:ptCount val="4"/>
                <c:pt idx="0">
                  <c:v>26.9</c:v>
                </c:pt>
                <c:pt idx="1">
                  <c:v>26.5</c:v>
                </c:pt>
                <c:pt idx="2" formatCode="0.0">
                  <c:v>6</c:v>
                </c:pt>
                <c:pt idx="3">
                  <c:v>79.099999999999994</c:v>
                </c:pt>
              </c:numCache>
            </c:numRef>
          </c:val>
          <c:extLst>
            <c:ext xmlns:c16="http://schemas.microsoft.com/office/drawing/2014/chart" uri="{C3380CC4-5D6E-409C-BE32-E72D297353CC}">
              <c16:uniqueId val="{00000002-81CF-49DE-88D9-CEA931CA7A2D}"/>
            </c:ext>
          </c:extLst>
        </c:ser>
        <c:ser>
          <c:idx val="1"/>
          <c:order val="1"/>
          <c:tx>
            <c:strRef>
              <c:f>Sheet1!$C$1</c:f>
              <c:strCache>
                <c:ptCount val="1"/>
                <c:pt idx="0">
                  <c:v>Non-Optimal Contact Force Operators</c:v>
                </c:pt>
              </c:strCache>
            </c:strRef>
          </c:tx>
          <c:spPr>
            <a:solidFill>
              <a:schemeClr val="bg2">
                <a:lumMod val="75000"/>
              </a:schemeClr>
            </a:solidFill>
          </c:spPr>
          <c:invertIfNegative val="0"/>
          <c:dLbls>
            <c:dLbl>
              <c:idx val="0"/>
              <c:layout>
                <c:manualLayout>
                  <c:x val="0"/>
                  <c:y val="-4.12371134020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F-49DE-88D9-CEA931CA7A2D}"/>
                </c:ext>
              </c:extLst>
            </c:dLbl>
            <c:dLbl>
              <c:idx val="1"/>
              <c:layout>
                <c:manualLayout>
                  <c:x val="0"/>
                  <c:y val="-5.7731958762886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CF-49DE-88D9-CEA931CA7A2D}"/>
                </c:ext>
              </c:extLst>
            </c:dLbl>
            <c:spPr>
              <a:noFill/>
              <a:ln>
                <a:noFill/>
              </a:ln>
              <a:effectLst/>
            </c:spPr>
            <c:txPr>
              <a:bodyPr/>
              <a:lstStyle/>
              <a:p>
                <a:pPr>
                  <a:defRPr sz="1100" b="1">
                    <a:latin typeface="Calibri" charset="0"/>
                    <a:ea typeface="Calibri" charset="0"/>
                    <a:cs typeface="Calibri"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Mean Power (W)</c:v>
                </c:pt>
                <c:pt idx="1">
                  <c:v>Mean CF (g)</c:v>
                </c:pt>
                <c:pt idx="2">
                  <c:v>SAE Rate 
(% of Pts)</c:v>
                </c:pt>
                <c:pt idx="3">
                  <c:v>Success Rate 
(% of Pts)</c:v>
                </c:pt>
              </c:strCache>
            </c:strRef>
          </c:cat>
          <c:val>
            <c:numRef>
              <c:f>Sheet1!$C$2:$C$5</c:f>
              <c:numCache>
                <c:formatCode>0.0</c:formatCode>
                <c:ptCount val="4"/>
                <c:pt idx="0">
                  <c:v>28</c:v>
                </c:pt>
                <c:pt idx="1">
                  <c:v>19.2</c:v>
                </c:pt>
                <c:pt idx="2">
                  <c:v>6.3</c:v>
                </c:pt>
                <c:pt idx="3">
                  <c:v>58.2</c:v>
                </c:pt>
              </c:numCache>
            </c:numRef>
          </c:val>
          <c:extLst>
            <c:ext xmlns:c16="http://schemas.microsoft.com/office/drawing/2014/chart" uri="{C3380CC4-5D6E-409C-BE32-E72D297353CC}">
              <c16:uniqueId val="{00000005-81CF-49DE-88D9-CEA931CA7A2D}"/>
            </c:ext>
          </c:extLst>
        </c:ser>
        <c:dLbls>
          <c:dLblPos val="outEnd"/>
          <c:showLegendKey val="0"/>
          <c:showVal val="1"/>
          <c:showCatName val="0"/>
          <c:showSerName val="0"/>
          <c:showPercent val="0"/>
          <c:showBubbleSize val="0"/>
        </c:dLbls>
        <c:gapWidth val="25"/>
        <c:overlap val="-13"/>
        <c:axId val="51763840"/>
        <c:axId val="51777920"/>
      </c:barChart>
      <c:catAx>
        <c:axId val="51763840"/>
        <c:scaling>
          <c:orientation val="minMax"/>
        </c:scaling>
        <c:delete val="0"/>
        <c:axPos val="b"/>
        <c:numFmt formatCode="General" sourceLinked="0"/>
        <c:majorTickMark val="out"/>
        <c:minorTickMark val="none"/>
        <c:tickLblPos val="nextTo"/>
        <c:txPr>
          <a:bodyPr anchor="b" anchorCtr="1"/>
          <a:lstStyle/>
          <a:p>
            <a:pPr>
              <a:defRPr sz="900">
                <a:latin typeface="Calibri" charset="0"/>
                <a:ea typeface="Calibri" charset="0"/>
                <a:cs typeface="Calibri" charset="0"/>
              </a:defRPr>
            </a:pPr>
            <a:endParaRPr lang="en-US"/>
          </a:p>
        </c:txPr>
        <c:crossAx val="51777920"/>
        <c:crosses val="autoZero"/>
        <c:auto val="1"/>
        <c:lblAlgn val="ctr"/>
        <c:lblOffset val="100"/>
        <c:noMultiLvlLbl val="0"/>
      </c:catAx>
      <c:valAx>
        <c:axId val="51777920"/>
        <c:scaling>
          <c:orientation val="minMax"/>
          <c:max val="100"/>
          <c:min val="0"/>
        </c:scaling>
        <c:delete val="0"/>
        <c:axPos val="l"/>
        <c:majorGridlines/>
        <c:numFmt formatCode="General" sourceLinked="1"/>
        <c:majorTickMark val="out"/>
        <c:minorTickMark val="none"/>
        <c:tickLblPos val="nextTo"/>
        <c:txPr>
          <a:bodyPr/>
          <a:lstStyle/>
          <a:p>
            <a:pPr>
              <a:defRPr sz="900">
                <a:latin typeface="Calibri" charset="0"/>
                <a:ea typeface="Calibri" charset="0"/>
                <a:cs typeface="Calibri" charset="0"/>
              </a:defRPr>
            </a:pPr>
            <a:endParaRPr lang="en-US"/>
          </a:p>
        </c:txPr>
        <c:crossAx val="51763840"/>
        <c:crosses val="autoZero"/>
        <c:crossBetween val="between"/>
        <c:majorUnit val="20"/>
      </c:valAx>
    </c:plotArea>
    <c:legend>
      <c:legendPos val="b"/>
      <c:layout>
        <c:manualLayout>
          <c:xMode val="edge"/>
          <c:yMode val="edge"/>
          <c:x val="7.3271462648225899E-2"/>
          <c:y val="0.84959874069518104"/>
          <c:w val="0.85345722621325704"/>
          <c:h val="6.3356167533654903E-2"/>
        </c:manualLayout>
      </c:layout>
      <c:overlay val="0"/>
      <c:txPr>
        <a:bodyPr/>
        <a:lstStyle/>
        <a:p>
          <a:pPr>
            <a:defRPr sz="800" b="1">
              <a:latin typeface="Calibri" charset="0"/>
              <a:ea typeface="Calibri" charset="0"/>
              <a:cs typeface="Calibri" charset="0"/>
            </a:defRPr>
          </a:pPr>
          <a:endParaRPr lang="en-US"/>
        </a:p>
      </c:txPr>
    </c:legend>
    <c:plotVisOnly val="1"/>
    <c:dispBlanksAs val="gap"/>
    <c:showDLblsOverMax val="0"/>
  </c:chart>
  <c:txPr>
    <a:bodyPr/>
    <a:lstStyle/>
    <a:p>
      <a:pPr>
        <a:defRPr sz="1800">
          <a:latin typeface="Arial Narrow" panose="020B060602020203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0.78625</cdr:x>
      <cdr:y>0.6587</cdr:y>
    </cdr:from>
    <cdr:to>
      <cdr:x>0.872</cdr:x>
      <cdr:y>0.72948</cdr:y>
    </cdr:to>
    <cdr:sp macro="" textlink="">
      <cdr:nvSpPr>
        <cdr:cNvPr id="2" name="TextBox 21"/>
        <cdr:cNvSpPr txBox="1"/>
      </cdr:nvSpPr>
      <cdr:spPr>
        <a:xfrm xmlns:a="http://schemas.openxmlformats.org/drawingml/2006/main">
          <a:off x="3839325" y="2148339"/>
          <a:ext cx="418704"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900" b="1" dirty="0">
              <a:solidFill>
                <a:schemeClr val="bg1"/>
              </a:solidFill>
              <a:latin typeface="Calibri" charset="0"/>
              <a:ea typeface="Calibri" charset="0"/>
              <a:cs typeface="Calibri" charset="0"/>
            </a:rPr>
            <a:t>n=67</a:t>
          </a:r>
        </a:p>
      </cdr:txBody>
    </cdr:sp>
  </cdr:relSizeAnchor>
  <cdr:relSizeAnchor xmlns:cdr="http://schemas.openxmlformats.org/drawingml/2006/chartDrawing">
    <cdr:from>
      <cdr:x>0.89346</cdr:x>
      <cdr:y>0.6587</cdr:y>
    </cdr:from>
    <cdr:to>
      <cdr:x>0.9792</cdr:x>
      <cdr:y>0.72948</cdr:y>
    </cdr:to>
    <cdr:sp macro="" textlink="">
      <cdr:nvSpPr>
        <cdr:cNvPr id="3" name="TextBox 21"/>
        <cdr:cNvSpPr txBox="1"/>
      </cdr:nvSpPr>
      <cdr:spPr>
        <a:xfrm xmlns:a="http://schemas.openxmlformats.org/drawingml/2006/main">
          <a:off x="4362820" y="2148340"/>
          <a:ext cx="418704"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latin typeface="Calibri" charset="0"/>
              <a:ea typeface="Calibri" charset="0"/>
              <a:cs typeface="Calibri" charset="0"/>
            </a:rPr>
            <a:t>n=79</a:t>
          </a:r>
        </a:p>
      </cdr:txBody>
    </cdr:sp>
  </cdr:relSizeAnchor>
</c:userShapes>
</file>

<file path=ppt/drawings/drawing2.xml><?xml version="1.0" encoding="utf-8"?>
<c:userShapes xmlns:c="http://schemas.openxmlformats.org/drawingml/2006/chart">
  <cdr:relSizeAnchor xmlns:cdr="http://schemas.openxmlformats.org/drawingml/2006/chartDrawing">
    <cdr:from>
      <cdr:x>0.38859</cdr:x>
      <cdr:y>0.13293</cdr:y>
    </cdr:from>
    <cdr:to>
      <cdr:x>0.57096</cdr:x>
      <cdr:y>0.34625</cdr:y>
    </cdr:to>
    <cdr:sp macro="" textlink="">
      <cdr:nvSpPr>
        <cdr:cNvPr id="2" name="TextBox 16"/>
        <cdr:cNvSpPr txBox="1"/>
      </cdr:nvSpPr>
      <cdr:spPr>
        <a:xfrm xmlns:a="http://schemas.openxmlformats.org/drawingml/2006/main">
          <a:off x="1391696" y="326053"/>
          <a:ext cx="653141"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a:solidFill>
                <a:schemeClr val="accent1"/>
              </a:solidFill>
              <a:latin typeface="Calibri" panose="020F0502020204030204" pitchFamily="34" charset="0"/>
            </a:rPr>
            <a:t>15% lower</a:t>
          </a:r>
          <a:endParaRPr lang="en-US" sz="1400" baseline="30000" dirty="0">
            <a:solidFill>
              <a:schemeClr val="accent1"/>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0.28991</cdr:x>
      <cdr:y>0.74115</cdr:y>
    </cdr:from>
    <cdr:to>
      <cdr:x>0.44759</cdr:x>
      <cdr:y>0.84254</cdr:y>
    </cdr:to>
    <cdr:sp macro="" textlink="">
      <cdr:nvSpPr>
        <cdr:cNvPr id="2" name="TextBox 1"/>
        <cdr:cNvSpPr txBox="1"/>
      </cdr:nvSpPr>
      <cdr:spPr>
        <a:xfrm xmlns:a="http://schemas.openxmlformats.org/drawingml/2006/main">
          <a:off x="1011934" y="1652498"/>
          <a:ext cx="550385" cy="22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solidFill>
                <a:schemeClr val="bg1">
                  <a:lumMod val="95000"/>
                </a:schemeClr>
              </a:solidFill>
              <a:latin typeface="Calibri" charset="0"/>
              <a:ea typeface="Calibri" charset="0"/>
              <a:cs typeface="Calibri" charset="0"/>
            </a:rPr>
            <a:t>n = 79</a:t>
          </a:r>
        </a:p>
      </cdr:txBody>
    </cdr:sp>
  </cdr:relSizeAnchor>
  <cdr:relSizeAnchor xmlns:cdr="http://schemas.openxmlformats.org/drawingml/2006/chartDrawing">
    <cdr:from>
      <cdr:x>0.61226</cdr:x>
      <cdr:y>0.74115</cdr:y>
    </cdr:from>
    <cdr:to>
      <cdr:x>0.76644</cdr:x>
      <cdr:y>0.84254</cdr:y>
    </cdr:to>
    <cdr:sp macro="" textlink="">
      <cdr:nvSpPr>
        <cdr:cNvPr id="3" name="TextBox 1"/>
        <cdr:cNvSpPr txBox="1"/>
      </cdr:nvSpPr>
      <cdr:spPr>
        <a:xfrm xmlns:a="http://schemas.openxmlformats.org/drawingml/2006/main">
          <a:off x="2137086" y="1652498"/>
          <a:ext cx="538190" cy="22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lumMod val="95000"/>
                </a:schemeClr>
              </a:solidFill>
              <a:latin typeface="Calibri" charset="0"/>
              <a:ea typeface="Calibri" charset="0"/>
              <a:cs typeface="Calibri" charset="0"/>
            </a:rPr>
            <a:t>n = 66</a:t>
          </a:r>
        </a:p>
      </cdr:txBody>
    </cdr:sp>
  </cdr:relSizeAnchor>
</c:userShapes>
</file>

<file path=ppt/drawings/drawing4.xml><?xml version="1.0" encoding="utf-8"?>
<c:userShapes xmlns:c="http://schemas.openxmlformats.org/drawingml/2006/chart">
  <cdr:relSizeAnchor xmlns:cdr="http://schemas.openxmlformats.org/drawingml/2006/chartDrawing">
    <cdr:from>
      <cdr:x>0.28991</cdr:x>
      <cdr:y>0.74115</cdr:y>
    </cdr:from>
    <cdr:to>
      <cdr:x>0.44759</cdr:x>
      <cdr:y>0.84254</cdr:y>
    </cdr:to>
    <cdr:sp macro="" textlink="">
      <cdr:nvSpPr>
        <cdr:cNvPr id="2" name="TextBox 1"/>
        <cdr:cNvSpPr txBox="1"/>
      </cdr:nvSpPr>
      <cdr:spPr>
        <a:xfrm xmlns:a="http://schemas.openxmlformats.org/drawingml/2006/main">
          <a:off x="1011934" y="1652498"/>
          <a:ext cx="550385" cy="22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dirty="0">
              <a:solidFill>
                <a:schemeClr val="bg1">
                  <a:lumMod val="95000"/>
                </a:schemeClr>
              </a:solidFill>
              <a:latin typeface="Calibri" charset="0"/>
              <a:ea typeface="Calibri" charset="0"/>
              <a:cs typeface="Calibri" charset="0"/>
            </a:rPr>
            <a:t>n = 79</a:t>
          </a:r>
        </a:p>
      </cdr:txBody>
    </cdr:sp>
  </cdr:relSizeAnchor>
  <cdr:relSizeAnchor xmlns:cdr="http://schemas.openxmlformats.org/drawingml/2006/chartDrawing">
    <cdr:from>
      <cdr:x>0.61226</cdr:x>
      <cdr:y>0.74115</cdr:y>
    </cdr:from>
    <cdr:to>
      <cdr:x>0.76644</cdr:x>
      <cdr:y>0.84254</cdr:y>
    </cdr:to>
    <cdr:sp macro="" textlink="">
      <cdr:nvSpPr>
        <cdr:cNvPr id="3" name="TextBox 1"/>
        <cdr:cNvSpPr txBox="1"/>
      </cdr:nvSpPr>
      <cdr:spPr>
        <a:xfrm xmlns:a="http://schemas.openxmlformats.org/drawingml/2006/main">
          <a:off x="2137086" y="1652498"/>
          <a:ext cx="538190" cy="22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lumMod val="95000"/>
                </a:schemeClr>
              </a:solidFill>
              <a:latin typeface="Calibri" charset="0"/>
              <a:ea typeface="Calibri" charset="0"/>
              <a:cs typeface="Calibri" charset="0"/>
            </a:rPr>
            <a:t>n = 66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FFA2CA8-92D6-47CF-85D6-1F0532C1E387}" type="datetimeFigureOut">
              <a:rPr lang="en-US" smtClean="0"/>
              <a:t>3/29/2019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5A89C9-4676-4DF6-A308-B82F637C7B71}" type="slidenum">
              <a:rPr lang="en-US" smtClean="0"/>
              <a:t>‹#›</a:t>
            </a:fld>
            <a:endParaRPr lang="en-US"/>
          </a:p>
        </p:txBody>
      </p:sp>
    </p:spTree>
    <p:extLst>
      <p:ext uri="{BB962C8B-B14F-4D97-AF65-F5344CB8AC3E}">
        <p14:creationId xmlns:p14="http://schemas.microsoft.com/office/powerpoint/2010/main" val="1481995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7AB40-F860-4E32-9C26-3A6684532969}" type="datetimeFigureOut">
              <a:rPr lang="en-US" smtClean="0"/>
              <a:t>3/29/2019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EEE18-8F3D-4CB3-B090-6249C20A5AF8}" type="slidenum">
              <a:rPr lang="en-US" smtClean="0"/>
              <a:t>‹#›</a:t>
            </a:fld>
            <a:endParaRPr lang="en-US"/>
          </a:p>
        </p:txBody>
      </p:sp>
    </p:spTree>
    <p:extLst>
      <p:ext uri="{BB962C8B-B14F-4D97-AF65-F5344CB8AC3E}">
        <p14:creationId xmlns:p14="http://schemas.microsoft.com/office/powerpoint/2010/main" val="392791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doi.org/10.1016/j.hrthm.2018.04.035"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lnSpc>
                <a:spcPts val="1200"/>
              </a:lnSpc>
              <a:spcAft>
                <a:spcPts val="400"/>
              </a:spcAft>
            </a:pPr>
            <a:r>
              <a:rPr lang="en-US" sz="1000" dirty="0">
                <a:latin typeface="Garamond" panose="02020404030301010803" pitchFamily="18" charset="0"/>
              </a:rPr>
              <a:t>This is a peer-to-peer presentation intended as a comprehensive clinical resource for summary data related to the TactiCath™ family of contact force catheters, </a:t>
            </a:r>
            <a:r>
              <a:rPr lang="en-US" sz="1000" dirty="0" err="1">
                <a:latin typeface="Garamond" panose="02020404030301010803" pitchFamily="18" charset="0"/>
              </a:rPr>
              <a:t>FlexAbility</a:t>
            </a:r>
            <a:r>
              <a:rPr lang="en-US" sz="1000" dirty="0">
                <a:latin typeface="Garamond" panose="02020404030301010803" pitchFamily="18" charset="0"/>
              </a:rPr>
              <a:t>™ ablation catheter, and </a:t>
            </a:r>
            <a:r>
              <a:rPr lang="en-US" sz="1000" dirty="0" err="1">
                <a:latin typeface="Garamond" panose="02020404030301010803" pitchFamily="18" charset="0"/>
              </a:rPr>
              <a:t>Agilis</a:t>
            </a:r>
            <a:r>
              <a:rPr lang="en-US" sz="1000" dirty="0">
                <a:latin typeface="Garamond" panose="02020404030301010803" pitchFamily="18" charset="0"/>
              </a:rPr>
              <a:t>™ </a:t>
            </a:r>
            <a:r>
              <a:rPr lang="en-US" sz="1000" dirty="0" err="1">
                <a:latin typeface="Garamond" panose="02020404030301010803" pitchFamily="18" charset="0"/>
              </a:rPr>
              <a:t>NxT</a:t>
            </a:r>
            <a:r>
              <a:rPr lang="en-US" sz="1000" dirty="0">
                <a:latin typeface="Garamond" panose="02020404030301010803" pitchFamily="18" charset="0"/>
              </a:rPr>
              <a:t> steerable introducer; individual slides or groups of slides may be used in scientific presentations.</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a:t>
            </a:fld>
            <a:endParaRPr lang="en-US" dirty="0"/>
          </a:p>
        </p:txBody>
      </p:sp>
    </p:spTree>
    <p:extLst>
      <p:ext uri="{BB962C8B-B14F-4D97-AF65-F5344CB8AC3E}">
        <p14:creationId xmlns:p14="http://schemas.microsoft.com/office/powerpoint/2010/main" val="4478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920083">
              <a:spcAft>
                <a:spcPts val="400"/>
              </a:spcAft>
              <a:defRPr/>
            </a:pPr>
            <a:r>
              <a:rPr lang="en-US" sz="1000" dirty="0">
                <a:solidFill>
                  <a:schemeClr val="tx1">
                    <a:lumMod val="50000"/>
                  </a:schemeClr>
                </a:solidFill>
                <a:latin typeface="Garamond" panose="02020404030301010803" pitchFamily="18" charset="0"/>
              </a:rPr>
              <a:t>Without objective contact force measurements, operators can only estimate the amount of force that is being applied.</a:t>
            </a:r>
            <a:r>
              <a:rPr lang="en-US" sz="1000" baseline="30000" dirty="0">
                <a:solidFill>
                  <a:schemeClr val="tx1">
                    <a:lumMod val="50000"/>
                  </a:schemeClr>
                </a:solidFill>
                <a:latin typeface="Garamond" panose="02020404030301010803" pitchFamily="18" charset="0"/>
              </a:rPr>
              <a:t>1 </a:t>
            </a:r>
            <a:r>
              <a:rPr lang="en-US" sz="1000" dirty="0">
                <a:latin typeface="Garamond" panose="02020404030301010803" pitchFamily="18" charset="0"/>
              </a:rPr>
              <a:t>Having objective and reliable CF measurement may help guide physicians during mapping and ablation procedures to reduce procedural variability, and safely create effective lesions. Without CF measurements provided, there is significant variability in CF values for individual operators as well as between different operators. In the TOCCATA study, differences in forces applied during CF mapping in the left atrium between the 12 investigators were statistically significant (</a:t>
            </a:r>
            <a:r>
              <a:rPr lang="en-US" sz="1000" i="1" dirty="0">
                <a:latin typeface="Garamond" panose="02020404030301010803" pitchFamily="18" charset="0"/>
              </a:rPr>
              <a:t>P =</a:t>
            </a:r>
            <a:r>
              <a:rPr lang="en-US" sz="1000" dirty="0">
                <a:latin typeface="Garamond" panose="02020404030301010803" pitchFamily="18" charset="0"/>
              </a:rPr>
              <a:t> 0.0001), with </a:t>
            </a:r>
            <a:r>
              <a:rPr lang="en-US" sz="1000" u="sng" dirty="0">
                <a:latin typeface="Garamond" panose="02020404030301010803" pitchFamily="18" charset="0"/>
              </a:rPr>
              <a:t>mean</a:t>
            </a:r>
            <a:r>
              <a:rPr lang="en-US" sz="1000" dirty="0">
                <a:latin typeface="Garamond" panose="02020404030301010803" pitchFamily="18" charset="0"/>
              </a:rPr>
              <a:t> values ranging from 12 to 39 g.</a:t>
            </a:r>
            <a:r>
              <a:rPr lang="en-US" sz="1000" baseline="30000" dirty="0">
                <a:latin typeface="Garamond" panose="02020404030301010803" pitchFamily="18" charset="0"/>
              </a:rPr>
              <a:t>1</a:t>
            </a:r>
          </a:p>
          <a:p>
            <a:pPr defTabSz="920083">
              <a:spcAft>
                <a:spcPts val="400"/>
              </a:spcAft>
              <a:defRPr/>
            </a:pPr>
            <a:r>
              <a:rPr lang="en-US" sz="1000" dirty="0">
                <a:latin typeface="Garamond" panose="02020404030301010803" pitchFamily="18" charset="0"/>
              </a:rPr>
              <a:t>In another study, EFFICAS I, substantial variability in contact force was applied when operators were blinded from objective contact force measurements.</a:t>
            </a:r>
            <a:r>
              <a:rPr lang="en-US" sz="1000" baseline="30000" dirty="0">
                <a:latin typeface="Garamond" panose="02020404030301010803" pitchFamily="18" charset="0"/>
              </a:rPr>
              <a:t>2,3</a:t>
            </a:r>
          </a:p>
          <a:p>
            <a:endParaRPr lang="en-US" dirty="0"/>
          </a:p>
          <a:p>
            <a:r>
              <a:rPr lang="en-US" sz="800" b="1" dirty="0"/>
              <a:t>References:</a:t>
            </a:r>
          </a:p>
          <a:p>
            <a:pPr marL="230021" indent="-230021">
              <a:buFont typeface="+mj-lt"/>
              <a:buAutoNum type="arabicPeriod"/>
            </a:pPr>
            <a:r>
              <a:rPr lang="en-US" sz="800" dirty="0" err="1"/>
              <a:t>Kuck</a:t>
            </a:r>
            <a:r>
              <a:rPr lang="en-US" sz="800" dirty="0"/>
              <a:t> KH, Reddy VY, Schmidt B, et al. A novel radiofrequency ablation catheter using contact force sensing: TOCCATA study. </a:t>
            </a:r>
            <a:r>
              <a:rPr lang="en-US" sz="800" i="1" dirty="0"/>
              <a:t>Heart Rhythm</a:t>
            </a:r>
            <a:r>
              <a:rPr lang="en-US" sz="800" dirty="0"/>
              <a:t>. 2012;9(1):18–23.</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 </a:t>
            </a:r>
            <a:r>
              <a:rPr lang="en-US" sz="800" dirty="0"/>
              <a:t>2013 Apr;6(2):327–33.</a:t>
            </a:r>
          </a:p>
          <a:p>
            <a:pPr marL="230021" indent="-230021">
              <a:buFont typeface="+mj-lt"/>
              <a:buAutoNum type="arabicPeriod"/>
            </a:pPr>
            <a:r>
              <a:rPr lang="en-US" sz="800" dirty="0"/>
              <a:t>Reddy VY, Shah D, </a:t>
            </a:r>
            <a:r>
              <a:rPr lang="en-US" sz="800" dirty="0" err="1"/>
              <a:t>Kautzner</a:t>
            </a:r>
            <a:r>
              <a:rPr lang="en-US" sz="800" dirty="0"/>
              <a:t> J, et al. The relationship between contact force and clinical outcome during radiofrequency catheter ablation of atrial fibrillation in the TOCCATA study. </a:t>
            </a:r>
            <a:r>
              <a:rPr lang="en-US" sz="800" i="1" dirty="0"/>
              <a:t>Heart Rhythm. </a:t>
            </a:r>
            <a:r>
              <a:rPr lang="en-US" sz="800" dirty="0"/>
              <a:t>2012;9(11):1789–95.</a:t>
            </a:r>
          </a:p>
        </p:txBody>
      </p:sp>
      <p:sp>
        <p:nvSpPr>
          <p:cNvPr id="4" name="Slide Number Placeholder 3"/>
          <p:cNvSpPr>
            <a:spLocks noGrp="1"/>
          </p:cNvSpPr>
          <p:nvPr>
            <p:ph type="sldNum" sz="quarter" idx="10"/>
          </p:nvPr>
        </p:nvSpPr>
        <p:spPr/>
        <p:txBody>
          <a:bodyPr/>
          <a:lstStyle/>
          <a:p>
            <a:fld id="{D8A0AF21-EBCA-485C-A2DA-A7BADD727116}" type="slidenum">
              <a:rPr lang="en-US" smtClean="0"/>
              <a:t>10</a:t>
            </a:fld>
            <a:endParaRPr lang="en-US"/>
          </a:p>
        </p:txBody>
      </p:sp>
    </p:spTree>
    <p:extLst>
      <p:ext uri="{BB962C8B-B14F-4D97-AF65-F5344CB8AC3E}">
        <p14:creationId xmlns:p14="http://schemas.microsoft.com/office/powerpoint/2010/main" val="10309682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0"/>
              </a:spcAft>
            </a:pPr>
            <a:r>
              <a:rPr lang="en-US" dirty="0">
                <a:latin typeface="Garamond" panose="02020404030301010803" pitchFamily="18" charset="0"/>
              </a:rPr>
              <a:t>This prospective study randomized 130 patients with AF undergoing first ablation procedures to catheter ablation supported by a steerable sheath vs. a </a:t>
            </a:r>
            <a:r>
              <a:rPr lang="en-US" dirty="0" err="1">
                <a:latin typeface="Garamond" panose="02020404030301010803" pitchFamily="18" charset="0"/>
              </a:rPr>
              <a:t>nonsteerable</a:t>
            </a:r>
            <a:r>
              <a:rPr lang="en-US" dirty="0">
                <a:latin typeface="Garamond" panose="02020404030301010803" pitchFamily="18" charset="0"/>
              </a:rPr>
              <a:t> sheath. Type of sheath was the only statistically significant predictor for freedom from AF and/or atrial </a:t>
            </a:r>
            <a:r>
              <a:rPr lang="en-US" dirty="0" err="1">
                <a:latin typeface="Garamond" panose="02020404030301010803" pitchFamily="18" charset="0"/>
              </a:rPr>
              <a:t>macroreentrant</a:t>
            </a:r>
            <a:r>
              <a:rPr lang="en-US" dirty="0">
                <a:latin typeface="Garamond" panose="02020404030301010803" pitchFamily="18" charset="0"/>
              </a:rPr>
              <a:t> tachycardia after 6 months as shown in multivariate analysis. </a:t>
            </a:r>
          </a:p>
          <a:p>
            <a:pPr>
              <a:spcAft>
                <a:spcPts val="400"/>
              </a:spcAft>
            </a:pPr>
            <a:r>
              <a:rPr lang="en-US" dirty="0">
                <a:latin typeface="Garamond" panose="02020404030301010803" pitchFamily="18" charset="0"/>
              </a:rPr>
              <a:t>Fluoroscopy time was lower in the steerable sheath group (33±14 minutes) when compared with the </a:t>
            </a:r>
            <a:r>
              <a:rPr lang="en-US" dirty="0" err="1">
                <a:latin typeface="Garamond" panose="02020404030301010803" pitchFamily="18" charset="0"/>
              </a:rPr>
              <a:t>nonsteerable</a:t>
            </a:r>
            <a:r>
              <a:rPr lang="en-US" dirty="0">
                <a:latin typeface="Garamond" panose="02020404030301010803" pitchFamily="18" charset="0"/>
              </a:rPr>
              <a:t> group (45±17 minutes, P&lt;0.001). No significant differences between groups were found in other parameters, including complication rate, mean procedure time and RF application time. </a:t>
            </a:r>
          </a:p>
          <a:p>
            <a:pPr>
              <a:spcAft>
                <a:spcPts val="400"/>
              </a:spcAft>
            </a:pPr>
            <a:r>
              <a:rPr lang="en-US" dirty="0">
                <a:latin typeface="Garamond" panose="02020404030301010803" pitchFamily="18" charset="0"/>
              </a:rPr>
              <a:t>The </a:t>
            </a:r>
            <a:r>
              <a:rPr lang="en-US" dirty="0" err="1">
                <a:latin typeface="Garamond" panose="02020404030301010803" pitchFamily="18" charset="0"/>
              </a:rPr>
              <a:t>Biosense</a:t>
            </a:r>
            <a:r>
              <a:rPr lang="en-US" dirty="0">
                <a:latin typeface="Garamond" panose="02020404030301010803" pitchFamily="18" charset="0"/>
              </a:rPr>
              <a:t> Webster </a:t>
            </a:r>
            <a:r>
              <a:rPr lang="en-US" dirty="0" err="1">
                <a:latin typeface="Garamond" panose="02020404030301010803" pitchFamily="18" charset="0"/>
              </a:rPr>
              <a:t>NaviStar</a:t>
            </a:r>
            <a:r>
              <a:rPr lang="en-US" dirty="0">
                <a:latin typeface="Garamond" panose="02020404030301010803" pitchFamily="18" charset="0"/>
              </a:rPr>
              <a:t>™ </a:t>
            </a:r>
            <a:r>
              <a:rPr lang="en-US" dirty="0" err="1">
                <a:latin typeface="Garamond" panose="02020404030301010803" pitchFamily="18" charset="0"/>
              </a:rPr>
              <a:t>ThermoCool</a:t>
            </a:r>
            <a:r>
              <a:rPr lang="en-US" dirty="0">
                <a:latin typeface="Garamond" panose="02020404030301010803" pitchFamily="18" charset="0"/>
              </a:rPr>
              <a:t>™ catheter and St. Jude Medical Therapy™ Cool Path™ catheter were used for ablation procedures in this study.</a:t>
            </a:r>
            <a:r>
              <a:rPr lang="en-US" baseline="30000" dirty="0">
                <a:latin typeface="Garamond" panose="02020404030301010803" pitchFamily="18" charset="0"/>
              </a:rPr>
              <a:t>1</a:t>
            </a:r>
            <a:r>
              <a:rPr lang="en-US" dirty="0">
                <a:latin typeface="Garamond" panose="02020404030301010803" pitchFamily="18" charset="0"/>
              </a:rPr>
              <a:t> (Study supported by a research grant from St. Jude Medical.)</a:t>
            </a:r>
          </a:p>
          <a:p>
            <a:pPr defTabSz="931584">
              <a:defRPr/>
            </a:pPr>
            <a:endParaRPr lang="en-US" dirty="0"/>
          </a:p>
          <a:p>
            <a:pPr defTabSz="931584">
              <a:defRPr/>
            </a:pPr>
            <a:r>
              <a:rPr lang="en-US" b="1" dirty="0"/>
              <a:t>Reference:</a:t>
            </a:r>
          </a:p>
          <a:p>
            <a:pPr lvl="0"/>
            <a:r>
              <a:rPr lang="en-US" sz="1050" dirty="0"/>
              <a:t>1. </a:t>
            </a:r>
            <a:r>
              <a:rPr lang="en-US" sz="1050" dirty="0" err="1"/>
              <a:t>Piorkowski</a:t>
            </a:r>
            <a:r>
              <a:rPr lang="en-US" sz="1050" dirty="0"/>
              <a:t> C, </a:t>
            </a:r>
            <a:r>
              <a:rPr lang="en-US" sz="1050" dirty="0" err="1"/>
              <a:t>Eitel</a:t>
            </a:r>
            <a:r>
              <a:rPr lang="en-US" sz="1050" dirty="0"/>
              <a:t> C, Rolf S, et al. Steerable versus </a:t>
            </a:r>
            <a:r>
              <a:rPr lang="en-US" sz="1050" dirty="0" err="1"/>
              <a:t>nonsteerable</a:t>
            </a:r>
            <a:r>
              <a:rPr lang="en-US" sz="1050" dirty="0"/>
              <a:t> sheath technology in atrial fibrillation ablation: a prospective, randomized study. </a:t>
            </a:r>
            <a:r>
              <a:rPr lang="en-US" sz="1050" i="1" dirty="0" err="1"/>
              <a:t>Circ</a:t>
            </a:r>
            <a:r>
              <a:rPr lang="en-US" sz="1050" i="1" dirty="0"/>
              <a:t> </a:t>
            </a:r>
            <a:r>
              <a:rPr lang="en-US" sz="1050" i="1" dirty="0" err="1"/>
              <a:t>Arrhythm</a:t>
            </a:r>
            <a:r>
              <a:rPr lang="en-US" sz="1050" i="1" dirty="0"/>
              <a:t> </a:t>
            </a:r>
            <a:r>
              <a:rPr lang="en-US" sz="1050" i="1" dirty="0" err="1"/>
              <a:t>Electrophysiol</a:t>
            </a:r>
            <a:r>
              <a:rPr lang="en-US" sz="1050" i="1" dirty="0"/>
              <a:t>. </a:t>
            </a:r>
            <a:r>
              <a:rPr lang="en-US" sz="1050" dirty="0"/>
              <a:t>2011;4(2):157–65.</a:t>
            </a:r>
          </a:p>
        </p:txBody>
      </p:sp>
      <p:sp>
        <p:nvSpPr>
          <p:cNvPr id="4" name="Slide Number Placeholder 3"/>
          <p:cNvSpPr>
            <a:spLocks noGrp="1"/>
          </p:cNvSpPr>
          <p:nvPr>
            <p:ph type="sldNum" sz="quarter" idx="10"/>
          </p:nvPr>
        </p:nvSpPr>
        <p:spPr/>
        <p:txBody>
          <a:bodyPr/>
          <a:lstStyle/>
          <a:p>
            <a:fld id="{08953F1F-969B-459B-911F-181B99047434}"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8882943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101</a:t>
            </a:fld>
            <a:endParaRPr lang="en-US"/>
          </a:p>
        </p:txBody>
      </p:sp>
    </p:spTree>
    <p:extLst>
      <p:ext uri="{BB962C8B-B14F-4D97-AF65-F5344CB8AC3E}">
        <p14:creationId xmlns:p14="http://schemas.microsoft.com/office/powerpoint/2010/main" val="40496102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solidFill>
                  <a:prstClr val="black"/>
                </a:solidFill>
              </a:rPr>
              <a:pPr>
                <a:defRPr/>
              </a:pPr>
              <a:t>102</a:t>
            </a:fld>
            <a:endParaRPr lang="en-US" dirty="0">
              <a:solidFill>
                <a:prstClr val="black"/>
              </a:solidFill>
            </a:endParaRPr>
          </a:p>
        </p:txBody>
      </p:sp>
    </p:spTree>
    <p:extLst>
      <p:ext uri="{BB962C8B-B14F-4D97-AF65-F5344CB8AC3E}">
        <p14:creationId xmlns:p14="http://schemas.microsoft.com/office/powerpoint/2010/main" val="3587645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103</a:t>
            </a:fld>
            <a:endParaRPr lang="en-US" dirty="0"/>
          </a:p>
        </p:txBody>
      </p:sp>
    </p:spTree>
    <p:extLst>
      <p:ext uri="{BB962C8B-B14F-4D97-AF65-F5344CB8AC3E}">
        <p14:creationId xmlns:p14="http://schemas.microsoft.com/office/powerpoint/2010/main" val="6235838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104</a:t>
            </a:fld>
            <a:endParaRPr lang="en-US" dirty="0"/>
          </a:p>
        </p:txBody>
      </p:sp>
    </p:spTree>
    <p:extLst>
      <p:ext uri="{BB962C8B-B14F-4D97-AF65-F5344CB8AC3E}">
        <p14:creationId xmlns:p14="http://schemas.microsoft.com/office/powerpoint/2010/main" val="6235838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105</a:t>
            </a:fld>
            <a:endParaRPr lang="en-US" dirty="0"/>
          </a:p>
        </p:txBody>
      </p:sp>
    </p:spTree>
    <p:extLst>
      <p:ext uri="{BB962C8B-B14F-4D97-AF65-F5344CB8AC3E}">
        <p14:creationId xmlns:p14="http://schemas.microsoft.com/office/powerpoint/2010/main" val="6235838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106</a:t>
            </a:fld>
            <a:endParaRPr lang="en-US"/>
          </a:p>
        </p:txBody>
      </p:sp>
    </p:spTree>
    <p:extLst>
      <p:ext uri="{BB962C8B-B14F-4D97-AF65-F5344CB8AC3E}">
        <p14:creationId xmlns:p14="http://schemas.microsoft.com/office/powerpoint/2010/main" val="40711641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107</a:t>
            </a:fld>
            <a:endParaRPr lang="en-US" dirty="0"/>
          </a:p>
        </p:txBody>
      </p:sp>
    </p:spTree>
    <p:extLst>
      <p:ext uri="{BB962C8B-B14F-4D97-AF65-F5344CB8AC3E}">
        <p14:creationId xmlns:p14="http://schemas.microsoft.com/office/powerpoint/2010/main" val="18141660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E0C3725C-066D-B645-888F-A5114252D1E0}" type="slidenum">
              <a:rPr lang="en-US" smtClean="0"/>
              <a:t>108</a:t>
            </a:fld>
            <a:endParaRPr lang="en-US" dirty="0"/>
          </a:p>
        </p:txBody>
      </p:sp>
    </p:spTree>
    <p:extLst>
      <p:ext uri="{BB962C8B-B14F-4D97-AF65-F5344CB8AC3E}">
        <p14:creationId xmlns:p14="http://schemas.microsoft.com/office/powerpoint/2010/main" val="14136388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3755" indent="-233755" defTabSz="935054">
              <a:buFont typeface="+mj-lt"/>
              <a:buAutoNum type="arabicPeriod"/>
              <a:defRPr/>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a:t>
            </a:r>
            <a:r>
              <a:rPr lang="en-US" sz="800" dirty="0" err="1"/>
              <a:t>metaanalysis</a:t>
            </a:r>
            <a:r>
              <a:rPr lang="en-US" sz="800" dirty="0"/>
              <a:t>. </a:t>
            </a:r>
            <a:r>
              <a:rPr lang="en-US" sz="800" i="1" dirty="0"/>
              <a:t>J Am Heart Assoc.</a:t>
            </a:r>
            <a:r>
              <a:rPr lang="en-US" sz="800" dirty="0"/>
              <a:t> 2015 Sep 21;4(9):e002476</a:t>
            </a:r>
            <a:r>
              <a:rPr lang="en-US" sz="800" i="0" dirty="0"/>
              <a:t>.</a:t>
            </a:r>
          </a:p>
          <a:p>
            <a:pPr marL="233755" indent="-233755">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i="1" baseline="0" dirty="0"/>
              <a:t> </a:t>
            </a:r>
            <a:r>
              <a:rPr lang="en-US" sz="800" dirty="0"/>
              <a:t>2015 Sep 8;132(10):907–15.</a:t>
            </a:r>
          </a:p>
        </p:txBody>
      </p:sp>
      <p:sp>
        <p:nvSpPr>
          <p:cNvPr id="4" name="Slide Number Placeholder 3"/>
          <p:cNvSpPr>
            <a:spLocks noGrp="1"/>
          </p:cNvSpPr>
          <p:nvPr>
            <p:ph type="sldNum" sz="quarter" idx="10"/>
          </p:nvPr>
        </p:nvSpPr>
        <p:spPr/>
        <p:txBody>
          <a:bodyPr/>
          <a:lstStyle/>
          <a:p>
            <a:fld id="{9DA2841B-BBD2-41FC-BB75-F8B5F6FF5DFA}"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92012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defTabSz="920083">
              <a:lnSpc>
                <a:spcPts val="1208"/>
              </a:lnSpc>
              <a:spcAft>
                <a:spcPts val="400"/>
              </a:spcAft>
              <a:defRPr/>
            </a:pPr>
            <a:r>
              <a:rPr lang="en-US" sz="1000" dirty="0">
                <a:latin typeface="Garamond" panose="02020404030301010803" pitchFamily="18" charset="0"/>
              </a:rPr>
              <a:t>A meta-analysis showed a 52% reduction in AF recurrences, from 31% with conventional ablation to 15% with contact force (Odds Ratio 0.38 [95% CI 0.19-0.76], p=0.007) based on 4 studies including only patients with paroxysmal AF. Recurrence rates were also reduced significantly by 38% for CF ablation catheters (35.1% vs. 45.5% for non-CF catheters, Odds ratio 0.62 [95% CI 0.45–0.86], p=0.004) when the 10 paroxysmal and persistent AF studies that reported this endpoint were included (representing a total of 1378 patients, 527 CF and 851 conventional RF).</a:t>
            </a:r>
            <a:r>
              <a:rPr lang="en-US" sz="1000" baseline="30000" dirty="0">
                <a:latin typeface="Garamond" panose="02020404030301010803" pitchFamily="18" charset="0"/>
              </a:rPr>
              <a:t>1</a:t>
            </a:r>
            <a:r>
              <a:rPr lang="en-US" sz="1000" dirty="0">
                <a:latin typeface="Garamond" panose="02020404030301010803" pitchFamily="18" charset="0"/>
              </a:rPr>
              <a:t> </a:t>
            </a:r>
          </a:p>
          <a:p>
            <a:endParaRPr lang="en-US" sz="1300" dirty="0"/>
          </a:p>
          <a:p>
            <a:r>
              <a:rPr lang="en-US" sz="800" b="1" dirty="0"/>
              <a:t>Reference:</a:t>
            </a:r>
          </a:p>
          <a:p>
            <a:pPr marL="230021" indent="-230021">
              <a:buFont typeface="+mj-lt"/>
              <a:buAutoNum type="arabicPeriod"/>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meta-analysis</a:t>
            </a:r>
            <a:r>
              <a:rPr lang="en-US" sz="800" i="1" dirty="0"/>
              <a:t>. J Am Heart Assoc.</a:t>
            </a:r>
            <a:r>
              <a:rPr lang="en-US" sz="800" dirty="0"/>
              <a:t> 2015 Sep 21;4(9):e002476.</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11</a:t>
            </a:fld>
            <a:endParaRPr lang="en-US" dirty="0"/>
          </a:p>
        </p:txBody>
      </p:sp>
    </p:spTree>
    <p:extLst>
      <p:ext uri="{BB962C8B-B14F-4D97-AF65-F5344CB8AC3E}">
        <p14:creationId xmlns:p14="http://schemas.microsoft.com/office/powerpoint/2010/main" val="16685561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0021" indent="-230021">
              <a:buFont typeface="+mj-lt"/>
              <a:buAutoNum type="arabicPeriod"/>
            </a:pPr>
            <a:r>
              <a:rPr lang="en-US" sz="800" dirty="0" err="1"/>
              <a:t>Fürnkranz</a:t>
            </a:r>
            <a:r>
              <a:rPr lang="en-US" sz="800" dirty="0"/>
              <a:t> A, </a:t>
            </a:r>
            <a:r>
              <a:rPr lang="en-US" sz="800" dirty="0" err="1"/>
              <a:t>Brugada</a:t>
            </a:r>
            <a:r>
              <a:rPr lang="en-US" sz="800" dirty="0"/>
              <a:t> J, </a:t>
            </a:r>
            <a:r>
              <a:rPr lang="en-US" sz="800" dirty="0" err="1"/>
              <a:t>Albenque</a:t>
            </a:r>
            <a:r>
              <a:rPr lang="en-US" sz="800" dirty="0"/>
              <a:t> J, et al. (2014, December). Rationale and design of FIRE AND ICE: a multicenter randomized trial comparing efficacy and safety of pulmonary vein isolation using a </a:t>
            </a:r>
            <a:r>
              <a:rPr lang="en-US" sz="800" dirty="0" err="1"/>
              <a:t>cryoballoon</a:t>
            </a:r>
            <a:r>
              <a:rPr lang="en-US" sz="800" dirty="0"/>
              <a:t> versus radiofrequency ablation with 3D-reconstruction. </a:t>
            </a:r>
            <a:r>
              <a:rPr lang="en-US" sz="800" i="1" dirty="0"/>
              <a:t>J </a:t>
            </a:r>
            <a:r>
              <a:rPr lang="en-US" sz="800" i="1" dirty="0" err="1"/>
              <a:t>Cardiovasc</a:t>
            </a:r>
            <a:r>
              <a:rPr lang="en-US" sz="800" i="1" dirty="0"/>
              <a:t> </a:t>
            </a:r>
            <a:r>
              <a:rPr lang="en-US" sz="800" i="1" dirty="0" err="1"/>
              <a:t>Electrophysiol</a:t>
            </a:r>
            <a:r>
              <a:rPr lang="en-US" sz="800" i="1" dirty="0"/>
              <a:t>.</a:t>
            </a:r>
            <a:r>
              <a:rPr lang="en-US" sz="800" i="1" baseline="0" dirty="0"/>
              <a:t> </a:t>
            </a:r>
            <a:r>
              <a:rPr lang="en-US" sz="800" dirty="0"/>
              <a:t>2014 Dec;25(12):1314–20.</a:t>
            </a:r>
          </a:p>
          <a:p>
            <a:pPr marL="230021" indent="-230021">
              <a:buFont typeface="+mj-lt"/>
              <a:buAutoNum type="arabicPeriod"/>
            </a:pPr>
            <a:endParaRPr lang="en-US" sz="800" dirty="0"/>
          </a:p>
        </p:txBody>
      </p:sp>
      <p:sp>
        <p:nvSpPr>
          <p:cNvPr id="4" name="Slide Number Placeholder 3"/>
          <p:cNvSpPr>
            <a:spLocks noGrp="1"/>
          </p:cNvSpPr>
          <p:nvPr>
            <p:ph type="sldNum" sz="quarter" idx="10"/>
          </p:nvPr>
        </p:nvSpPr>
        <p:spPr/>
        <p:txBody>
          <a:bodyPr/>
          <a:lstStyle/>
          <a:p>
            <a:fld id="{9DA2841B-BBD2-41FC-BB75-F8B5F6FF5DFA}" type="slidenum">
              <a:rPr lang="en-US" smtClean="0"/>
              <a:t>110</a:t>
            </a:fld>
            <a:endParaRPr lang="en-US"/>
          </a:p>
        </p:txBody>
      </p:sp>
    </p:spTree>
    <p:extLst>
      <p:ext uri="{BB962C8B-B14F-4D97-AF65-F5344CB8AC3E}">
        <p14:creationId xmlns:p14="http://schemas.microsoft.com/office/powerpoint/2010/main" val="151716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0021" indent="-230021">
              <a:buFont typeface="+mj-lt"/>
              <a:buAutoNum type="arabicPeriod"/>
            </a:pPr>
            <a:r>
              <a:rPr lang="en-US" sz="800" dirty="0" err="1"/>
              <a:t>Kuck</a:t>
            </a:r>
            <a:r>
              <a:rPr lang="en-US" sz="800" dirty="0"/>
              <a:t> KH. Largest randomized trial demonstrates an effective ablation of atrial fibrillation: the FIRE AND ICE trial (NCT01490814). ACC Scientific Sessions, Chicago, IL, April 4, 2016. </a:t>
            </a:r>
            <a:r>
              <a:rPr lang="en-US" sz="800" i="1" dirty="0"/>
              <a:t>Presentation 410–10</a:t>
            </a:r>
            <a:r>
              <a:rPr lang="en-US" sz="800" dirty="0"/>
              <a:t>. </a:t>
            </a:r>
          </a:p>
          <a:p>
            <a:pPr marL="230021" indent="-230021">
              <a:buFont typeface="+mj-lt"/>
              <a:buAutoNum type="arabicPeriod"/>
            </a:pPr>
            <a:r>
              <a:rPr lang="en-US" sz="800" dirty="0" err="1"/>
              <a:t>Fürnkranz</a:t>
            </a:r>
            <a:r>
              <a:rPr lang="en-US" sz="800" dirty="0"/>
              <a:t> A, </a:t>
            </a:r>
            <a:r>
              <a:rPr lang="en-US" sz="800" dirty="0" err="1"/>
              <a:t>Brugada</a:t>
            </a:r>
            <a:r>
              <a:rPr lang="en-US" sz="800" dirty="0"/>
              <a:t> J, </a:t>
            </a:r>
            <a:r>
              <a:rPr lang="en-US" sz="800" dirty="0" err="1"/>
              <a:t>Albenque</a:t>
            </a:r>
            <a:r>
              <a:rPr lang="en-US" sz="800" dirty="0"/>
              <a:t> J, et al. (2014, December). Rationale and design of FIRE AND ICE: a multicenter randomized trial comparing efficacy and safety of pulmonary vein isolation using a </a:t>
            </a:r>
            <a:r>
              <a:rPr lang="en-US" sz="800" dirty="0" err="1"/>
              <a:t>cryoballoon</a:t>
            </a:r>
            <a:r>
              <a:rPr lang="en-US" sz="800" dirty="0"/>
              <a:t> versus radiofrequency ablation with 3D-reconstruction. </a:t>
            </a:r>
            <a:r>
              <a:rPr lang="en-US" sz="800" i="1" dirty="0"/>
              <a:t>J </a:t>
            </a:r>
            <a:r>
              <a:rPr lang="en-US" sz="800" i="1" dirty="0" err="1"/>
              <a:t>Cardiovasc</a:t>
            </a:r>
            <a:r>
              <a:rPr lang="en-US" sz="800" i="1" dirty="0"/>
              <a:t> </a:t>
            </a:r>
            <a:r>
              <a:rPr lang="en-US" sz="800" i="1" dirty="0" err="1"/>
              <a:t>Electrophysiol</a:t>
            </a:r>
            <a:r>
              <a:rPr lang="en-US" sz="800" i="1" dirty="0"/>
              <a:t>.</a:t>
            </a:r>
            <a:r>
              <a:rPr lang="en-US" sz="800" i="1" baseline="0" dirty="0"/>
              <a:t> </a:t>
            </a:r>
            <a:r>
              <a:rPr lang="en-US" sz="800" dirty="0"/>
              <a:t>2014 Dec;25(12):1314–20.</a:t>
            </a:r>
          </a:p>
          <a:p>
            <a:pPr marL="233755" indent="-233755" defTabSz="935054">
              <a:buFont typeface="+mj-lt"/>
              <a:buAutoNum type="arabicPeriod"/>
              <a:defRPr/>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a:t>
            </a:r>
            <a:r>
              <a:rPr lang="en-US" sz="800" dirty="0" err="1"/>
              <a:t>metaanalysis</a:t>
            </a:r>
            <a:r>
              <a:rPr lang="en-US" sz="800" dirty="0"/>
              <a:t>. </a:t>
            </a:r>
            <a:r>
              <a:rPr lang="en-US" sz="800" i="1" dirty="0"/>
              <a:t>J Am Heart Assoc.</a:t>
            </a:r>
            <a:r>
              <a:rPr lang="en-US" sz="800" dirty="0"/>
              <a:t> 2015 Sep 21;4(9):e002476</a:t>
            </a:r>
            <a:r>
              <a:rPr lang="en-US" sz="800" i="0" dirty="0"/>
              <a:t>.</a:t>
            </a:r>
          </a:p>
        </p:txBody>
      </p:sp>
      <p:sp>
        <p:nvSpPr>
          <p:cNvPr id="4" name="Slide Number Placeholder 3"/>
          <p:cNvSpPr>
            <a:spLocks noGrp="1"/>
          </p:cNvSpPr>
          <p:nvPr>
            <p:ph type="sldNum" sz="quarter" idx="10"/>
          </p:nvPr>
        </p:nvSpPr>
        <p:spPr/>
        <p:txBody>
          <a:bodyPr/>
          <a:lstStyle/>
          <a:p>
            <a:fld id="{9DA2841B-BBD2-41FC-BB75-F8B5F6FF5DFA}" type="slidenum">
              <a:rPr lang="en-US" smtClean="0"/>
              <a:t>111</a:t>
            </a:fld>
            <a:endParaRPr lang="en-US"/>
          </a:p>
        </p:txBody>
      </p:sp>
    </p:spTree>
    <p:extLst>
      <p:ext uri="{BB962C8B-B14F-4D97-AF65-F5344CB8AC3E}">
        <p14:creationId xmlns:p14="http://schemas.microsoft.com/office/powerpoint/2010/main" val="4386166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0021" indent="-230021">
              <a:buFont typeface="+mj-lt"/>
              <a:buAutoNum type="arabicPeriod"/>
            </a:pPr>
            <a:r>
              <a:rPr lang="en-US" sz="800" dirty="0" err="1"/>
              <a:t>Kuck</a:t>
            </a:r>
            <a:r>
              <a:rPr lang="en-US" sz="800" dirty="0"/>
              <a:t> KH. Largest randomized trial demonstrates an effective ablation of atrial fibrillation: the FIRE AND ICE trial (NCT01490814). ACC Scientific Sessions, Chicago, IL, April 4, 2016. </a:t>
            </a:r>
            <a:r>
              <a:rPr lang="en-US" sz="800" i="1" dirty="0"/>
              <a:t>Presentation 410–10</a:t>
            </a:r>
            <a:r>
              <a:rPr lang="en-US" sz="800" dirty="0"/>
              <a:t>. </a:t>
            </a:r>
          </a:p>
          <a:p>
            <a:pPr marL="230021" indent="-230021">
              <a:buFont typeface="+mj-lt"/>
              <a:buAutoNum type="arabicPeriod"/>
            </a:pPr>
            <a:r>
              <a:rPr lang="en-US" sz="800" dirty="0" err="1"/>
              <a:t>Fürnkranz</a:t>
            </a:r>
            <a:r>
              <a:rPr lang="en-US" sz="800" dirty="0"/>
              <a:t> A, </a:t>
            </a:r>
            <a:r>
              <a:rPr lang="en-US" sz="800" dirty="0" err="1"/>
              <a:t>Brugada</a:t>
            </a:r>
            <a:r>
              <a:rPr lang="en-US" sz="800" dirty="0"/>
              <a:t> J, </a:t>
            </a:r>
            <a:r>
              <a:rPr lang="en-US" sz="800" dirty="0" err="1"/>
              <a:t>Albenque</a:t>
            </a:r>
            <a:r>
              <a:rPr lang="en-US" sz="800" dirty="0"/>
              <a:t> J, et al. (2014, December). Rationale and design of FIRE AND ICE: a multicenter randomized trial comparing efficacy and safety of pulmonary vein isolation using a </a:t>
            </a:r>
            <a:r>
              <a:rPr lang="en-US" sz="800" dirty="0" err="1"/>
              <a:t>cryoballoon</a:t>
            </a:r>
            <a:r>
              <a:rPr lang="en-US" sz="800" dirty="0"/>
              <a:t> versus radiofrequency ablation with 3D-reconstruction. </a:t>
            </a:r>
            <a:r>
              <a:rPr lang="en-US" sz="800" i="1" dirty="0"/>
              <a:t>J </a:t>
            </a:r>
            <a:r>
              <a:rPr lang="en-US" sz="800" i="1" dirty="0" err="1"/>
              <a:t>Cardiovasc</a:t>
            </a:r>
            <a:r>
              <a:rPr lang="en-US" sz="800" i="1" dirty="0"/>
              <a:t> </a:t>
            </a:r>
            <a:r>
              <a:rPr lang="en-US" sz="800" i="1" dirty="0" err="1"/>
              <a:t>Electrophysiol</a:t>
            </a:r>
            <a:r>
              <a:rPr lang="en-US" sz="800" i="1" dirty="0"/>
              <a:t>.</a:t>
            </a:r>
            <a:r>
              <a:rPr lang="en-US" sz="800" i="1" baseline="0" dirty="0"/>
              <a:t> </a:t>
            </a:r>
            <a:r>
              <a:rPr lang="en-US" sz="800" dirty="0"/>
              <a:t>2014 Dec;25(12):1314–20.</a:t>
            </a:r>
          </a:p>
          <a:p>
            <a:pPr marL="230021" indent="-230021">
              <a:buFont typeface="+mj-lt"/>
              <a:buAutoNum type="arabicPeriod"/>
            </a:pPr>
            <a:r>
              <a:rPr lang="en-US" sz="800" dirty="0"/>
              <a:t>Pandya B, Sheikh A, </a:t>
            </a:r>
            <a:r>
              <a:rPr lang="en-US" sz="800" dirty="0" err="1"/>
              <a:t>Spagnola</a:t>
            </a:r>
            <a:r>
              <a:rPr lang="en-US" sz="800" dirty="0"/>
              <a:t> J, </a:t>
            </a:r>
            <a:r>
              <a:rPr lang="en-US" sz="800" dirty="0" err="1"/>
              <a:t>Bekheit</a:t>
            </a:r>
            <a:r>
              <a:rPr lang="en-US" sz="800" dirty="0"/>
              <a:t> S, Lafferty J, Kowalski M. Safety and efficacy of second-generation versus first-generation </a:t>
            </a:r>
            <a:r>
              <a:rPr lang="en-US" sz="800" dirty="0" err="1"/>
              <a:t>cryoballoons</a:t>
            </a:r>
            <a:r>
              <a:rPr lang="en-US" sz="800" dirty="0"/>
              <a:t> for treatment of atrial fibrillation: A meta-analysis of current evidence. </a:t>
            </a:r>
            <a:r>
              <a:rPr lang="en-US" sz="800" i="1" dirty="0"/>
              <a:t>J </a:t>
            </a:r>
            <a:r>
              <a:rPr lang="en-US" sz="800" i="1" dirty="0" err="1"/>
              <a:t>Interv</a:t>
            </a:r>
            <a:r>
              <a:rPr lang="en-US" sz="800" i="1" dirty="0"/>
              <a:t> Card </a:t>
            </a:r>
            <a:r>
              <a:rPr lang="en-US" sz="800" i="1" dirty="0" err="1"/>
              <a:t>Electrophysiol</a:t>
            </a:r>
            <a:r>
              <a:rPr lang="en-US" sz="800" i="1" dirty="0"/>
              <a:t>.</a:t>
            </a:r>
            <a:r>
              <a:rPr lang="en-US" sz="800" i="1" baseline="0" dirty="0"/>
              <a:t> </a:t>
            </a:r>
            <a:r>
              <a:rPr lang="en-US" sz="800" dirty="0"/>
              <a:t>2016 Jan;45(1):49–56.</a:t>
            </a:r>
          </a:p>
          <a:p>
            <a:pPr marL="233755" indent="-233755">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i="1" baseline="0" dirty="0"/>
              <a:t> </a:t>
            </a:r>
            <a:r>
              <a:rPr lang="en-US" sz="800" dirty="0"/>
              <a:t>2015 Sep 8;132(10):907–15.</a:t>
            </a:r>
          </a:p>
        </p:txBody>
      </p:sp>
      <p:sp>
        <p:nvSpPr>
          <p:cNvPr id="4" name="Slide Number Placeholder 3"/>
          <p:cNvSpPr>
            <a:spLocks noGrp="1"/>
          </p:cNvSpPr>
          <p:nvPr>
            <p:ph type="sldNum" sz="quarter" idx="10"/>
          </p:nvPr>
        </p:nvSpPr>
        <p:spPr/>
        <p:txBody>
          <a:bodyPr/>
          <a:lstStyle/>
          <a:p>
            <a:fld id="{9DA2841B-BBD2-41FC-BB75-F8B5F6FF5DFA}" type="slidenum">
              <a:rPr lang="en-US" smtClean="0"/>
              <a:t>112</a:t>
            </a:fld>
            <a:endParaRPr lang="en-US"/>
          </a:p>
        </p:txBody>
      </p:sp>
    </p:spTree>
    <p:extLst>
      <p:ext uri="{BB962C8B-B14F-4D97-AF65-F5344CB8AC3E}">
        <p14:creationId xmlns:p14="http://schemas.microsoft.com/office/powerpoint/2010/main" val="104055745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a:t>Reference:</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p:txBody>
      </p:sp>
      <p:sp>
        <p:nvSpPr>
          <p:cNvPr id="4" name="Slide Number Placeholder 3"/>
          <p:cNvSpPr>
            <a:spLocks noGrp="1"/>
          </p:cNvSpPr>
          <p:nvPr>
            <p:ph type="sldNum" sz="quarter" idx="10"/>
          </p:nvPr>
        </p:nvSpPr>
        <p:spPr/>
        <p:txBody>
          <a:bodyPr/>
          <a:lstStyle/>
          <a:p>
            <a:fld id="{202104E3-E4FB-4E53-B769-224230DA1A8F}" type="slidenum">
              <a:rPr lang="en-US" smtClean="0"/>
              <a:t>113</a:t>
            </a:fld>
            <a:endParaRPr lang="en-US"/>
          </a:p>
        </p:txBody>
      </p:sp>
    </p:spTree>
    <p:extLst>
      <p:ext uri="{BB962C8B-B14F-4D97-AF65-F5344CB8AC3E}">
        <p14:creationId xmlns:p14="http://schemas.microsoft.com/office/powerpoint/2010/main" val="144304217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sz="800" b="1" dirty="0"/>
              <a:t>Reference:</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p:txBody>
      </p:sp>
      <p:sp>
        <p:nvSpPr>
          <p:cNvPr id="4" name="Slide Number Placeholder 3"/>
          <p:cNvSpPr>
            <a:spLocks noGrp="1"/>
          </p:cNvSpPr>
          <p:nvPr>
            <p:ph type="sldNum" sz="quarter" idx="10"/>
          </p:nvPr>
        </p:nvSpPr>
        <p:spPr/>
        <p:txBody>
          <a:bodyPr/>
          <a:lstStyle/>
          <a:p>
            <a:fld id="{9DA2841B-BBD2-41FC-BB75-F8B5F6FF5DFA}" type="slidenum">
              <a:rPr lang="en-US" smtClean="0"/>
              <a:t>114</a:t>
            </a:fld>
            <a:endParaRPr lang="en-US"/>
          </a:p>
        </p:txBody>
      </p:sp>
    </p:spTree>
    <p:extLst>
      <p:ext uri="{BB962C8B-B14F-4D97-AF65-F5344CB8AC3E}">
        <p14:creationId xmlns:p14="http://schemas.microsoft.com/office/powerpoint/2010/main" val="136092105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0021" indent="-230021">
              <a:buFont typeface="+mj-lt"/>
              <a:buAutoNum type="arabicPeriod"/>
            </a:pPr>
            <a:r>
              <a:rPr lang="en-US" sz="800" dirty="0" err="1"/>
              <a:t>Kuck</a:t>
            </a:r>
            <a:r>
              <a:rPr lang="en-US" sz="800" dirty="0"/>
              <a:t> KH. Largest randomized trial demonstrates an effective ablation of atrial fibrillation: the FIRE AND ICE trial (NCT01490814). ACC Scientific Sessions, Chicago, IL, April 4, 2016. </a:t>
            </a:r>
            <a:r>
              <a:rPr lang="en-US" sz="800" i="1" dirty="0"/>
              <a:t>Presentation 410–10</a:t>
            </a:r>
            <a:r>
              <a:rPr lang="en-US" sz="800" dirty="0"/>
              <a:t>.</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i="0" baseline="0" dirty="0"/>
              <a:t> </a:t>
            </a:r>
            <a:r>
              <a:rPr lang="en-US" sz="800" dirty="0"/>
              <a:t>2013 Apr;6(2):327–33.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i="1" dirty="0"/>
              <a:t>.</a:t>
            </a:r>
            <a:r>
              <a:rPr lang="en-US" sz="800" i="1" baseline="0" dirty="0"/>
              <a:t> </a:t>
            </a:r>
            <a:r>
              <a:rPr lang="en-US" sz="800" dirty="0"/>
              <a:t>2015 Aug;17(8):1229–35.</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 </a:t>
            </a:r>
            <a:r>
              <a:rPr lang="en-US" sz="800" dirty="0"/>
              <a:t>2015 Sep 8;132(10):907–15.</a:t>
            </a:r>
          </a:p>
          <a:p>
            <a:pPr marL="230021" indent="-230021">
              <a:buFont typeface="+mj-lt"/>
              <a:buAutoNum type="arabicPeriod"/>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a:t>
            </a:r>
            <a:r>
              <a:rPr lang="en-US" sz="800" dirty="0" err="1"/>
              <a:t>metaanalysis</a:t>
            </a:r>
            <a:r>
              <a:rPr lang="en-US" sz="800" dirty="0"/>
              <a:t>. </a:t>
            </a:r>
            <a:r>
              <a:rPr lang="en-US" sz="800" i="1" dirty="0"/>
              <a:t>J Am Heart Assoc.</a:t>
            </a:r>
            <a:r>
              <a:rPr lang="en-US" sz="800" dirty="0"/>
              <a:t> 2015 Sep 21;4(9):e002476.</a:t>
            </a:r>
          </a:p>
        </p:txBody>
      </p:sp>
      <p:sp>
        <p:nvSpPr>
          <p:cNvPr id="4" name="Slide Number Placeholder 3"/>
          <p:cNvSpPr>
            <a:spLocks noGrp="1"/>
          </p:cNvSpPr>
          <p:nvPr>
            <p:ph type="sldNum" sz="quarter" idx="10"/>
          </p:nvPr>
        </p:nvSpPr>
        <p:spPr/>
        <p:txBody>
          <a:bodyPr/>
          <a:lstStyle/>
          <a:p>
            <a:fld id="{9DA2841B-BBD2-41FC-BB75-F8B5F6FF5DFA}" type="slidenum">
              <a:rPr lang="en-US" smtClean="0"/>
              <a:t>115</a:t>
            </a:fld>
            <a:endParaRPr lang="en-US"/>
          </a:p>
        </p:txBody>
      </p:sp>
    </p:spTree>
    <p:extLst>
      <p:ext uri="{BB962C8B-B14F-4D97-AF65-F5344CB8AC3E}">
        <p14:creationId xmlns:p14="http://schemas.microsoft.com/office/powerpoint/2010/main" val="376903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a:t>Reference:</a:t>
            </a:r>
          </a:p>
          <a:p>
            <a:pPr marL="230021" indent="-230021">
              <a:buFont typeface="+mj-lt"/>
              <a:buAutoNum type="arabicPeriod"/>
            </a:pPr>
            <a:r>
              <a:rPr lang="en-US" sz="800" dirty="0" err="1"/>
              <a:t>Bourier</a:t>
            </a:r>
            <a:r>
              <a:rPr lang="en-US" sz="800" dirty="0"/>
              <a:t> F, </a:t>
            </a:r>
            <a:r>
              <a:rPr lang="en-US" sz="800" dirty="0" err="1"/>
              <a:t>Hessling</a:t>
            </a:r>
            <a:r>
              <a:rPr lang="en-US" sz="800" dirty="0"/>
              <a:t> G, Ammar-Busch S, et al. Electromagnetic contact-force sensing electrophysiological catheters: how accurate is the technology? </a:t>
            </a:r>
            <a:r>
              <a:rPr lang="en-US" sz="800" i="1" dirty="0"/>
              <a:t>J </a:t>
            </a:r>
            <a:r>
              <a:rPr lang="en-US" sz="800" i="1" dirty="0" err="1"/>
              <a:t>Cardiovasc</a:t>
            </a:r>
            <a:r>
              <a:rPr lang="en-US" sz="800" i="1" dirty="0"/>
              <a:t> </a:t>
            </a:r>
            <a:r>
              <a:rPr lang="en-US" sz="800" i="1" dirty="0" err="1"/>
              <a:t>Electrophysiol</a:t>
            </a:r>
            <a:r>
              <a:rPr lang="en-US" sz="800" i="1" dirty="0"/>
              <a:t>.</a:t>
            </a:r>
            <a:r>
              <a:rPr lang="en-US" sz="800" i="1" baseline="0" dirty="0"/>
              <a:t> </a:t>
            </a:r>
            <a:r>
              <a:rPr lang="en-US" sz="800" dirty="0"/>
              <a:t>2016 Mar;27(3):347–50.</a:t>
            </a:r>
          </a:p>
        </p:txBody>
      </p:sp>
      <p:sp>
        <p:nvSpPr>
          <p:cNvPr id="4" name="Slide Number Placeholder 3"/>
          <p:cNvSpPr>
            <a:spLocks noGrp="1"/>
          </p:cNvSpPr>
          <p:nvPr>
            <p:ph type="sldNum" sz="quarter" idx="10"/>
          </p:nvPr>
        </p:nvSpPr>
        <p:spPr/>
        <p:txBody>
          <a:bodyPr/>
          <a:lstStyle/>
          <a:p>
            <a:fld id="{202104E3-E4FB-4E53-B769-224230DA1A8F}" type="slidenum">
              <a:rPr lang="en-US" smtClean="0"/>
              <a:t>116</a:t>
            </a:fld>
            <a:endParaRPr lang="en-US"/>
          </a:p>
        </p:txBody>
      </p:sp>
    </p:spTree>
    <p:extLst>
      <p:ext uri="{BB962C8B-B14F-4D97-AF65-F5344CB8AC3E}">
        <p14:creationId xmlns:p14="http://schemas.microsoft.com/office/powerpoint/2010/main" val="254652646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4" name="Slide Number Placeholder 3"/>
          <p:cNvSpPr>
            <a:spLocks noGrp="1"/>
          </p:cNvSpPr>
          <p:nvPr>
            <p:ph type="sldNum" sz="quarter" idx="10"/>
          </p:nvPr>
        </p:nvSpPr>
        <p:spPr/>
        <p:txBody>
          <a:bodyPr/>
          <a:lstStyle/>
          <a:p>
            <a:fld id="{150C8F50-4216-4C3A-A113-C16178B40932}" type="slidenum">
              <a:rPr lang="en-US">
                <a:solidFill>
                  <a:prstClr val="black"/>
                </a:solidFill>
              </a:rPr>
              <a:pPr/>
              <a:t>117</a:t>
            </a:fld>
            <a:endParaRPr lang="en-US" dirty="0">
              <a:solidFill>
                <a:prstClr val="black"/>
              </a:solidFill>
            </a:endParaRPr>
          </a:p>
        </p:txBody>
      </p:sp>
      <p:sp>
        <p:nvSpPr>
          <p:cNvPr id="7" name="TextBox 6"/>
          <p:cNvSpPr txBox="1"/>
          <p:nvPr/>
        </p:nvSpPr>
        <p:spPr>
          <a:xfrm>
            <a:off x="423620" y="4442847"/>
            <a:ext cx="6126997" cy="1387559"/>
          </a:xfrm>
          <a:prstGeom prst="rect">
            <a:avLst/>
          </a:prstGeom>
          <a:noFill/>
        </p:spPr>
        <p:txBody>
          <a:bodyPr wrap="square" rtlCol="0">
            <a:spAutoFit/>
          </a:bodyPr>
          <a:lstStyle/>
          <a:p>
            <a:pPr>
              <a:lnSpc>
                <a:spcPts val="1200"/>
              </a:lnSpc>
              <a:spcBef>
                <a:spcPts val="300"/>
              </a:spcBef>
            </a:pPr>
            <a:r>
              <a:rPr lang="en-US" sz="800" b="1" dirty="0"/>
              <a:t>References:</a:t>
            </a:r>
          </a:p>
          <a:p>
            <a:pPr marL="169863" indent="-169863">
              <a:lnSpc>
                <a:spcPts val="1000"/>
              </a:lnSpc>
              <a:spcBef>
                <a:spcPts val="300"/>
              </a:spcBef>
              <a:buFont typeface="+mj-lt"/>
              <a:buAutoNum type="arabicPeriod"/>
            </a:pPr>
            <a:r>
              <a:rPr lang="en-US" sz="800" dirty="0"/>
              <a:t>Yokoyama K, Nakagawa H, Shah DC, et al. Novel contact force sensor incorporated in irrigated radiofrequency ablation catheter predicts lesion size and incidence of steam pop and thrombus. </a:t>
            </a:r>
            <a:r>
              <a:rPr lang="en-US" sz="800" i="1" dirty="0" err="1"/>
              <a:t>Circ</a:t>
            </a:r>
            <a:r>
              <a:rPr lang="en-US" sz="800" dirty="0"/>
              <a:t> </a:t>
            </a:r>
            <a:r>
              <a:rPr lang="en-US" sz="800" i="1" dirty="0" err="1"/>
              <a:t>Arrhythm</a:t>
            </a:r>
            <a:r>
              <a:rPr lang="en-US" sz="800" i="1" dirty="0"/>
              <a:t> </a:t>
            </a:r>
            <a:r>
              <a:rPr lang="en-US" sz="800" i="1" dirty="0" err="1"/>
              <a:t>Electrophysiol</a:t>
            </a:r>
            <a:r>
              <a:rPr lang="en-US" sz="800" i="1" dirty="0"/>
              <a:t>. </a:t>
            </a:r>
            <a:r>
              <a:rPr lang="en-US" sz="800" dirty="0"/>
              <a:t>2008 Dec;1(5):354–62.</a:t>
            </a:r>
          </a:p>
          <a:p>
            <a:pPr marL="169863" indent="-169863">
              <a:lnSpc>
                <a:spcPts val="1000"/>
              </a:lnSpc>
              <a:spcBef>
                <a:spcPts val="300"/>
              </a:spcBef>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 </a:t>
            </a:r>
            <a:r>
              <a:rPr lang="en-US" sz="800" dirty="0"/>
              <a:t>2015 Sep 8;132(10):907–15.</a:t>
            </a:r>
          </a:p>
          <a:p>
            <a:pPr marL="169863" indent="-169863">
              <a:lnSpc>
                <a:spcPts val="1000"/>
              </a:lnSpc>
              <a:spcBef>
                <a:spcPts val="300"/>
              </a:spcBef>
              <a:buFont typeface="+mj-lt"/>
              <a:buAutoNum type="arabicPeriod"/>
            </a:pPr>
            <a:r>
              <a:rPr lang="en-US" sz="800" dirty="0" err="1"/>
              <a:t>Natale</a:t>
            </a:r>
            <a:r>
              <a:rPr lang="en-US" sz="800" dirty="0"/>
              <a:t> A, Reddy VY, </a:t>
            </a:r>
            <a:r>
              <a:rPr lang="en-US" sz="800" dirty="0" err="1"/>
              <a:t>Monir</a:t>
            </a:r>
            <a:r>
              <a:rPr lang="en-US" sz="800" dirty="0"/>
              <a:t> G, et al. Paroxysmal AF catheter ablation with a contact force sensing catheter: results of the prospective, multicenter SMART-AF trial. </a:t>
            </a:r>
            <a:r>
              <a:rPr lang="en-US" sz="800" i="1" dirty="0"/>
              <a:t>J Am </a:t>
            </a:r>
            <a:r>
              <a:rPr lang="en-US" sz="800" i="1" dirty="0" err="1"/>
              <a:t>Coll</a:t>
            </a:r>
            <a:r>
              <a:rPr lang="en-US" sz="800" i="1" dirty="0"/>
              <a:t> </a:t>
            </a:r>
            <a:r>
              <a:rPr lang="en-US" sz="800" i="1" dirty="0" err="1"/>
              <a:t>Cardiol</a:t>
            </a:r>
            <a:r>
              <a:rPr lang="en-US" sz="800" i="1" dirty="0"/>
              <a:t>. </a:t>
            </a:r>
            <a:r>
              <a:rPr lang="en-US" sz="800" dirty="0"/>
              <a:t>2014 Aug 19;64(7):647–56.</a:t>
            </a:r>
          </a:p>
          <a:p>
            <a:pPr marL="169863" indent="-169863">
              <a:lnSpc>
                <a:spcPts val="1000"/>
              </a:lnSpc>
              <a:buFont typeface="+mj-lt"/>
              <a:buAutoNum type="arabicPeriod"/>
            </a:pPr>
            <a:r>
              <a:rPr lang="en-US" sz="800" dirty="0" err="1"/>
              <a:t>Bourier</a:t>
            </a:r>
            <a:r>
              <a:rPr lang="en-US" sz="800" dirty="0"/>
              <a:t> F, </a:t>
            </a:r>
            <a:r>
              <a:rPr lang="en-US" sz="800" dirty="0" err="1"/>
              <a:t>Hessling</a:t>
            </a:r>
            <a:r>
              <a:rPr lang="en-US" sz="800" dirty="0"/>
              <a:t> G, Ammar-Busch S, et al. Electromagnetic contact-force sensing electrophysiological catheters: how accurate is the technology? </a:t>
            </a:r>
            <a:r>
              <a:rPr lang="en-US" sz="800" i="1" dirty="0"/>
              <a:t>J </a:t>
            </a:r>
            <a:r>
              <a:rPr lang="en-US" sz="800" i="1" dirty="0" err="1"/>
              <a:t>Cardiovasc</a:t>
            </a:r>
            <a:r>
              <a:rPr lang="en-US" sz="800" i="1" dirty="0"/>
              <a:t> </a:t>
            </a:r>
            <a:r>
              <a:rPr lang="en-US" sz="800" i="1" dirty="0" err="1"/>
              <a:t>Electrophysiol</a:t>
            </a:r>
            <a:r>
              <a:rPr lang="en-US" sz="800" i="1" dirty="0"/>
              <a:t>. </a:t>
            </a:r>
            <a:r>
              <a:rPr lang="en-US" sz="800" dirty="0"/>
              <a:t>2016 Mar;27(3):347–50.</a:t>
            </a:r>
          </a:p>
        </p:txBody>
      </p:sp>
    </p:spTree>
    <p:extLst>
      <p:ext uri="{BB962C8B-B14F-4D97-AF65-F5344CB8AC3E}">
        <p14:creationId xmlns:p14="http://schemas.microsoft.com/office/powerpoint/2010/main" val="732266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800" b="1" dirty="0"/>
              <a:t>References</a:t>
            </a:r>
          </a:p>
          <a:p>
            <a:pPr marL="229398" indent="-229398">
              <a:buFont typeface="+mj-lt"/>
              <a:buAutoNum type="arabicPeriod"/>
            </a:pPr>
            <a:r>
              <a:rPr lang="en-US" sz="800" dirty="0" err="1"/>
              <a:t>Kuck</a:t>
            </a:r>
            <a:r>
              <a:rPr lang="en-US" sz="800" dirty="0"/>
              <a:t> KH, </a:t>
            </a:r>
            <a:r>
              <a:rPr lang="en-US" sz="800" dirty="0" err="1"/>
              <a:t>Brugada</a:t>
            </a:r>
            <a:r>
              <a:rPr lang="en-US" sz="800" dirty="0"/>
              <a:t> J, </a:t>
            </a:r>
            <a:r>
              <a:rPr lang="en-US" sz="800" dirty="0" err="1"/>
              <a:t>Fürnkranz</a:t>
            </a:r>
            <a:r>
              <a:rPr lang="en-US" sz="800" dirty="0"/>
              <a:t> A, et al. for the FIRE AND ICE Investigators. </a:t>
            </a:r>
            <a:r>
              <a:rPr lang="en-US" sz="800" dirty="0" err="1"/>
              <a:t>Cryoballoon</a:t>
            </a:r>
            <a:r>
              <a:rPr lang="en-US" sz="800" dirty="0"/>
              <a:t> or radiofrequency ablation for paroxysmal atrial fibrillation. </a:t>
            </a:r>
            <a:r>
              <a:rPr lang="en-US" sz="800" i="1" dirty="0"/>
              <a:t>NEJM.</a:t>
            </a:r>
            <a:r>
              <a:rPr lang="en-US" sz="800" i="0" dirty="0"/>
              <a:t> 2016:3</a:t>
            </a:r>
            <a:r>
              <a:rPr lang="en-US" sz="800" dirty="0"/>
              <a:t>74, 2235–45. </a:t>
            </a:r>
          </a:p>
          <a:p>
            <a:pPr marL="233755" indent="-233755" defTabSz="935054">
              <a:buFont typeface="+mj-lt"/>
              <a:buAutoNum type="arabicPeriod"/>
              <a:defRPr/>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a:t>
            </a:r>
            <a:r>
              <a:rPr lang="en-US" sz="800" dirty="0" err="1"/>
              <a:t>metaanalysis</a:t>
            </a:r>
            <a:r>
              <a:rPr lang="en-US" sz="800" dirty="0"/>
              <a:t>. </a:t>
            </a:r>
            <a:r>
              <a:rPr lang="en-US" sz="800" i="1" dirty="0"/>
              <a:t>J Am Heart Assoc.</a:t>
            </a:r>
            <a:r>
              <a:rPr lang="en-US" sz="800" dirty="0"/>
              <a:t> 2015 Sep 21;4(9):e002476</a:t>
            </a:r>
            <a:r>
              <a:rPr lang="en-US" sz="800" i="0" dirty="0"/>
              <a:t>.</a:t>
            </a:r>
          </a:p>
          <a:p>
            <a:pPr marL="233755" indent="-233755">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i="1" baseline="0" dirty="0"/>
              <a:t> </a:t>
            </a:r>
            <a:r>
              <a:rPr lang="en-US" sz="800" dirty="0"/>
              <a:t>2015 Sep 8;132(10):907–15.</a:t>
            </a:r>
          </a:p>
        </p:txBody>
      </p:sp>
      <p:sp>
        <p:nvSpPr>
          <p:cNvPr id="4" name="Slide Number Placeholder 3"/>
          <p:cNvSpPr>
            <a:spLocks noGrp="1"/>
          </p:cNvSpPr>
          <p:nvPr>
            <p:ph type="sldNum" sz="quarter" idx="10"/>
          </p:nvPr>
        </p:nvSpPr>
        <p:spPr/>
        <p:txBody>
          <a:bodyPr/>
          <a:lstStyle/>
          <a:p>
            <a:fld id="{9DA2841B-BBD2-41FC-BB75-F8B5F6FF5DFA}"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28855593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2104E3-E4FB-4E53-B769-224230DA1A8F}" type="slidenum">
              <a:rPr lang="en-US" smtClean="0"/>
              <a:t>119</a:t>
            </a:fld>
            <a:endParaRPr lang="en-US"/>
          </a:p>
        </p:txBody>
      </p:sp>
    </p:spTree>
    <p:extLst>
      <p:ext uri="{BB962C8B-B14F-4D97-AF65-F5344CB8AC3E}">
        <p14:creationId xmlns:p14="http://schemas.microsoft.com/office/powerpoint/2010/main" val="51693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lnSpc>
                <a:spcPts val="1208"/>
              </a:lnSpc>
              <a:spcBef>
                <a:spcPts val="403"/>
              </a:spcBef>
              <a:defRPr/>
            </a:pPr>
            <a:r>
              <a:rPr lang="en-US" sz="1000" dirty="0">
                <a:latin typeface="Garamond" panose="02020404030301010803" pitchFamily="18" charset="0"/>
              </a:rPr>
              <a:t>In addition, this meta-analysis showed that contact force technology resulted in significant reductions in the following AF ablation procedural measures when compared with non-CF catheters:</a:t>
            </a:r>
          </a:p>
          <a:p>
            <a:pPr>
              <a:lnSpc>
                <a:spcPts val="1208"/>
              </a:lnSpc>
              <a:spcBef>
                <a:spcPts val="403"/>
              </a:spcBef>
              <a:defRPr/>
            </a:pPr>
            <a:r>
              <a:rPr lang="en-US" sz="1000" dirty="0">
                <a:latin typeface="Garamond" panose="02020404030301010803" pitchFamily="18" charset="0"/>
              </a:rPr>
              <a:t>Total procedure time (17-minute reduction, p=0.009, based on 7 studies including a total of 613 patients, 252 CF and 361 conventional RF)</a:t>
            </a:r>
          </a:p>
          <a:p>
            <a:pPr>
              <a:lnSpc>
                <a:spcPts val="1208"/>
              </a:lnSpc>
              <a:spcBef>
                <a:spcPts val="403"/>
              </a:spcBef>
              <a:defRPr/>
            </a:pPr>
            <a:r>
              <a:rPr lang="en-US" sz="1000" dirty="0">
                <a:latin typeface="Garamond" panose="02020404030301010803" pitchFamily="18" charset="0"/>
              </a:rPr>
              <a:t>Ablation time (4-minute reduction, p=0.007, based on 9 studies including a total of 1290 patients, 483 CF and 807 conventional RF)</a:t>
            </a:r>
          </a:p>
          <a:p>
            <a:pPr>
              <a:lnSpc>
                <a:spcPts val="1208"/>
              </a:lnSpc>
              <a:spcBef>
                <a:spcPts val="403"/>
              </a:spcBef>
              <a:defRPr/>
            </a:pPr>
            <a:r>
              <a:rPr lang="en-US" sz="1000" dirty="0">
                <a:latin typeface="Garamond" panose="02020404030301010803" pitchFamily="18" charset="0"/>
              </a:rPr>
              <a:t>Total fluoroscopic time (8-minute reduction, p=0.01, based on 8 studies including a total of 1235 patients, 463 CF and 772 conventional RF). </a:t>
            </a:r>
          </a:p>
          <a:p>
            <a:pPr>
              <a:lnSpc>
                <a:spcPts val="1208"/>
              </a:lnSpc>
              <a:spcBef>
                <a:spcPts val="403"/>
              </a:spcBef>
              <a:defRPr/>
            </a:pPr>
            <a:r>
              <a:rPr lang="en-US" sz="1000" dirty="0">
                <a:latin typeface="Garamond" panose="02020404030301010803" pitchFamily="18" charset="0"/>
              </a:rPr>
              <a:t>The rate of major complications (1.3% for CF vs. 1.9% for non-CF catheter ablations, p=0.45) and cardiac tamponade (1.2% for CF vs. 1.4% for non-CF catheter ablations, p=0.70) were not significantly different between the two technology groups in this meta-analysis.</a:t>
            </a:r>
            <a:r>
              <a:rPr lang="en-US" sz="1000" baseline="30000" dirty="0">
                <a:latin typeface="Garamond" panose="02020404030301010803" pitchFamily="18" charset="0"/>
              </a:rPr>
              <a:t>1</a:t>
            </a:r>
            <a:r>
              <a:rPr lang="en-US" sz="1000" dirty="0">
                <a:latin typeface="Garamond" panose="02020404030301010803" pitchFamily="18" charset="0"/>
              </a:rPr>
              <a:t> </a:t>
            </a:r>
          </a:p>
          <a:p>
            <a:endParaRPr lang="en-US" sz="1300" dirty="0"/>
          </a:p>
          <a:p>
            <a:r>
              <a:rPr lang="en-US" sz="800" b="1" dirty="0"/>
              <a:t>Reference:</a:t>
            </a:r>
          </a:p>
          <a:p>
            <a:pPr marL="230021" indent="-230021">
              <a:buFont typeface="+mj-lt"/>
              <a:buAutoNum type="arabicPeriod"/>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meta-analysis</a:t>
            </a:r>
            <a:r>
              <a:rPr lang="en-US" sz="800" i="1" dirty="0"/>
              <a:t>. J Am Heart Assoc.</a:t>
            </a:r>
            <a:r>
              <a:rPr lang="en-US" sz="800" dirty="0"/>
              <a:t> 2015 Sep 21;4(9)</a:t>
            </a:r>
            <a:r>
              <a:rPr lang="en-US" sz="800" dirty="0">
                <a:latin typeface="Calibri" panose="020F0502020204030204" pitchFamily="34" charset="0"/>
              </a:rPr>
              <a:t>:e002476</a:t>
            </a:r>
            <a:r>
              <a:rPr lang="en-US" sz="800" dirty="0"/>
              <a:t>.</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12</a:t>
            </a:fld>
            <a:endParaRPr lang="en-US" dirty="0"/>
          </a:p>
        </p:txBody>
      </p:sp>
    </p:spTree>
    <p:extLst>
      <p:ext uri="{BB962C8B-B14F-4D97-AF65-F5344CB8AC3E}">
        <p14:creationId xmlns:p14="http://schemas.microsoft.com/office/powerpoint/2010/main" val="15160980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solidFill>
                  <a:prstClr val="black"/>
                </a:solidFill>
              </a:rPr>
              <a:pPr>
                <a:defRPr/>
              </a:pPr>
              <a:t>120</a:t>
            </a:fld>
            <a:endParaRPr lang="en-US" dirty="0">
              <a:solidFill>
                <a:prstClr val="black"/>
              </a:solidFill>
            </a:endParaRPr>
          </a:p>
        </p:txBody>
      </p:sp>
    </p:spTree>
    <p:extLst>
      <p:ext uri="{BB962C8B-B14F-4D97-AF65-F5344CB8AC3E}">
        <p14:creationId xmlns:p14="http://schemas.microsoft.com/office/powerpoint/2010/main" val="88640503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extLst>
      <p:ext uri="{BB962C8B-B14F-4D97-AF65-F5344CB8AC3E}">
        <p14:creationId xmlns:p14="http://schemas.microsoft.com/office/powerpoint/2010/main" val="413372205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600" dirty="0"/>
          </a:p>
        </p:txBody>
      </p:sp>
      <p:sp>
        <p:nvSpPr>
          <p:cNvPr id="4" name="Slide Number Placeholder 3"/>
          <p:cNvSpPr>
            <a:spLocks noGrp="1"/>
          </p:cNvSpPr>
          <p:nvPr>
            <p:ph type="sldNum" sz="quarter" idx="10"/>
          </p:nvPr>
        </p:nvSpPr>
        <p:spPr/>
        <p:txBody>
          <a:bodyPr/>
          <a:lstStyle/>
          <a:p>
            <a:fld id="{08953F1F-969B-459B-911F-181B99047434}" type="slidenum">
              <a:rPr lang="en-US" smtClean="0"/>
              <a:t>122</a:t>
            </a:fld>
            <a:endParaRPr lang="en-US"/>
          </a:p>
        </p:txBody>
      </p:sp>
    </p:spTree>
    <p:extLst>
      <p:ext uri="{BB962C8B-B14F-4D97-AF65-F5344CB8AC3E}">
        <p14:creationId xmlns:p14="http://schemas.microsoft.com/office/powerpoint/2010/main" val="39073638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600" dirty="0"/>
          </a:p>
        </p:txBody>
      </p:sp>
      <p:sp>
        <p:nvSpPr>
          <p:cNvPr id="4" name="Slide Number Placeholder 3"/>
          <p:cNvSpPr>
            <a:spLocks noGrp="1"/>
          </p:cNvSpPr>
          <p:nvPr>
            <p:ph type="sldNum" sz="quarter" idx="10"/>
          </p:nvPr>
        </p:nvSpPr>
        <p:spPr/>
        <p:txBody>
          <a:bodyPr/>
          <a:lstStyle/>
          <a:p>
            <a:fld id="{08953F1F-969B-459B-911F-181B99047434}" type="slidenum">
              <a:rPr lang="en-US" smtClean="0"/>
              <a:t>123</a:t>
            </a:fld>
            <a:endParaRPr lang="en-US"/>
          </a:p>
        </p:txBody>
      </p:sp>
    </p:spTree>
    <p:extLst>
      <p:ext uri="{BB962C8B-B14F-4D97-AF65-F5344CB8AC3E}">
        <p14:creationId xmlns:p14="http://schemas.microsoft.com/office/powerpoint/2010/main" val="317528508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124</a:t>
            </a:fld>
            <a:endParaRPr lang="en-US"/>
          </a:p>
        </p:txBody>
      </p:sp>
    </p:spTree>
    <p:extLst>
      <p:ext uri="{BB962C8B-B14F-4D97-AF65-F5344CB8AC3E}">
        <p14:creationId xmlns:p14="http://schemas.microsoft.com/office/powerpoint/2010/main" val="182788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0119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920083">
              <a:defRPr/>
            </a:pPr>
            <a:r>
              <a:rPr lang="en-US" sz="1000" dirty="0"/>
              <a:t>The </a:t>
            </a:r>
            <a:r>
              <a:rPr lang="fr-CH" sz="1000" dirty="0"/>
              <a:t>TactiCath™ Quartz Set </a:t>
            </a:r>
            <a:r>
              <a:rPr lang="fr-CH" sz="1000" dirty="0" err="1"/>
              <a:t>consists</a:t>
            </a:r>
            <a:r>
              <a:rPr lang="fr-CH" sz="1000" dirty="0"/>
              <a:t> of the </a:t>
            </a:r>
            <a:r>
              <a:rPr lang="fr-CH" sz="1000" dirty="0" err="1"/>
              <a:t>TactiSys™Quartz</a:t>
            </a:r>
            <a:r>
              <a:rPr lang="fr-CH" sz="1000" dirty="0"/>
              <a:t> and TactiCath Quartz </a:t>
            </a:r>
            <a:r>
              <a:rPr lang="fr-CH" sz="1000" dirty="0" err="1"/>
              <a:t>catheter</a:t>
            </a:r>
            <a:r>
              <a:rPr lang="fr-CH" sz="1000" dirty="0"/>
              <a:t>. The </a:t>
            </a:r>
            <a:r>
              <a:rPr lang="fr-CH" sz="1000" dirty="0" err="1"/>
              <a:t>TactiSys</a:t>
            </a:r>
            <a:r>
              <a:rPr lang="fr-CH" sz="1000" dirty="0"/>
              <a:t> Quartz </a:t>
            </a:r>
            <a:r>
              <a:rPr lang="fr-CH" sz="1000" dirty="0" err="1"/>
              <a:t>is</a:t>
            </a:r>
            <a:r>
              <a:rPr lang="fr-CH" sz="1000" dirty="0"/>
              <a:t> a </a:t>
            </a:r>
            <a:r>
              <a:rPr lang="en-US" sz="1000" dirty="0"/>
              <a:t>non-sterile active signal and data processing unit that interconnects the TactiCath Quartz catheter to the St Jude Medical Ampere RF generator. Contact force is measured by an optical sensor at the TactiCath tip using light interferometry.</a:t>
            </a:r>
          </a:p>
          <a:p>
            <a:pPr marL="0" marR="0" lvl="0" indent="0" algn="l" defTabSz="920083" rtl="0" eaLnBrk="1" fontAlgn="auto" latinLnBrk="0" hangingPunct="1">
              <a:lnSpc>
                <a:spcPct val="100000"/>
              </a:lnSpc>
              <a:spcBef>
                <a:spcPts val="0"/>
              </a:spcBef>
              <a:spcAft>
                <a:spcPts val="0"/>
              </a:spcAft>
              <a:buClrTx/>
              <a:buSzTx/>
              <a:buFontTx/>
              <a:buNone/>
              <a:tabLst/>
              <a:defRPr/>
            </a:pPr>
            <a:r>
              <a:rPr lang="en-US" sz="800" dirty="0"/>
              <a:t>*The </a:t>
            </a:r>
            <a:r>
              <a:rPr lang="en-US" sz="800" dirty="0" err="1"/>
              <a:t>TactiCath</a:t>
            </a:r>
            <a:r>
              <a:rPr lang="en-US" sz="800" dirty="0"/>
              <a:t>™ Contact Force Ablation Catheter, Sensor Enabled™ is an update to the </a:t>
            </a:r>
            <a:r>
              <a:rPr lang="en-US" sz="800" dirty="0" err="1"/>
              <a:t>TactiCath</a:t>
            </a:r>
            <a:r>
              <a:rPr lang="en-US" sz="800" dirty="0"/>
              <a:t>™ Contact Force Catheter family using the </a:t>
            </a:r>
            <a:r>
              <a:rPr lang="en-US" sz="800" dirty="0" err="1"/>
              <a:t>FlexAbility</a:t>
            </a:r>
            <a:r>
              <a:rPr lang="en-US" sz="800" dirty="0"/>
              <a:t>™ Catheter family platform handle and shaft and a tip and force sensor derived from </a:t>
            </a:r>
            <a:r>
              <a:rPr lang="en-US" sz="800" dirty="0" err="1"/>
              <a:t>TactiCath</a:t>
            </a:r>
            <a:r>
              <a:rPr lang="en-US" sz="800" dirty="0"/>
              <a:t> Quartz. </a:t>
            </a:r>
            <a:r>
              <a:rPr lang="en-US" sz="800" dirty="0" err="1"/>
              <a:t>TactiCath</a:t>
            </a:r>
            <a:r>
              <a:rPr lang="en-US" sz="800" dirty="0"/>
              <a:t>™ and </a:t>
            </a:r>
            <a:r>
              <a:rPr lang="en-US" sz="800" dirty="0" err="1"/>
              <a:t>TactiCath</a:t>
            </a:r>
            <a:r>
              <a:rPr lang="en-US" sz="800" dirty="0"/>
              <a:t>™ Quartz Contact Force Ablation Catheter clinical data are applicable to the </a:t>
            </a:r>
            <a:r>
              <a:rPr lang="en-US" sz="800" dirty="0" err="1"/>
              <a:t>TactiCath</a:t>
            </a:r>
            <a:r>
              <a:rPr lang="en-US" sz="800" dirty="0"/>
              <a:t> Ablation Catheter, Sensor Enabled as mechanical/function testing and preclinical studies have demonstrated equivalent performance and safety profile. [Abbott. Data on File. Report 90195941.]</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14</a:t>
            </a:fld>
            <a:endParaRPr lang="en-US" dirty="0"/>
          </a:p>
        </p:txBody>
      </p:sp>
    </p:spTree>
    <p:extLst>
      <p:ext uri="{BB962C8B-B14F-4D97-AF65-F5344CB8AC3E}">
        <p14:creationId xmlns:p14="http://schemas.microsoft.com/office/powerpoint/2010/main" val="4226515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15</a:t>
            </a:fld>
            <a:endParaRPr lang="en-US" dirty="0"/>
          </a:p>
        </p:txBody>
      </p:sp>
    </p:spTree>
    <p:extLst>
      <p:ext uri="{BB962C8B-B14F-4D97-AF65-F5344CB8AC3E}">
        <p14:creationId xmlns:p14="http://schemas.microsoft.com/office/powerpoint/2010/main" val="45078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defTabSz="920083">
              <a:spcAft>
                <a:spcPts val="400"/>
              </a:spcAft>
              <a:defRPr/>
            </a:pPr>
            <a:r>
              <a:rPr lang="en-US" sz="1000" dirty="0">
                <a:latin typeface="Garamond" panose="02020404030301010803" pitchFamily="18" charset="0"/>
              </a:rPr>
              <a:t>A bench testing study published in 2008 characterized the contact force accuracy of the </a:t>
            </a:r>
            <a:r>
              <a:rPr lang="en-US" sz="1000" dirty="0" err="1">
                <a:latin typeface="Garamond" panose="02020404030301010803" pitchFamily="18" charset="0"/>
              </a:rPr>
              <a:t>TactiCath</a:t>
            </a:r>
            <a:r>
              <a:rPr lang="en-US" sz="1000" dirty="0">
                <a:latin typeface="Garamond" panose="02020404030301010803" pitchFamily="18" charset="0"/>
              </a:rPr>
              <a:t> catheter, and showed no significant difference in force sensor accuracy between two </a:t>
            </a:r>
            <a:r>
              <a:rPr lang="en-US" sz="1000" dirty="0" err="1">
                <a:latin typeface="Garamond" panose="02020404030301010803" pitchFamily="18" charset="0"/>
              </a:rPr>
              <a:t>TactiCath</a:t>
            </a:r>
            <a:r>
              <a:rPr lang="en-US" sz="1000" dirty="0">
                <a:latin typeface="Garamond" panose="02020404030301010803" pitchFamily="18" charset="0"/>
              </a:rPr>
              <a:t> catheters tested at three angles (90°- axial/perpendicular, 0° - lateral/parallel, 45°).1</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The mean error between the force sensed by the </a:t>
            </a:r>
            <a:r>
              <a:rPr lang="en-US" sz="1000" dirty="0" err="1">
                <a:latin typeface="Garamond" panose="02020404030301010803" pitchFamily="18" charset="0"/>
              </a:rPr>
              <a:t>TactiCath</a:t>
            </a:r>
            <a:r>
              <a:rPr lang="en-US" sz="1000" dirty="0">
                <a:latin typeface="Garamond" panose="02020404030301010803" pitchFamily="18" charset="0"/>
              </a:rPr>
              <a:t> catheter and the force measured with a certified balance was ≤ 1.0g (SD error ≤1.5 g) at all angles tested.</a:t>
            </a:r>
          </a:p>
          <a:p>
            <a:pPr defTabSz="920083">
              <a:spcAft>
                <a:spcPts val="400"/>
              </a:spcAft>
              <a:defRPr/>
            </a:pPr>
            <a:r>
              <a:rPr lang="en-US" sz="1000" dirty="0">
                <a:latin typeface="Garamond" panose="02020404030301010803" pitchFamily="18" charset="0"/>
              </a:rPr>
              <a:t>A later in vitro study from researchers at the German Heart Center in Munich measured the contact force accuracy of the </a:t>
            </a:r>
            <a:r>
              <a:rPr lang="en-US" sz="1000" dirty="0" err="1">
                <a:latin typeface="Garamond" panose="02020404030301010803" pitchFamily="18" charset="0"/>
              </a:rPr>
              <a:t>SmartTouch</a:t>
            </a:r>
            <a:r>
              <a:rPr lang="en-US" sz="1000" dirty="0">
                <a:latin typeface="Garamond" panose="02020404030301010803" pitchFamily="18" charset="0"/>
              </a:rPr>
              <a:t>™ catheter using a reference force sensor.2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Accuracy, represented as mean absolute difference between </a:t>
            </a:r>
            <a:r>
              <a:rPr lang="en-US" sz="1000" dirty="0" err="1">
                <a:latin typeface="Garamond" panose="02020404030301010803" pitchFamily="18" charset="0"/>
              </a:rPr>
              <a:t>SmartTouch</a:t>
            </a:r>
            <a:r>
              <a:rPr lang="en-US" sz="1000" dirty="0">
                <a:latin typeface="Garamond" panose="02020404030301010803" pitchFamily="18" charset="0"/>
              </a:rPr>
              <a:t> catheter and reference measurements, was significantly lower in lateral/parallel contact force measurements (90°) when compared to non-parallel (0°, 30°, 60°) force measurements (p&lt;0.0001).</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Applied lateral forces ranging from approximately 15 g to as high as 60 g were measured by the </a:t>
            </a:r>
            <a:r>
              <a:rPr lang="en-US" sz="1000" dirty="0" err="1">
                <a:latin typeface="Garamond" panose="02020404030301010803" pitchFamily="18" charset="0"/>
              </a:rPr>
              <a:t>SmartTouch</a:t>
            </a:r>
            <a:r>
              <a:rPr lang="en-US" sz="1000" dirty="0">
                <a:latin typeface="Garamond" panose="02020404030301010803" pitchFamily="18" charset="0"/>
              </a:rPr>
              <a:t> SF catheter as 20 g of contact force. Lateral contact force was measured by the </a:t>
            </a:r>
            <a:r>
              <a:rPr lang="en-US" sz="1000" dirty="0" err="1">
                <a:latin typeface="Garamond" panose="02020404030301010803" pitchFamily="18" charset="0"/>
              </a:rPr>
              <a:t>SmartTouch</a:t>
            </a:r>
            <a:r>
              <a:rPr lang="en-US" sz="1000" dirty="0">
                <a:latin typeface="Garamond" panose="02020404030301010803" pitchFamily="18" charset="0"/>
              </a:rPr>
              <a:t> SF catheter by an absolute mean difference of 6.6 ±5.9 grams (accuracy) – underestimating actual force applied by up to a maximum error of 41.7 g.</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When a steerable sheath was advanced proximal to electrode 2, lateral force accuracy measured by the catheter was 6.8 ±5.0 grams, with a maximum error of -18.3 g. </a:t>
            </a:r>
          </a:p>
          <a:p>
            <a:endParaRPr lang="en-US" altLang="en-US" sz="800" b="1" dirty="0">
              <a:solidFill>
                <a:srgbClr val="000000"/>
              </a:solidFill>
              <a:latin typeface="Arial Narrow"/>
            </a:endParaRPr>
          </a:p>
          <a:p>
            <a:r>
              <a:rPr lang="en-US" altLang="en-US" sz="800" b="1" dirty="0">
                <a:solidFill>
                  <a:srgbClr val="000000"/>
                </a:solidFill>
                <a:latin typeface="+mj-lt"/>
              </a:rPr>
              <a:t>References:</a:t>
            </a:r>
          </a:p>
          <a:p>
            <a:pPr marL="230021" indent="-230021">
              <a:buFont typeface="+mj-lt"/>
              <a:buAutoNum type="arabicPeriod"/>
            </a:pPr>
            <a:r>
              <a:rPr lang="en-US" sz="800" dirty="0">
                <a:latin typeface="+mj-lt"/>
              </a:rPr>
              <a:t>Yokoyama K, Nakagawa H, Shah DC, et. al. Novel contact force sensor incorporated in irrigated radiofrequency ablation catheter predicts lesion size and incidence of steam pop and thrombus. </a:t>
            </a:r>
            <a:r>
              <a:rPr lang="en-US" sz="800" i="1" dirty="0" err="1">
                <a:latin typeface="+mj-lt"/>
              </a:rPr>
              <a:t>Circ</a:t>
            </a:r>
            <a:r>
              <a:rPr lang="en-US" sz="800" i="1" dirty="0">
                <a:latin typeface="+mj-lt"/>
              </a:rPr>
              <a:t> Arrhythmia </a:t>
            </a:r>
            <a:r>
              <a:rPr lang="en-US" sz="800" i="1" dirty="0" err="1">
                <a:latin typeface="+mj-lt"/>
              </a:rPr>
              <a:t>Electrophysiol</a:t>
            </a:r>
            <a:r>
              <a:rPr lang="en-US" sz="800" dirty="0">
                <a:latin typeface="+mj-lt"/>
              </a:rPr>
              <a:t>. 2008;1:354–362</a:t>
            </a:r>
          </a:p>
          <a:p>
            <a:pPr marL="230021" indent="-230021">
              <a:buFont typeface="+mj-lt"/>
              <a:buAutoNum type="arabicPeriod"/>
            </a:pPr>
            <a:r>
              <a:rPr lang="en-US" sz="800" dirty="0" err="1">
                <a:latin typeface="+mj-lt"/>
              </a:rPr>
              <a:t>Bourier</a:t>
            </a:r>
            <a:r>
              <a:rPr lang="en-US" sz="800" dirty="0">
                <a:latin typeface="+mj-lt"/>
              </a:rPr>
              <a:t> F, </a:t>
            </a:r>
            <a:r>
              <a:rPr lang="en-US" sz="800" dirty="0" err="1">
                <a:latin typeface="+mj-lt"/>
              </a:rPr>
              <a:t>Hessling</a:t>
            </a:r>
            <a:r>
              <a:rPr lang="en-US" sz="800" dirty="0">
                <a:latin typeface="+mj-lt"/>
              </a:rPr>
              <a:t> G, Ammar-Busch S, et al. Electromagnetic contact-force sensing electrophysiological catheters: how accurate is the technology? </a:t>
            </a:r>
            <a:r>
              <a:rPr lang="en-US" sz="800" i="1" dirty="0">
                <a:latin typeface="+mj-lt"/>
              </a:rPr>
              <a:t>J </a:t>
            </a:r>
            <a:r>
              <a:rPr lang="en-US" sz="800" i="1" dirty="0" err="1">
                <a:latin typeface="+mj-lt"/>
              </a:rPr>
              <a:t>Cardiovasc</a:t>
            </a:r>
            <a:r>
              <a:rPr lang="en-US" sz="800" i="1" dirty="0">
                <a:latin typeface="+mj-lt"/>
              </a:rPr>
              <a:t> </a:t>
            </a:r>
            <a:r>
              <a:rPr lang="en-US" sz="800" i="1" dirty="0" err="1">
                <a:latin typeface="+mj-lt"/>
              </a:rPr>
              <a:t>Electrophysiol</a:t>
            </a:r>
            <a:r>
              <a:rPr lang="en-US" sz="800" dirty="0">
                <a:latin typeface="+mj-lt"/>
              </a:rPr>
              <a:t>. 2016;27(3):347–50.</a:t>
            </a:r>
          </a:p>
          <a:p>
            <a:pPr lvl="0"/>
            <a:endParaRPr lang="en-US" sz="800" dirty="0">
              <a:solidFill>
                <a:srgbClr val="000000"/>
              </a:solidFill>
            </a:endParaRPr>
          </a:p>
          <a:p>
            <a:r>
              <a:rPr lang="en-US" sz="800" dirty="0">
                <a:solidFill>
                  <a:srgbClr val="000000"/>
                </a:solidFill>
              </a:rPr>
              <a:t>* </a:t>
            </a:r>
            <a:r>
              <a:rPr lang="en-US" sz="800" dirty="0">
                <a:solidFill>
                  <a:srgbClr val="000000"/>
                </a:solidFill>
                <a:latin typeface="Calibri" panose="020F0502020204030204" pitchFamily="34" charset="0"/>
                <a:cs typeface="Calibri" panose="020F0502020204030204" pitchFamily="34" charset="0"/>
              </a:rPr>
              <a:t>The force sensors used in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Quartz and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catheters both use optical technology. Data from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 are applicable to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Quartz catheter as the design modifications made to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 are fully verifiable in bench testing. </a:t>
            </a:r>
            <a:endParaRPr lang="en-US" altLang="en-US" sz="800" dirty="0">
              <a:solidFill>
                <a:srgbClr val="000000"/>
              </a:solidFill>
              <a:latin typeface="Arial Narrow"/>
            </a:endParaRPr>
          </a:p>
          <a:p>
            <a:endParaRPr lang="en-US" dirty="0"/>
          </a:p>
        </p:txBody>
      </p:sp>
      <p:sp>
        <p:nvSpPr>
          <p:cNvPr id="4" name="Slide Number Placeholder 3"/>
          <p:cNvSpPr>
            <a:spLocks noGrp="1"/>
          </p:cNvSpPr>
          <p:nvPr>
            <p:ph type="sldNum" sz="quarter" idx="10"/>
          </p:nvPr>
        </p:nvSpPr>
        <p:spPr/>
        <p:txBody>
          <a:bodyPr/>
          <a:lstStyle/>
          <a:p>
            <a:fld id="{150C8F50-4216-4C3A-A113-C16178B40932}"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324736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An </a:t>
            </a:r>
            <a:r>
              <a:rPr lang="en-US" sz="1000" i="1" dirty="0"/>
              <a:t>in vitro </a:t>
            </a:r>
            <a:r>
              <a:rPr lang="en-US" sz="1000" dirty="0"/>
              <a:t>study from researchers at the German Heart Center in Munich and the Texas Cardiac Arrhythmia Institute in Austin directly compared contact force accuracy of </a:t>
            </a:r>
            <a:r>
              <a:rPr lang="en-US" sz="1000" dirty="0" err="1"/>
              <a:t>TactiCath</a:t>
            </a:r>
            <a:r>
              <a:rPr lang="en-US" sz="1000" dirty="0"/>
              <a:t>™ Quartz catheter and </a:t>
            </a:r>
            <a:r>
              <a:rPr lang="en-US" sz="1000" dirty="0" err="1"/>
              <a:t>SmartTouch</a:t>
            </a:r>
            <a:r>
              <a:rPr lang="en-US" sz="1000" dirty="0"/>
              <a:t>™ SF catheters with a reference force sensor.</a:t>
            </a:r>
            <a:r>
              <a:rPr lang="en-US" sz="1000" baseline="30000" dirty="0"/>
              <a:t>1</a:t>
            </a:r>
            <a:r>
              <a:rPr lang="en-US" sz="1000" dirty="0"/>
              <a:t> </a:t>
            </a:r>
            <a:r>
              <a:rPr lang="en-US" sz="1000" dirty="0" err="1"/>
              <a:t>TactiCath</a:t>
            </a:r>
            <a:r>
              <a:rPr lang="en-US" sz="1000" dirty="0"/>
              <a:t> Quartz CF catheter measurements showed a high level of accuracy (≤ 1.2 g) at all orientations tested (table) in this study</a:t>
            </a:r>
            <a:r>
              <a:rPr lang="en-US" sz="1000" baseline="30000" dirty="0"/>
              <a:t>1</a:t>
            </a:r>
            <a:r>
              <a:rPr lang="en-US" sz="1000" dirty="0"/>
              <a:t> – and in a more recent full report</a:t>
            </a:r>
            <a:r>
              <a:rPr lang="en-US" sz="1000" baseline="0" dirty="0"/>
              <a:t> </a:t>
            </a:r>
            <a:r>
              <a:rPr lang="en-US" sz="1000" dirty="0"/>
              <a:t>using the same </a:t>
            </a:r>
            <a:r>
              <a:rPr lang="en-US" sz="1000" i="1" dirty="0"/>
              <a:t>in vitro </a:t>
            </a:r>
            <a:r>
              <a:rPr lang="en-US" sz="1000" dirty="0"/>
              <a:t>model with additional testing of irrigation flow rates up to 30 mL/min and a steerable sheath advanced proximal to electrodes 2 and 4.</a:t>
            </a:r>
            <a:r>
              <a:rPr lang="en-US" sz="1000" baseline="30000" dirty="0"/>
              <a:t>2</a:t>
            </a:r>
          </a:p>
          <a:p>
            <a:r>
              <a:rPr lang="en-US" sz="1000" dirty="0"/>
              <a:t>Contact force accuracy results were significantly higher with </a:t>
            </a:r>
            <a:r>
              <a:rPr lang="en-US" sz="1000" dirty="0" err="1"/>
              <a:t>TactiCath</a:t>
            </a:r>
            <a:r>
              <a:rPr lang="en-US" sz="1000" dirty="0"/>
              <a:t> Quartz vs. </a:t>
            </a:r>
            <a:r>
              <a:rPr lang="en-US" sz="1000" dirty="0" err="1"/>
              <a:t>SmartTouch</a:t>
            </a:r>
            <a:r>
              <a:rPr lang="en-US" sz="1000" dirty="0"/>
              <a:t> SF catheters for both axial (perpendicular, p=0.0037) and lateral (parallel, p=0.0001) measurements (figure). The authors noted that underestimation of force by up to 30 grams with the </a:t>
            </a:r>
            <a:r>
              <a:rPr lang="en-US" sz="1000" dirty="0" err="1"/>
              <a:t>SmartTouch</a:t>
            </a:r>
            <a:r>
              <a:rPr lang="en-US" sz="1000" dirty="0"/>
              <a:t> SF contact force catheter in parallel orientation may be clinically important.</a:t>
            </a:r>
            <a:r>
              <a:rPr lang="en-US" sz="1000" baseline="30000" dirty="0"/>
              <a:t>1</a:t>
            </a:r>
            <a:r>
              <a:rPr lang="en-US" sz="1000" dirty="0"/>
              <a:t> </a:t>
            </a:r>
          </a:p>
          <a:p>
            <a:pPr defTabSz="920032">
              <a:defRPr/>
            </a:pPr>
            <a:r>
              <a:rPr lang="en-US" sz="1000" dirty="0"/>
              <a:t>The clinical implications of these in vitro accuracy data have not been demonstrated in any published, peer-reviewed clinical studies directly comparing ablation outcomes for these two CF catheters.</a:t>
            </a:r>
          </a:p>
          <a:p>
            <a:endParaRPr lang="en-US" sz="1000" dirty="0"/>
          </a:p>
          <a:p>
            <a:r>
              <a:rPr lang="en-US" sz="800" b="1" dirty="0"/>
              <a:t>References:</a:t>
            </a:r>
          </a:p>
          <a:p>
            <a:pPr marL="230009" indent="-230009">
              <a:buFont typeface="+mj-lt"/>
              <a:buAutoNum type="arabicPeriod"/>
            </a:pPr>
            <a:r>
              <a:rPr lang="en-US" sz="800" dirty="0" err="1"/>
              <a:t>Bourier</a:t>
            </a:r>
            <a:r>
              <a:rPr lang="en-US" sz="800" dirty="0"/>
              <a:t> F, </a:t>
            </a:r>
            <a:r>
              <a:rPr lang="en-US" sz="800" dirty="0" err="1"/>
              <a:t>Deisenofer</a:t>
            </a:r>
            <a:r>
              <a:rPr lang="en-US" sz="800" dirty="0"/>
              <a:t> I, </a:t>
            </a:r>
            <a:r>
              <a:rPr lang="en-US" sz="800" dirty="0" err="1"/>
              <a:t>Hessling</a:t>
            </a:r>
            <a:r>
              <a:rPr lang="en-US" sz="800" dirty="0"/>
              <a:t> G, et al.  Contact Force Sensing Electrophysiological Catheters.  How Accurate is the Technology? [Abstract P003-170]. Presented at HRS 2016, San Francisco, CA. </a:t>
            </a:r>
            <a:r>
              <a:rPr lang="en-US" sz="800" i="1" dirty="0"/>
              <a:t>Heart Rhythm. </a:t>
            </a:r>
            <a:r>
              <a:rPr lang="en-US" sz="800" dirty="0"/>
              <a:t>2016;13(5 </a:t>
            </a:r>
            <a:r>
              <a:rPr lang="en-US" sz="800" dirty="0" err="1"/>
              <a:t>Suppl</a:t>
            </a:r>
            <a:r>
              <a:rPr lang="en-US" sz="800" dirty="0"/>
              <a:t> 1): S318-S319.</a:t>
            </a:r>
          </a:p>
          <a:p>
            <a:pPr marL="230009" indent="-230009">
              <a:buAutoNum type="arabicPeriod"/>
            </a:pPr>
            <a:r>
              <a:rPr lang="en-US" sz="800" dirty="0" err="1"/>
              <a:t>Bourier</a:t>
            </a:r>
            <a:r>
              <a:rPr lang="en-US" sz="800" dirty="0"/>
              <a:t> F, Gianni C, Dare M, et al. </a:t>
            </a:r>
            <a:r>
              <a:rPr lang="en-US" sz="800" dirty="0" err="1"/>
              <a:t>Fiberoptic</a:t>
            </a:r>
            <a:r>
              <a:rPr lang="en-US" sz="800" dirty="0"/>
              <a:t> contact-force sensing electrophysiological catheters: how precise is the technology? </a:t>
            </a:r>
            <a:r>
              <a:rPr lang="en-US" sz="800" i="1" dirty="0"/>
              <a:t>J </a:t>
            </a:r>
            <a:r>
              <a:rPr lang="en-US" sz="800" i="1" dirty="0" err="1"/>
              <a:t>Cardiovasc</a:t>
            </a:r>
            <a:r>
              <a:rPr lang="en-US" sz="800" i="1" dirty="0"/>
              <a:t> </a:t>
            </a:r>
            <a:r>
              <a:rPr lang="en-US" sz="800" i="1" dirty="0" err="1"/>
              <a:t>Electrophysiol</a:t>
            </a:r>
            <a:r>
              <a:rPr lang="en-US" sz="800" dirty="0"/>
              <a:t>. 2017 Jan;28(1):109-114.</a:t>
            </a:r>
          </a:p>
        </p:txBody>
      </p:sp>
      <p:sp>
        <p:nvSpPr>
          <p:cNvPr id="4" name="Slide Number Placeholder 3"/>
          <p:cNvSpPr>
            <a:spLocks noGrp="1"/>
          </p:cNvSpPr>
          <p:nvPr>
            <p:ph type="sldNum" sz="quarter" idx="10"/>
          </p:nvPr>
        </p:nvSpPr>
        <p:spPr/>
        <p:txBody>
          <a:bodyPr/>
          <a:lstStyle/>
          <a:p>
            <a:fld id="{202104E3-E4FB-4E53-B769-224230DA1A8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1510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An </a:t>
            </a:r>
            <a:r>
              <a:rPr lang="en-US" sz="1000" i="1" dirty="0"/>
              <a:t>in vitro </a:t>
            </a:r>
            <a:r>
              <a:rPr lang="en-US" sz="1000" dirty="0"/>
              <a:t>study from researchers at the German Heart Center in Munich and the Texas Cardiac Arrhythmia Institute in Austin directly compared contact force accuracy of </a:t>
            </a:r>
            <a:r>
              <a:rPr lang="en-US" sz="1000" dirty="0" err="1"/>
              <a:t>TactiCath</a:t>
            </a:r>
            <a:r>
              <a:rPr lang="en-US" sz="1000" dirty="0"/>
              <a:t>™ Quartz catheter and </a:t>
            </a:r>
            <a:r>
              <a:rPr lang="en-US" sz="1000" dirty="0" err="1"/>
              <a:t>SmartTouch</a:t>
            </a:r>
            <a:r>
              <a:rPr lang="en-US" sz="1000" dirty="0"/>
              <a:t>™ SF catheters with a reference force sensor.</a:t>
            </a:r>
            <a:r>
              <a:rPr lang="en-US" sz="1000" baseline="30000" dirty="0"/>
              <a:t>1</a:t>
            </a:r>
            <a:r>
              <a:rPr lang="en-US" sz="1000" dirty="0"/>
              <a:t> </a:t>
            </a:r>
            <a:r>
              <a:rPr lang="en-US" sz="1000" dirty="0" err="1"/>
              <a:t>TactiCath</a:t>
            </a:r>
            <a:r>
              <a:rPr lang="en-US" sz="1000" dirty="0"/>
              <a:t> Quartz CF catheter measurements showed a high level of accuracy (≤ 1.2 g) at all orientations tested (table) in this study</a:t>
            </a:r>
            <a:r>
              <a:rPr lang="en-US" sz="1000" baseline="30000" dirty="0"/>
              <a:t>1</a:t>
            </a:r>
            <a:r>
              <a:rPr lang="en-US" sz="1000" dirty="0"/>
              <a:t> – and in a more recent full report</a:t>
            </a:r>
            <a:r>
              <a:rPr lang="en-US" sz="1000" baseline="0" dirty="0"/>
              <a:t> </a:t>
            </a:r>
            <a:r>
              <a:rPr lang="en-US" sz="1000" dirty="0"/>
              <a:t>using the same </a:t>
            </a:r>
            <a:r>
              <a:rPr lang="en-US" sz="1000" i="1" dirty="0"/>
              <a:t>in vitro </a:t>
            </a:r>
            <a:r>
              <a:rPr lang="en-US" sz="1000" dirty="0"/>
              <a:t>model with additional testing of irrigation flow rates up to 30 mL/min and a steerable sheath advanced proximal to electrodes 2 and 4.</a:t>
            </a:r>
            <a:r>
              <a:rPr lang="en-US" sz="1000" baseline="30000" dirty="0"/>
              <a:t>2</a:t>
            </a:r>
          </a:p>
          <a:p>
            <a:r>
              <a:rPr lang="en-US" sz="1000" dirty="0"/>
              <a:t>Contact force accuracy results were significantly higher with </a:t>
            </a:r>
            <a:r>
              <a:rPr lang="en-US" sz="1000" dirty="0" err="1"/>
              <a:t>TactiCath</a:t>
            </a:r>
            <a:r>
              <a:rPr lang="en-US" sz="1000" dirty="0"/>
              <a:t> Quartz vs. </a:t>
            </a:r>
            <a:r>
              <a:rPr lang="en-US" sz="1000" dirty="0" err="1"/>
              <a:t>SmartTouch</a:t>
            </a:r>
            <a:r>
              <a:rPr lang="en-US" sz="1000" dirty="0"/>
              <a:t> SF catheters for both axial (perpendicular, p=0.0037) and lateral (parallel, p=0.0001) measurements (figure). The authors noted that underestimation of force by up to 30 grams with the </a:t>
            </a:r>
            <a:r>
              <a:rPr lang="en-US" sz="1000" dirty="0" err="1"/>
              <a:t>SmartTouch</a:t>
            </a:r>
            <a:r>
              <a:rPr lang="en-US" sz="1000" dirty="0"/>
              <a:t> SF contact force catheter in parallel orientation may be clinically important.</a:t>
            </a:r>
            <a:r>
              <a:rPr lang="en-US" sz="1000" baseline="30000" dirty="0"/>
              <a:t>1</a:t>
            </a:r>
            <a:r>
              <a:rPr lang="en-US" sz="1000" dirty="0"/>
              <a:t> </a:t>
            </a:r>
          </a:p>
          <a:p>
            <a:pPr defTabSz="920032">
              <a:defRPr/>
            </a:pPr>
            <a:r>
              <a:rPr lang="en-US" sz="1000" dirty="0"/>
              <a:t>The clinical implications of these in vitro accuracy data have not been demonstrated in any published, peer-reviewed clinical studies directly comparing ablation outcomes for these two CF catheters.</a:t>
            </a:r>
          </a:p>
          <a:p>
            <a:endParaRPr lang="en-US" sz="1000" dirty="0"/>
          </a:p>
          <a:p>
            <a:r>
              <a:rPr lang="en-US" sz="800" b="1" dirty="0"/>
              <a:t>References:</a:t>
            </a:r>
          </a:p>
          <a:p>
            <a:pPr marL="230009" indent="-230009">
              <a:buFont typeface="+mj-lt"/>
              <a:buAutoNum type="arabicPeriod"/>
            </a:pPr>
            <a:r>
              <a:rPr lang="en-US" sz="800" dirty="0" err="1"/>
              <a:t>Bourier</a:t>
            </a:r>
            <a:r>
              <a:rPr lang="en-US" sz="800" dirty="0"/>
              <a:t> F, </a:t>
            </a:r>
            <a:r>
              <a:rPr lang="en-US" sz="800" dirty="0" err="1"/>
              <a:t>Deisenofer</a:t>
            </a:r>
            <a:r>
              <a:rPr lang="en-US" sz="800" dirty="0"/>
              <a:t> I, </a:t>
            </a:r>
            <a:r>
              <a:rPr lang="en-US" sz="800" dirty="0" err="1"/>
              <a:t>Hessling</a:t>
            </a:r>
            <a:r>
              <a:rPr lang="en-US" sz="800" dirty="0"/>
              <a:t> G, et al. Contact-force sensing electrophysiological catheters: How accurate is the technology? [Abstract P003-170]. Presented at HRS 2016, San Francisco, CA. </a:t>
            </a:r>
            <a:r>
              <a:rPr lang="en-US" sz="800" i="1" dirty="0"/>
              <a:t>Heart Rhythm. </a:t>
            </a:r>
            <a:r>
              <a:rPr lang="en-US" sz="800" dirty="0"/>
              <a:t>2016;13(5 </a:t>
            </a:r>
            <a:r>
              <a:rPr lang="en-US" sz="800" dirty="0" err="1"/>
              <a:t>Suppl</a:t>
            </a:r>
            <a:r>
              <a:rPr lang="en-US" sz="800" dirty="0"/>
              <a:t> 1): S318-S319.</a:t>
            </a:r>
          </a:p>
          <a:p>
            <a:pPr marL="230009" indent="-230009">
              <a:buAutoNum type="arabicPeriod"/>
            </a:pPr>
            <a:r>
              <a:rPr lang="en-US" sz="800" dirty="0" err="1"/>
              <a:t>Bourier</a:t>
            </a:r>
            <a:r>
              <a:rPr lang="en-US" sz="800" dirty="0"/>
              <a:t> F, Gianni C, Dare M, et al. </a:t>
            </a:r>
            <a:r>
              <a:rPr lang="en-US" sz="800" dirty="0" err="1"/>
              <a:t>Fiberoptic</a:t>
            </a:r>
            <a:r>
              <a:rPr lang="en-US" sz="800" dirty="0"/>
              <a:t> contact-force sensing electrophysiological catheters: how precise is the technology? </a:t>
            </a:r>
            <a:r>
              <a:rPr lang="en-US" sz="800" i="1" dirty="0"/>
              <a:t>J </a:t>
            </a:r>
            <a:r>
              <a:rPr lang="en-US" sz="800" i="1" dirty="0" err="1"/>
              <a:t>Cardiovasc</a:t>
            </a:r>
            <a:r>
              <a:rPr lang="en-US" sz="800" i="1" dirty="0"/>
              <a:t> </a:t>
            </a:r>
            <a:r>
              <a:rPr lang="en-US" sz="800" i="1" dirty="0" err="1"/>
              <a:t>Electrophysiol</a:t>
            </a:r>
            <a:r>
              <a:rPr lang="en-US" sz="800" dirty="0"/>
              <a:t>. 2017 Jan;28(1):109-114.</a:t>
            </a:r>
          </a:p>
        </p:txBody>
      </p:sp>
      <p:sp>
        <p:nvSpPr>
          <p:cNvPr id="4" name="Slide Number Placeholder 3"/>
          <p:cNvSpPr>
            <a:spLocks noGrp="1"/>
          </p:cNvSpPr>
          <p:nvPr>
            <p:ph type="sldNum" sz="quarter" idx="10"/>
          </p:nvPr>
        </p:nvSpPr>
        <p:spPr/>
        <p:txBody>
          <a:bodyPr/>
          <a:lstStyle/>
          <a:p>
            <a:fld id="{202104E3-E4FB-4E53-B769-224230DA1A8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4515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dirty="0"/>
              <a:t>An in vitro study from researchers at the German Heart Center in Munich and the Texas Cardiac Arrhythmia Institute in Austin published detailed data demonstrating the contact force accuracy and precision of </a:t>
            </a:r>
            <a:r>
              <a:rPr lang="en-US" sz="1000" dirty="0" err="1"/>
              <a:t>TactiCath</a:t>
            </a:r>
            <a:r>
              <a:rPr lang="en-US" sz="1000" dirty="0"/>
              <a:t>™ Quartz catheter</a:t>
            </a:r>
            <a:r>
              <a:rPr lang="en-US" sz="1000" baseline="30000" dirty="0"/>
              <a:t>1</a:t>
            </a:r>
            <a:r>
              <a:rPr lang="en-US" sz="1000" dirty="0"/>
              <a:t> - using the same bench testing methodology previously reported for measuring the accuracy of the </a:t>
            </a:r>
            <a:r>
              <a:rPr lang="en-US" sz="1000" dirty="0" err="1"/>
              <a:t>ThermoCool</a:t>
            </a:r>
            <a:r>
              <a:rPr lang="en-US" sz="1000" dirty="0"/>
              <a:t> </a:t>
            </a:r>
            <a:r>
              <a:rPr lang="en-US" sz="1000" dirty="0" err="1"/>
              <a:t>SmartTouch</a:t>
            </a:r>
            <a:r>
              <a:rPr lang="en-US" sz="1000" dirty="0"/>
              <a:t>™ SF catheter.</a:t>
            </a:r>
            <a:r>
              <a:rPr lang="en-US" sz="1000" baseline="30000" dirty="0"/>
              <a:t>2</a:t>
            </a:r>
            <a:r>
              <a:rPr lang="en-US" sz="1000" dirty="0"/>
              <a:t> </a:t>
            </a:r>
          </a:p>
          <a:p>
            <a:r>
              <a:rPr lang="en-US" sz="1000" dirty="0" err="1"/>
              <a:t>TactiCath</a:t>
            </a:r>
            <a:r>
              <a:rPr lang="en-US" sz="1000" dirty="0"/>
              <a:t> Quartz CF catheter measurements showed a very high level of accuracy (&lt; 1.2 g) and precision at all orientations tested, including testing with irrigation flow rates up to 30 mL/min, and with a steerable sheath advanced proximal to electrodes 2 and 4.</a:t>
            </a:r>
            <a:r>
              <a:rPr lang="en-US" sz="1000" baseline="30000" dirty="0"/>
              <a:t>1</a:t>
            </a:r>
          </a:p>
          <a:p>
            <a:endParaRPr lang="en-US" sz="1000" dirty="0"/>
          </a:p>
          <a:p>
            <a:r>
              <a:rPr lang="en-US" sz="800" b="1" dirty="0"/>
              <a:t>References:</a:t>
            </a:r>
          </a:p>
          <a:p>
            <a:pPr marL="230009" indent="-230009">
              <a:buFontTx/>
              <a:buAutoNum type="arabicPeriod"/>
              <a:defRPr/>
            </a:pPr>
            <a:r>
              <a:rPr lang="en-US" sz="800" dirty="0" err="1"/>
              <a:t>Bourier</a:t>
            </a:r>
            <a:r>
              <a:rPr lang="en-US" sz="800" dirty="0"/>
              <a:t> F, Gianni C, Dare M, et al. </a:t>
            </a:r>
            <a:r>
              <a:rPr lang="en-US" sz="800" dirty="0" err="1"/>
              <a:t>Fiberoptic</a:t>
            </a:r>
            <a:r>
              <a:rPr lang="en-US" sz="800" dirty="0"/>
              <a:t> contact-force sensing electrophysiological catheters: how precise is the technology? </a:t>
            </a:r>
            <a:r>
              <a:rPr lang="en-US" sz="800" i="1" dirty="0"/>
              <a:t>J </a:t>
            </a:r>
            <a:r>
              <a:rPr lang="en-US" sz="800" i="1" dirty="0" err="1"/>
              <a:t>Cardiovasc</a:t>
            </a:r>
            <a:r>
              <a:rPr lang="en-US" sz="800" i="1" dirty="0"/>
              <a:t> </a:t>
            </a:r>
            <a:r>
              <a:rPr lang="en-US" sz="800" i="1" dirty="0" err="1"/>
              <a:t>Electrophysiol</a:t>
            </a:r>
            <a:r>
              <a:rPr lang="en-US" sz="800" dirty="0"/>
              <a:t>. 2017 Jan;28(1):109-114.  </a:t>
            </a:r>
            <a:r>
              <a:rPr lang="en-US" sz="800" dirty="0" err="1"/>
              <a:t>Epub</a:t>
            </a:r>
            <a:r>
              <a:rPr lang="en-US" sz="800" dirty="0"/>
              <a:t> 2016 Sep 22.  </a:t>
            </a:r>
          </a:p>
          <a:p>
            <a:pPr marL="230009" indent="-230009">
              <a:buFont typeface="+mj-lt"/>
              <a:buAutoNum type="arabicPeriod"/>
            </a:pPr>
            <a:r>
              <a:rPr lang="en-US" sz="800" dirty="0" err="1"/>
              <a:t>Bourier</a:t>
            </a:r>
            <a:r>
              <a:rPr lang="en-US" sz="800" dirty="0"/>
              <a:t> F, </a:t>
            </a:r>
            <a:r>
              <a:rPr lang="en-US" sz="800" dirty="0" err="1"/>
              <a:t>Hessling</a:t>
            </a:r>
            <a:r>
              <a:rPr lang="en-US" sz="800" dirty="0"/>
              <a:t> G, Ammar-Busch S, et al. Electromagnetic contact-force sensing electrophysiological catheters: how accurate is the technology? </a:t>
            </a:r>
            <a:r>
              <a:rPr lang="en-US" sz="800" i="1" dirty="0"/>
              <a:t>J </a:t>
            </a:r>
            <a:r>
              <a:rPr lang="en-US" sz="800" i="1" dirty="0" err="1"/>
              <a:t>Cardiovasc</a:t>
            </a:r>
            <a:r>
              <a:rPr lang="en-US" sz="800" i="1" dirty="0"/>
              <a:t> </a:t>
            </a:r>
            <a:r>
              <a:rPr lang="en-US" sz="800" i="1" dirty="0" err="1"/>
              <a:t>Electrophysiol</a:t>
            </a:r>
            <a:r>
              <a:rPr lang="en-US" sz="800" dirty="0"/>
              <a:t>. 2016;27(3):347–50.</a:t>
            </a:r>
          </a:p>
        </p:txBody>
      </p:sp>
      <p:sp>
        <p:nvSpPr>
          <p:cNvPr id="4" name="Slide Number Placeholder 3"/>
          <p:cNvSpPr>
            <a:spLocks noGrp="1"/>
          </p:cNvSpPr>
          <p:nvPr>
            <p:ph type="sldNum" sz="quarter" idx="10"/>
          </p:nvPr>
        </p:nvSpPr>
        <p:spPr/>
        <p:txBody>
          <a:bodyPr/>
          <a:lstStyle/>
          <a:p>
            <a:fld id="{202104E3-E4FB-4E53-B769-224230DA1A8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6389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2</a:t>
            </a:fld>
            <a:endParaRPr lang="en-US" dirty="0"/>
          </a:p>
        </p:txBody>
      </p:sp>
    </p:spTree>
    <p:extLst>
      <p:ext uri="{BB962C8B-B14F-4D97-AF65-F5344CB8AC3E}">
        <p14:creationId xmlns:p14="http://schemas.microsoft.com/office/powerpoint/2010/main" val="400999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 vitro study from researchers at the German Heart Center in Munich and the Texas Cardiac Arrhythmia Institute in Austin published detailed data demonstrating the contact force accuracy and precision of TactiCath™ Quartz catheter</a:t>
            </a:r>
            <a:r>
              <a:rPr lang="en-US" baseline="30000" dirty="0"/>
              <a:t>1</a:t>
            </a:r>
            <a:r>
              <a:rPr lang="en-US" dirty="0"/>
              <a:t> - using the same bench testing methodology previously reported for measuring the accuracy of the </a:t>
            </a:r>
            <a:r>
              <a:rPr lang="en-US" dirty="0" err="1"/>
              <a:t>ThermoCool</a:t>
            </a:r>
            <a:r>
              <a:rPr lang="en-US" dirty="0"/>
              <a:t> </a:t>
            </a:r>
            <a:r>
              <a:rPr lang="en-US" dirty="0" err="1"/>
              <a:t>SmartTouch</a:t>
            </a:r>
            <a:r>
              <a:rPr lang="en-US" dirty="0"/>
              <a:t>™ SF catheter.</a:t>
            </a:r>
            <a:r>
              <a:rPr lang="en-US" baseline="30000" dirty="0"/>
              <a:t>2</a:t>
            </a:r>
            <a:r>
              <a:rPr lang="en-US" dirty="0"/>
              <a:t> </a:t>
            </a:r>
          </a:p>
          <a:p>
            <a:r>
              <a:rPr lang="en-US" dirty="0"/>
              <a:t>TactiCath Quartz CF catheter measurements showed a very high level of accuracy (&lt; 1.2 g) and precision at all orientations tested, including testing with irrigation flow rates up to 30 mL/min, and with a steerable sheath advanced proximal to electrodes 2 and 4.</a:t>
            </a:r>
            <a:r>
              <a:rPr lang="en-US" baseline="30000" dirty="0"/>
              <a:t>1</a:t>
            </a:r>
          </a:p>
          <a:p>
            <a:endParaRPr lang="en-US" dirty="0"/>
          </a:p>
          <a:p>
            <a:r>
              <a:rPr lang="en-US" sz="1050" b="1" dirty="0"/>
              <a:t>References:</a:t>
            </a:r>
          </a:p>
          <a:p>
            <a:pPr marL="230009" indent="-230009">
              <a:buFontTx/>
              <a:buAutoNum type="arabicPeriod"/>
              <a:defRPr/>
            </a:pPr>
            <a:r>
              <a:rPr lang="en-US" sz="1050" dirty="0" err="1"/>
              <a:t>Bourier</a:t>
            </a:r>
            <a:r>
              <a:rPr lang="en-US" sz="1050" dirty="0"/>
              <a:t> F, Gianni C, Dare M, et al. </a:t>
            </a:r>
            <a:r>
              <a:rPr lang="en-US" sz="1050" dirty="0" err="1"/>
              <a:t>Fiberoptic</a:t>
            </a:r>
            <a:r>
              <a:rPr lang="en-US" sz="1050" dirty="0"/>
              <a:t> contact-force sensing electrophysiological catheters: how precise is the technology? </a:t>
            </a:r>
            <a:r>
              <a:rPr lang="en-US" sz="1050" i="1" dirty="0"/>
              <a:t>J </a:t>
            </a:r>
            <a:r>
              <a:rPr lang="en-US" sz="1050" i="1" dirty="0" err="1"/>
              <a:t>Cardiovasc</a:t>
            </a:r>
            <a:r>
              <a:rPr lang="en-US" sz="1050" i="1" dirty="0"/>
              <a:t> </a:t>
            </a:r>
            <a:r>
              <a:rPr lang="en-US" sz="1050" i="1" dirty="0" err="1"/>
              <a:t>Electrophysiol</a:t>
            </a:r>
            <a:r>
              <a:rPr lang="en-US" sz="1050" dirty="0"/>
              <a:t>. 2017 Jan;28(1):109-114.  </a:t>
            </a:r>
            <a:r>
              <a:rPr lang="en-US" sz="1050" dirty="0" err="1"/>
              <a:t>Epub</a:t>
            </a:r>
            <a:r>
              <a:rPr lang="en-US" sz="1050" dirty="0"/>
              <a:t> 2016 Sep 22.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53F1F-969B-459B-911F-181B990474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8028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sz="1000" b="1" dirty="0"/>
              <a:t>References:</a:t>
            </a:r>
          </a:p>
          <a:p>
            <a:pPr defTabSz="931723">
              <a:defRPr/>
            </a:pPr>
            <a:r>
              <a:rPr lang="en-US" sz="1000" dirty="0"/>
              <a:t>1. </a:t>
            </a:r>
            <a:r>
              <a:rPr lang="en-US" sz="1000" dirty="0" err="1"/>
              <a:t>Bourier</a:t>
            </a:r>
            <a:r>
              <a:rPr lang="en-US" sz="1000" dirty="0"/>
              <a:t> F, Schwarz B, </a:t>
            </a:r>
            <a:r>
              <a:rPr lang="en-US" sz="1000" dirty="0" err="1"/>
              <a:t>Brkic</a:t>
            </a:r>
            <a:r>
              <a:rPr lang="en-US" sz="1000" dirty="0"/>
              <a:t> A, et al. EP radiofrequency generators: Significant offsets between selected and delivered power? </a:t>
            </a:r>
            <a:r>
              <a:rPr lang="en-US" sz="1000" i="1" dirty="0"/>
              <a:t>J Cardiovasc </a:t>
            </a:r>
            <a:r>
              <a:rPr lang="en-US" sz="1000" i="1" dirty="0" err="1"/>
              <a:t>Electrophysiol</a:t>
            </a:r>
            <a:r>
              <a:rPr lang="en-US" sz="1000" dirty="0"/>
              <a:t>. 2018 Feb;29(2):330-334. </a:t>
            </a:r>
            <a:r>
              <a:rPr lang="en-US" sz="1000" dirty="0" err="1"/>
              <a:t>doi</a:t>
            </a:r>
            <a:r>
              <a:rPr lang="en-US" sz="1000" dirty="0"/>
              <a:t>: 10.1111/jce.13386. </a:t>
            </a:r>
            <a:r>
              <a:rPr lang="en-US" sz="1000" dirty="0" err="1"/>
              <a:t>Epub</a:t>
            </a:r>
            <a:r>
              <a:rPr lang="en-US" sz="1000" dirty="0"/>
              <a:t> 2017 Dec 7.</a:t>
            </a:r>
          </a:p>
        </p:txBody>
      </p:sp>
      <p:sp>
        <p:nvSpPr>
          <p:cNvPr id="4" name="Slide Number Placeholder 3"/>
          <p:cNvSpPr>
            <a:spLocks noGrp="1"/>
          </p:cNvSpPr>
          <p:nvPr>
            <p:ph type="sldNum" sz="quarter" idx="10"/>
          </p:nvPr>
        </p:nvSpPr>
        <p:spPr/>
        <p:txBody>
          <a:bodyPr/>
          <a:lstStyle/>
          <a:p>
            <a:fld id="{8103F2F6-E29B-4CFA-AB3F-589C9F6B17B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3174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22</a:t>
            </a:fld>
            <a:endParaRPr lang="en-US" dirty="0"/>
          </a:p>
        </p:txBody>
      </p:sp>
    </p:spTree>
    <p:extLst>
      <p:ext uri="{BB962C8B-B14F-4D97-AF65-F5344CB8AC3E}">
        <p14:creationId xmlns:p14="http://schemas.microsoft.com/office/powerpoint/2010/main" val="194983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Aft>
                <a:spcPts val="611"/>
              </a:spcAft>
            </a:pPr>
            <a:r>
              <a:rPr lang="en-US" sz="1000" dirty="0">
                <a:latin typeface="Garamond" panose="02020404030301010803" pitchFamily="18" charset="0"/>
              </a:rPr>
              <a:t>In addition to providing contact force measurement, the TactiCath™ Quartz set provides unique contact force parameters: </a:t>
            </a:r>
            <a:r>
              <a:rPr lang="en-US" sz="1000" b="1" dirty="0">
                <a:latin typeface="Garamond" panose="02020404030301010803" pitchFamily="18" charset="0"/>
              </a:rPr>
              <a:t>FTI™ (Force Time Integral) and LSI™ (Lesion Index).</a:t>
            </a:r>
          </a:p>
          <a:p>
            <a:pPr marL="174671" indent="-174671" algn="just">
              <a:spcAft>
                <a:spcPts val="611"/>
              </a:spcAft>
              <a:buFont typeface="Arial" panose="020B0604020202020204" pitchFamily="34" charset="0"/>
              <a:buChar char="•"/>
            </a:pPr>
            <a:r>
              <a:rPr lang="en-US" sz="1000" dirty="0">
                <a:latin typeface="Garamond" panose="02020404030301010803" pitchFamily="18" charset="0"/>
              </a:rPr>
              <a:t>FTI takes into account Contact Force and the duration of ablation. </a:t>
            </a:r>
          </a:p>
          <a:p>
            <a:pPr marL="174671" indent="-174671" algn="just">
              <a:spcAft>
                <a:spcPts val="611"/>
              </a:spcAft>
              <a:buFont typeface="Arial" panose="020B0604020202020204" pitchFamily="34" charset="0"/>
              <a:buChar char="•"/>
            </a:pPr>
            <a:r>
              <a:rPr lang="en-US" sz="1000" dirty="0">
                <a:latin typeface="Garamond" panose="02020404030301010803" pitchFamily="18" charset="0"/>
              </a:rPr>
              <a:t>LSI is an index of lesion assessment that takes into account Contact Force, Ablation duration, and RF current applied to the tissue.</a:t>
            </a:r>
          </a:p>
          <a:p>
            <a:pPr algn="just">
              <a:spcAft>
                <a:spcPts val="611"/>
              </a:spcAft>
            </a:pPr>
            <a:endParaRPr lang="en-US" dirty="0">
              <a:solidFill>
                <a:srgbClr val="FF0000"/>
              </a:solidFill>
            </a:endParaRPr>
          </a:p>
          <a:p>
            <a:pPr algn="just">
              <a:spcAft>
                <a:spcPts val="611"/>
              </a:spcAft>
            </a:pPr>
            <a:r>
              <a:rPr lang="en-US" sz="800" b="1" dirty="0"/>
              <a:t>Reference:</a:t>
            </a:r>
          </a:p>
          <a:p>
            <a:pPr marL="230021" indent="-230021">
              <a:buFont typeface="+mj-lt"/>
              <a:buAutoNum type="arabicPeriod"/>
            </a:pPr>
            <a:r>
              <a:rPr lang="en-US" sz="800" dirty="0" err="1"/>
              <a:t>Kuck</a:t>
            </a:r>
            <a:r>
              <a:rPr lang="en-US" sz="800" dirty="0"/>
              <a:t> K, Reddy V, Schmidt B, et al. A novel radiofrequency ablation catheter using contact force sensing: TOCCATA study. </a:t>
            </a:r>
            <a:r>
              <a:rPr lang="en-US" sz="800" i="1" dirty="0"/>
              <a:t>Heart Rhythm</a:t>
            </a:r>
            <a:r>
              <a:rPr lang="en-US" sz="800" dirty="0"/>
              <a:t>. 2012;9(1):18–23.</a:t>
            </a:r>
          </a:p>
        </p:txBody>
      </p:sp>
      <p:sp>
        <p:nvSpPr>
          <p:cNvPr id="4" name="Slide Number Placeholder 3"/>
          <p:cNvSpPr>
            <a:spLocks noGrp="1"/>
          </p:cNvSpPr>
          <p:nvPr>
            <p:ph type="sldNum" sz="quarter" idx="10"/>
          </p:nvPr>
        </p:nvSpPr>
        <p:spPr/>
        <p:txBody>
          <a:bodyPr/>
          <a:lstStyle/>
          <a:p>
            <a:fld id="{2B751C23-F17F-4FBC-A2A5-151144C1D8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03488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lnSpc>
                <a:spcPts val="1208"/>
              </a:lnSpc>
              <a:spcBef>
                <a:spcPts val="403"/>
              </a:spcBef>
            </a:pPr>
            <a:r>
              <a:rPr lang="en-US" sz="1000" dirty="0">
                <a:latin typeface="Garamond" panose="02020404030301010803" pitchFamily="18" charset="0"/>
              </a:rPr>
              <a:t>The rationale for LSI index is the following:</a:t>
            </a:r>
          </a:p>
          <a:p>
            <a:pPr>
              <a:lnSpc>
                <a:spcPts val="1208"/>
              </a:lnSpc>
              <a:spcBef>
                <a:spcPts val="403"/>
              </a:spcBef>
            </a:pPr>
            <a:r>
              <a:rPr lang="en-US" sz="1000" dirty="0">
                <a:latin typeface="Garamond" panose="02020404030301010803" pitchFamily="18" charset="0"/>
              </a:rPr>
              <a:t>During RF ablations, lesions are formed via two successive phenomena:</a:t>
            </a:r>
          </a:p>
          <a:p>
            <a:pPr marL="635752" lvl="1" indent="-345031">
              <a:lnSpc>
                <a:spcPts val="1208"/>
              </a:lnSpc>
              <a:spcBef>
                <a:spcPts val="403"/>
              </a:spcBef>
              <a:buFont typeface="+mj-lt"/>
              <a:buAutoNum type="alphaUcPeriod"/>
            </a:pPr>
            <a:r>
              <a:rPr lang="en-US" sz="1000" dirty="0">
                <a:latin typeface="Garamond" panose="02020404030301010803" pitchFamily="18" charset="0"/>
              </a:rPr>
              <a:t>A fast initial process where tissue adjacent to the electrode is directly burnt by RF current (Resistive heating).</a:t>
            </a:r>
          </a:p>
          <a:p>
            <a:pPr marL="635752" lvl="1" indent="-345031">
              <a:lnSpc>
                <a:spcPts val="1208"/>
              </a:lnSpc>
              <a:spcBef>
                <a:spcPts val="403"/>
              </a:spcBef>
              <a:buFont typeface="+mj-lt"/>
              <a:buAutoNum type="alphaUcPeriod"/>
            </a:pPr>
            <a:r>
              <a:rPr lang="en-US" sz="1000" dirty="0">
                <a:latin typeface="Garamond" panose="02020404030301010803" pitchFamily="18" charset="0"/>
              </a:rPr>
              <a:t>A slower process by which deeper tissue areas are burnt by progressive heat propagation (Thermal conduction).</a:t>
            </a:r>
          </a:p>
          <a:p>
            <a:pPr>
              <a:lnSpc>
                <a:spcPts val="1208"/>
              </a:lnSpc>
              <a:spcBef>
                <a:spcPts val="403"/>
              </a:spcBef>
              <a:spcAft>
                <a:spcPts val="1208"/>
              </a:spcAft>
            </a:pPr>
            <a:r>
              <a:rPr lang="en-US" sz="1000" dirty="0">
                <a:latin typeface="Garamond" panose="02020404030301010803" pitchFamily="18" charset="0"/>
              </a:rPr>
              <a:t>The LSI index was designed to model both resistive heating and thermal conduction to give a dynamic description of lesion formation over time. </a:t>
            </a:r>
            <a:r>
              <a:rPr lang="fr-CH" sz="1000" dirty="0">
                <a:latin typeface="Garamond" panose="02020404030301010803" pitchFamily="18" charset="0"/>
              </a:rPr>
              <a:t>LSI index </a:t>
            </a:r>
            <a:r>
              <a:rPr lang="fr-CH" sz="1000" dirty="0" err="1">
                <a:latin typeface="Garamond" panose="02020404030301010803" pitchFamily="18" charset="0"/>
              </a:rPr>
              <a:t>is</a:t>
            </a:r>
            <a:r>
              <a:rPr lang="fr-CH" sz="1000" dirty="0">
                <a:latin typeface="Garamond" panose="02020404030301010803" pitchFamily="18" charset="0"/>
              </a:rPr>
              <a:t> a multiplication of the 3 </a:t>
            </a:r>
            <a:r>
              <a:rPr lang="fr-CH" sz="1000" dirty="0" err="1">
                <a:latin typeface="Garamond" panose="02020404030301010803" pitchFamily="18" charset="0"/>
              </a:rPr>
              <a:t>sub</a:t>
            </a:r>
            <a:r>
              <a:rPr lang="fr-CH" sz="1000" dirty="0">
                <a:latin typeface="Garamond" panose="02020404030301010803" pitchFamily="18" charset="0"/>
              </a:rPr>
              <a:t>-components CF, Power and Ablation time, </a:t>
            </a:r>
            <a:r>
              <a:rPr lang="fr-CH" sz="1000" dirty="0" err="1">
                <a:latin typeface="Garamond" panose="02020404030301010803" pitchFamily="18" charset="0"/>
              </a:rPr>
              <a:t>which</a:t>
            </a:r>
            <a:r>
              <a:rPr lang="fr-CH" sz="1000" dirty="0">
                <a:latin typeface="Garamond" panose="02020404030301010803" pitchFamily="18" charset="0"/>
              </a:rPr>
              <a:t> all impact </a:t>
            </a:r>
            <a:r>
              <a:rPr lang="fr-CH" sz="1000" dirty="0" err="1">
                <a:latin typeface="Garamond" panose="02020404030301010803" pitchFamily="18" charset="0"/>
              </a:rPr>
              <a:t>lesion</a:t>
            </a:r>
            <a:r>
              <a:rPr lang="fr-CH" sz="1000" dirty="0">
                <a:latin typeface="Garamond" panose="02020404030301010803" pitchFamily="18" charset="0"/>
              </a:rPr>
              <a:t> formation. </a:t>
            </a:r>
            <a:r>
              <a:rPr lang="fr-CH" sz="1000" dirty="0" err="1">
                <a:latin typeface="Garamond" panose="02020404030301010803" pitchFamily="18" charset="0"/>
              </a:rPr>
              <a:t>Each</a:t>
            </a:r>
            <a:r>
              <a:rPr lang="fr-CH" sz="1000" dirty="0">
                <a:latin typeface="Garamond" panose="02020404030301010803" pitchFamily="18" charset="0"/>
              </a:rPr>
              <a:t> </a:t>
            </a:r>
            <a:r>
              <a:rPr lang="fr-CH" sz="1000" dirty="0" err="1">
                <a:latin typeface="Garamond" panose="02020404030301010803" pitchFamily="18" charset="0"/>
              </a:rPr>
              <a:t>sub</a:t>
            </a:r>
            <a:r>
              <a:rPr lang="fr-CH" sz="1000" dirty="0">
                <a:latin typeface="Garamond" panose="02020404030301010803" pitchFamily="18" charset="0"/>
              </a:rPr>
              <a:t>-component </a:t>
            </a:r>
            <a:r>
              <a:rPr lang="fr-CH" sz="1000" dirty="0" err="1">
                <a:latin typeface="Garamond" panose="02020404030301010803" pitchFamily="18" charset="0"/>
              </a:rPr>
              <a:t>is</a:t>
            </a:r>
            <a:r>
              <a:rPr lang="fr-CH" sz="1000" dirty="0">
                <a:latin typeface="Garamond" panose="02020404030301010803" pitchFamily="18" charset="0"/>
              </a:rPr>
              <a:t> non-</a:t>
            </a:r>
            <a:r>
              <a:rPr lang="fr-CH" sz="1000" dirty="0" err="1">
                <a:latin typeface="Garamond" panose="02020404030301010803" pitchFamily="18" charset="0"/>
              </a:rPr>
              <a:t>linear</a:t>
            </a:r>
            <a:r>
              <a:rPr lang="fr-CH" sz="1000" dirty="0">
                <a:latin typeface="Garamond" panose="02020404030301010803" pitchFamily="18" charset="0"/>
              </a:rPr>
              <a:t>, </a:t>
            </a:r>
            <a:r>
              <a:rPr lang="fr-CH" sz="1000" dirty="0" err="1">
                <a:latin typeface="Garamond" panose="02020404030301010803" pitchFamily="18" charset="0"/>
              </a:rPr>
              <a:t>expressed</a:t>
            </a:r>
            <a:r>
              <a:rPr lang="fr-CH" sz="1000" dirty="0">
                <a:latin typeface="Garamond" panose="02020404030301010803" pitchFamily="18" charset="0"/>
              </a:rPr>
              <a:t> as a </a:t>
            </a:r>
            <a:r>
              <a:rPr lang="fr-CH" sz="1000" dirty="0" err="1">
                <a:latin typeface="Garamond" panose="02020404030301010803" pitchFamily="18" charset="0"/>
              </a:rPr>
              <a:t>negative</a:t>
            </a:r>
            <a:r>
              <a:rPr lang="fr-CH" sz="1000" dirty="0">
                <a:latin typeface="Garamond" panose="02020404030301010803" pitchFamily="18" charset="0"/>
              </a:rPr>
              <a:t> </a:t>
            </a:r>
            <a:r>
              <a:rPr lang="fr-CH" sz="1000" dirty="0" err="1">
                <a:latin typeface="Garamond" panose="02020404030301010803" pitchFamily="18" charset="0"/>
              </a:rPr>
              <a:t>exponential</a:t>
            </a:r>
            <a:r>
              <a:rPr lang="fr-CH" sz="1000" dirty="0">
                <a:latin typeface="Garamond" panose="02020404030301010803" pitchFamily="18" charset="0"/>
              </a:rPr>
              <a:t> </a:t>
            </a:r>
            <a:r>
              <a:rPr lang="fr-CH" sz="1000" dirty="0" err="1">
                <a:latin typeface="Garamond" panose="02020404030301010803" pitchFamily="18" charset="0"/>
              </a:rPr>
              <a:t>accounting</a:t>
            </a:r>
            <a:r>
              <a:rPr lang="fr-CH" sz="1000" dirty="0">
                <a:latin typeface="Garamond" panose="02020404030301010803" pitchFamily="18" charset="0"/>
              </a:rPr>
              <a:t> for </a:t>
            </a:r>
            <a:r>
              <a:rPr lang="fr-CH" sz="1000" dirty="0" err="1">
                <a:latin typeface="Garamond" panose="02020404030301010803" pitchFamily="18" charset="0"/>
              </a:rPr>
              <a:t>slower</a:t>
            </a:r>
            <a:r>
              <a:rPr lang="fr-CH" sz="1000" dirty="0">
                <a:latin typeface="Garamond" panose="02020404030301010803" pitchFamily="18" charset="0"/>
              </a:rPr>
              <a:t> </a:t>
            </a:r>
            <a:r>
              <a:rPr lang="fr-CH" sz="1000" dirty="0" err="1">
                <a:latin typeface="Garamond" panose="02020404030301010803" pitchFamily="18" charset="0"/>
              </a:rPr>
              <a:t>increase</a:t>
            </a:r>
            <a:r>
              <a:rPr lang="fr-CH" sz="1000" dirty="0">
                <a:latin typeface="Garamond" panose="02020404030301010803" pitchFamily="18" charset="0"/>
              </a:rPr>
              <a:t> at </a:t>
            </a:r>
            <a:r>
              <a:rPr lang="fr-CH" sz="1000" dirty="0" err="1">
                <a:latin typeface="Garamond" panose="02020404030301010803" pitchFamily="18" charset="0"/>
              </a:rPr>
              <a:t>higher</a:t>
            </a:r>
            <a:r>
              <a:rPr lang="fr-CH" sz="1000" dirty="0">
                <a:latin typeface="Garamond" panose="02020404030301010803" pitchFamily="18" charset="0"/>
              </a:rPr>
              <a:t> values. This non-</a:t>
            </a:r>
            <a:r>
              <a:rPr lang="fr-CH" sz="1000" dirty="0" err="1">
                <a:latin typeface="Garamond" panose="02020404030301010803" pitchFamily="18" charset="0"/>
              </a:rPr>
              <a:t>linearity</a:t>
            </a:r>
            <a:r>
              <a:rPr lang="fr-CH" sz="1000" dirty="0">
                <a:latin typeface="Garamond" panose="02020404030301010803" pitchFamily="18" charset="0"/>
              </a:rPr>
              <a:t> </a:t>
            </a:r>
            <a:r>
              <a:rPr lang="fr-CH" sz="1000" dirty="0" err="1">
                <a:latin typeface="Garamond" panose="02020404030301010803" pitchFamily="18" charset="0"/>
              </a:rPr>
              <a:t>models</a:t>
            </a:r>
            <a:r>
              <a:rPr lang="fr-CH" sz="1000" dirty="0">
                <a:latin typeface="Garamond" panose="02020404030301010803" pitchFamily="18" charset="0"/>
              </a:rPr>
              <a:t> the transition </a:t>
            </a:r>
            <a:r>
              <a:rPr lang="fr-CH" sz="1000" dirty="0" err="1">
                <a:latin typeface="Garamond" panose="02020404030301010803" pitchFamily="18" charset="0"/>
              </a:rPr>
              <a:t>from</a:t>
            </a:r>
            <a:r>
              <a:rPr lang="fr-CH" sz="1000" dirty="0">
                <a:latin typeface="Garamond" panose="02020404030301010803" pitchFamily="18" charset="0"/>
              </a:rPr>
              <a:t> </a:t>
            </a:r>
            <a:r>
              <a:rPr lang="fr-CH" sz="1000" dirty="0" err="1">
                <a:latin typeface="Garamond" panose="02020404030301010803" pitchFamily="18" charset="0"/>
              </a:rPr>
              <a:t>resistive</a:t>
            </a:r>
            <a:r>
              <a:rPr lang="fr-CH" sz="1000" dirty="0">
                <a:latin typeface="Garamond" panose="02020404030301010803" pitchFamily="18" charset="0"/>
              </a:rPr>
              <a:t> </a:t>
            </a:r>
            <a:r>
              <a:rPr lang="fr-CH" sz="1000" dirty="0" err="1">
                <a:latin typeface="Garamond" panose="02020404030301010803" pitchFamily="18" charset="0"/>
              </a:rPr>
              <a:t>heating</a:t>
            </a:r>
            <a:r>
              <a:rPr lang="fr-CH" sz="1000" dirty="0">
                <a:latin typeface="Garamond" panose="02020404030301010803" pitchFamily="18" charset="0"/>
              </a:rPr>
              <a:t> to thermal conduction. As a </a:t>
            </a:r>
            <a:r>
              <a:rPr lang="fr-CH" sz="1000" dirty="0" err="1">
                <a:latin typeface="Garamond" panose="02020404030301010803" pitchFamily="18" charset="0"/>
              </a:rPr>
              <a:t>result</a:t>
            </a:r>
            <a:r>
              <a:rPr lang="fr-CH" sz="1000" dirty="0">
                <a:latin typeface="Garamond" panose="02020404030301010803" pitchFamily="18" charset="0"/>
              </a:rPr>
              <a:t>, a </a:t>
            </a:r>
            <a:r>
              <a:rPr lang="fr-CH" sz="1000" dirty="0" err="1">
                <a:latin typeface="Garamond" panose="02020404030301010803" pitchFamily="18" charset="0"/>
              </a:rPr>
              <a:t>low</a:t>
            </a:r>
            <a:r>
              <a:rPr lang="fr-CH" sz="1000" dirty="0">
                <a:latin typeface="Garamond" panose="02020404030301010803" pitchFamily="18" charset="0"/>
              </a:rPr>
              <a:t> </a:t>
            </a:r>
            <a:r>
              <a:rPr lang="fr-CH" sz="1000" dirty="0" err="1">
                <a:latin typeface="Garamond" panose="02020404030301010803" pitchFamily="18" charset="0"/>
              </a:rPr>
              <a:t>sub</a:t>
            </a:r>
            <a:r>
              <a:rPr lang="fr-CH" sz="1000" dirty="0">
                <a:latin typeface="Garamond" panose="02020404030301010803" pitchFamily="18" charset="0"/>
              </a:rPr>
              <a:t>-component </a:t>
            </a:r>
            <a:r>
              <a:rPr lang="fr-CH" sz="1000" dirty="0" err="1">
                <a:latin typeface="Garamond" panose="02020404030301010803" pitchFamily="18" charset="0"/>
              </a:rPr>
              <a:t>can</a:t>
            </a:r>
            <a:r>
              <a:rPr lang="fr-CH" sz="1000" dirty="0">
                <a:latin typeface="Garamond" panose="02020404030301010803" pitchFamily="18" charset="0"/>
              </a:rPr>
              <a:t> </a:t>
            </a:r>
            <a:r>
              <a:rPr lang="fr-CH" sz="1000" dirty="0" err="1">
                <a:latin typeface="Garamond" panose="02020404030301010803" pitchFamily="18" charset="0"/>
              </a:rPr>
              <a:t>be</a:t>
            </a:r>
            <a:r>
              <a:rPr lang="fr-CH" sz="1000" dirty="0">
                <a:latin typeface="Garamond" panose="02020404030301010803" pitchFamily="18" charset="0"/>
              </a:rPr>
              <a:t> </a:t>
            </a:r>
            <a:r>
              <a:rPr lang="fr-CH" sz="1000" dirty="0" err="1">
                <a:latin typeface="Garamond" panose="02020404030301010803" pitchFamily="18" charset="0"/>
              </a:rPr>
              <a:t>compensated</a:t>
            </a:r>
            <a:r>
              <a:rPr lang="fr-CH" sz="1000" dirty="0">
                <a:latin typeface="Garamond" panose="02020404030301010803" pitchFamily="18" charset="0"/>
              </a:rPr>
              <a:t> by </a:t>
            </a:r>
            <a:r>
              <a:rPr lang="fr-CH" sz="1000" dirty="0" err="1">
                <a:latin typeface="Garamond" panose="02020404030301010803" pitchFamily="18" charset="0"/>
              </a:rPr>
              <a:t>increasing</a:t>
            </a:r>
            <a:r>
              <a:rPr lang="fr-CH" sz="1000" dirty="0">
                <a:latin typeface="Garamond" panose="02020404030301010803" pitchFamily="18" charset="0"/>
              </a:rPr>
              <a:t> </a:t>
            </a:r>
            <a:r>
              <a:rPr lang="fr-CH" sz="1000" dirty="0" err="1">
                <a:latin typeface="Garamond" panose="02020404030301010803" pitchFamily="18" charset="0"/>
              </a:rPr>
              <a:t>another</a:t>
            </a:r>
            <a:r>
              <a:rPr lang="fr-CH" sz="1000" dirty="0">
                <a:latin typeface="Garamond" panose="02020404030301010803" pitchFamily="18" charset="0"/>
              </a:rPr>
              <a:t> one to </a:t>
            </a:r>
            <a:r>
              <a:rPr lang="fr-CH" sz="1000" dirty="0" err="1">
                <a:latin typeface="Garamond" panose="02020404030301010803" pitchFamily="18" charset="0"/>
              </a:rPr>
              <a:t>create</a:t>
            </a:r>
            <a:r>
              <a:rPr lang="fr-CH" sz="1000" dirty="0">
                <a:latin typeface="Garamond" panose="02020404030301010803" pitchFamily="18" charset="0"/>
              </a:rPr>
              <a:t> the </a:t>
            </a:r>
            <a:r>
              <a:rPr lang="fr-CH" sz="1000" dirty="0" err="1">
                <a:latin typeface="Garamond" panose="02020404030301010803" pitchFamily="18" charset="0"/>
              </a:rPr>
              <a:t>same</a:t>
            </a:r>
            <a:r>
              <a:rPr lang="fr-CH" sz="1000" dirty="0">
                <a:latin typeface="Garamond" panose="02020404030301010803" pitchFamily="18" charset="0"/>
              </a:rPr>
              <a:t> </a:t>
            </a:r>
            <a:r>
              <a:rPr lang="fr-CH" sz="1000" dirty="0" err="1">
                <a:latin typeface="Garamond" panose="02020404030301010803" pitchFamily="18" charset="0"/>
              </a:rPr>
              <a:t>lesion</a:t>
            </a:r>
            <a:r>
              <a:rPr lang="fr-CH" sz="1000" dirty="0">
                <a:latin typeface="Garamond" panose="02020404030301010803" pitchFamily="18" charset="0"/>
              </a:rPr>
              <a:t>. For </a:t>
            </a:r>
            <a:r>
              <a:rPr lang="fr-CH" sz="1000" dirty="0" err="1">
                <a:latin typeface="Garamond" panose="02020404030301010803" pitchFamily="18" charset="0"/>
              </a:rPr>
              <a:t>example</a:t>
            </a:r>
            <a:r>
              <a:rPr lang="fr-CH" sz="1000" dirty="0">
                <a:latin typeface="Garamond" panose="02020404030301010803" pitchFamily="18" charset="0"/>
              </a:rPr>
              <a:t>, </a:t>
            </a:r>
            <a:r>
              <a:rPr lang="fr-CH" sz="1000" dirty="0" err="1">
                <a:latin typeface="Garamond" panose="02020404030301010803" pitchFamily="18" charset="0"/>
              </a:rPr>
              <a:t>using</a:t>
            </a:r>
            <a:r>
              <a:rPr lang="fr-CH" sz="1000" dirty="0">
                <a:latin typeface="Garamond" panose="02020404030301010803" pitchFamily="18" charset="0"/>
              </a:rPr>
              <a:t> </a:t>
            </a:r>
            <a:r>
              <a:rPr lang="fr-CH" sz="1000" dirty="0" err="1">
                <a:latin typeface="Garamond" panose="02020404030301010803" pitchFamily="18" charset="0"/>
              </a:rPr>
              <a:t>lower</a:t>
            </a:r>
            <a:r>
              <a:rPr lang="fr-CH" sz="1000" dirty="0">
                <a:latin typeface="Garamond" panose="02020404030301010803" pitchFamily="18" charset="0"/>
              </a:rPr>
              <a:t> power </a:t>
            </a:r>
            <a:r>
              <a:rPr lang="fr-CH" sz="1000" dirty="0" err="1">
                <a:latin typeface="Garamond" panose="02020404030301010803" pitchFamily="18" charset="0"/>
              </a:rPr>
              <a:t>can</a:t>
            </a:r>
            <a:r>
              <a:rPr lang="fr-CH" sz="1000" dirty="0">
                <a:latin typeface="Garamond" panose="02020404030301010803" pitchFamily="18" charset="0"/>
              </a:rPr>
              <a:t> </a:t>
            </a:r>
            <a:r>
              <a:rPr lang="fr-CH" sz="1000" dirty="0" err="1">
                <a:latin typeface="Garamond" panose="02020404030301010803" pitchFamily="18" charset="0"/>
              </a:rPr>
              <a:t>be</a:t>
            </a:r>
            <a:r>
              <a:rPr lang="fr-CH" sz="1000" dirty="0">
                <a:latin typeface="Garamond" panose="02020404030301010803" pitchFamily="18" charset="0"/>
              </a:rPr>
              <a:t> </a:t>
            </a:r>
            <a:r>
              <a:rPr lang="fr-CH" sz="1000" dirty="0" err="1">
                <a:latin typeface="Garamond" panose="02020404030301010803" pitchFamily="18" charset="0"/>
              </a:rPr>
              <a:t>compensated</a:t>
            </a:r>
            <a:r>
              <a:rPr lang="fr-CH" sz="1000" dirty="0">
                <a:latin typeface="Garamond" panose="02020404030301010803" pitchFamily="18" charset="0"/>
              </a:rPr>
              <a:t> by </a:t>
            </a:r>
            <a:r>
              <a:rPr lang="fr-CH" sz="1000" dirty="0" err="1">
                <a:latin typeface="Garamond" panose="02020404030301010803" pitchFamily="18" charset="0"/>
              </a:rPr>
              <a:t>applying</a:t>
            </a:r>
            <a:r>
              <a:rPr lang="fr-CH" sz="1000" dirty="0">
                <a:latin typeface="Garamond" panose="02020404030301010803" pitchFamily="18" charset="0"/>
              </a:rPr>
              <a:t> </a:t>
            </a:r>
            <a:r>
              <a:rPr lang="fr-CH" sz="1000" dirty="0" err="1">
                <a:latin typeface="Garamond" panose="02020404030301010803" pitchFamily="18" charset="0"/>
              </a:rPr>
              <a:t>higher</a:t>
            </a:r>
            <a:r>
              <a:rPr lang="fr-CH" sz="1000" dirty="0">
                <a:latin typeface="Garamond" panose="02020404030301010803" pitchFamily="18" charset="0"/>
              </a:rPr>
              <a:t> CF.</a:t>
            </a:r>
          </a:p>
          <a:p>
            <a:r>
              <a:rPr lang="en-US" sz="800" b="1" dirty="0"/>
              <a:t>Reference:</a:t>
            </a:r>
          </a:p>
          <a:p>
            <a:pPr marL="230021" indent="-230021">
              <a:buFont typeface="+mj-lt"/>
              <a:buAutoNum type="arabicPeriod"/>
            </a:pPr>
            <a:r>
              <a:rPr lang="en-US" sz="800" dirty="0" err="1"/>
              <a:t>Wittkampf</a:t>
            </a:r>
            <a:r>
              <a:rPr lang="en-US" sz="800" dirty="0"/>
              <a:t> FH, Nakagawa H. RF catheter ablation: lessons on lesions. </a:t>
            </a:r>
            <a:r>
              <a:rPr lang="en-US" sz="800" i="1" dirty="0"/>
              <a:t>Pacing </a:t>
            </a:r>
            <a:r>
              <a:rPr lang="en-US" sz="800" i="1" dirty="0" err="1"/>
              <a:t>Clin</a:t>
            </a:r>
            <a:r>
              <a:rPr lang="en-US" sz="800" i="1" dirty="0"/>
              <a:t> </a:t>
            </a:r>
            <a:r>
              <a:rPr lang="en-US" sz="800" i="1" dirty="0" err="1"/>
              <a:t>Electrophysiol</a:t>
            </a:r>
            <a:r>
              <a:rPr lang="en-US" sz="800" i="1" dirty="0"/>
              <a:t>.</a:t>
            </a:r>
            <a:r>
              <a:rPr lang="en-US" sz="800" dirty="0"/>
              <a:t> 2006;29(11):1285–97.</a:t>
            </a:r>
          </a:p>
        </p:txBody>
      </p:sp>
      <p:sp>
        <p:nvSpPr>
          <p:cNvPr id="4" name="Slide Number Placeholder 3"/>
          <p:cNvSpPr>
            <a:spLocks noGrp="1"/>
          </p:cNvSpPr>
          <p:nvPr>
            <p:ph type="sldNum" sz="quarter" idx="10"/>
          </p:nvPr>
        </p:nvSpPr>
        <p:spPr/>
        <p:txBody>
          <a:bodyPr/>
          <a:lstStyle/>
          <a:p>
            <a:fld id="{581045E7-826A-4C25-9D73-7CDC15590D29}" type="slidenum">
              <a:rPr lang="en-US" smtClean="0"/>
              <a:pPr/>
              <a:t>24</a:t>
            </a:fld>
            <a:endParaRPr lang="en-US" dirty="0"/>
          </a:p>
        </p:txBody>
      </p:sp>
    </p:spTree>
    <p:extLst>
      <p:ext uri="{BB962C8B-B14F-4D97-AF65-F5344CB8AC3E}">
        <p14:creationId xmlns:p14="http://schemas.microsoft.com/office/powerpoint/2010/main" val="91788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lnSpc>
                <a:spcPts val="1208"/>
              </a:lnSpc>
            </a:pPr>
            <a:r>
              <a:rPr lang="en-US" sz="1000" dirty="0">
                <a:latin typeface="Garamond" panose="02020404030301010803" pitchFamily="18" charset="0"/>
              </a:rPr>
              <a:t>The contact force parameters are fully integrated and displayed on the </a:t>
            </a:r>
            <a:r>
              <a:rPr lang="en-US" sz="1000" dirty="0" err="1">
                <a:latin typeface="Garamond" panose="02020404030301010803" pitchFamily="18" charset="0"/>
              </a:rPr>
              <a:t>EnSite</a:t>
            </a:r>
            <a:r>
              <a:rPr lang="en-US" sz="1000" dirty="0">
                <a:latin typeface="Garamond" panose="02020404030301010803" pitchFamily="18" charset="0"/>
              </a:rPr>
              <a:t>™ Contact Force Module. This is an example of the user interface.</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25</a:t>
            </a:fld>
            <a:endParaRPr lang="en-US" dirty="0"/>
          </a:p>
        </p:txBody>
      </p:sp>
    </p:spTree>
    <p:extLst>
      <p:ext uri="{BB962C8B-B14F-4D97-AF65-F5344CB8AC3E}">
        <p14:creationId xmlns:p14="http://schemas.microsoft.com/office/powerpoint/2010/main" val="1740251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lnSpc>
                <a:spcPts val="1208"/>
              </a:lnSpc>
              <a:spcBef>
                <a:spcPts val="403"/>
              </a:spcBef>
            </a:pPr>
            <a:r>
              <a:rPr lang="en-US" sz="1000" dirty="0">
                <a:latin typeface="Garamond" panose="02020404030301010803" pitchFamily="18" charset="0"/>
              </a:rPr>
              <a:t>Every ablation technology (catheter) needs its own RF parameters to deliver optimal lesions and ensure safety. For the TactiCath™ Quartz Ablation Catheter, the IFU recommends:</a:t>
            </a:r>
          </a:p>
          <a:p>
            <a:pPr>
              <a:lnSpc>
                <a:spcPts val="1208"/>
              </a:lnSpc>
              <a:spcBef>
                <a:spcPts val="403"/>
              </a:spcBef>
            </a:pPr>
            <a:r>
              <a:rPr lang="en-US" sz="1000" b="1" dirty="0">
                <a:latin typeface="Garamond" panose="02020404030301010803" pitchFamily="18" charset="0"/>
              </a:rPr>
              <a:t>Maximum power setting of 30W</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Recommended power range of 10-30W</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Important to carefully titrate RF power in part by using impedance drops</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Application of higher power is associated with higher likelihood of audible steam pop occurrence</a:t>
            </a:r>
          </a:p>
          <a:p>
            <a:pPr>
              <a:lnSpc>
                <a:spcPts val="1208"/>
              </a:lnSpc>
              <a:spcBef>
                <a:spcPts val="403"/>
              </a:spcBef>
            </a:pPr>
            <a:r>
              <a:rPr lang="en-US" sz="1000" b="1" dirty="0">
                <a:latin typeface="Garamond" panose="02020404030301010803" pitchFamily="18" charset="0"/>
              </a:rPr>
              <a:t>CF target 20g with a recommended range of [10g – 30g]</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Do not increase power to compensate for poor contact, instead ensure the catheter tip has good contact with the tissue. </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High power should only be used in special circumstances</a:t>
            </a:r>
          </a:p>
          <a:p>
            <a:pPr>
              <a:lnSpc>
                <a:spcPts val="1208"/>
              </a:lnSpc>
              <a:spcBef>
                <a:spcPts val="403"/>
              </a:spcBef>
            </a:pPr>
            <a:r>
              <a:rPr lang="en-US" sz="1000" b="1" dirty="0">
                <a:latin typeface="Garamond" panose="02020404030301010803" pitchFamily="18" charset="0"/>
              </a:rPr>
              <a:t>Minimum irrigation flow rate recommendations:</a:t>
            </a:r>
            <a:endParaRPr lang="en-US" sz="1000" b="0" dirty="0">
              <a:latin typeface="Garamond" panose="02020404030301010803" pitchFamily="18" charset="0"/>
            </a:endParaRP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2 mL/min (mapping and manipulation)</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17mL/min (ablation power ≤30 W) </a:t>
            </a:r>
          </a:p>
          <a:p>
            <a:pPr marL="175357" lvl="0" indent="-172516">
              <a:lnSpc>
                <a:spcPts val="1208"/>
              </a:lnSpc>
              <a:spcBef>
                <a:spcPts val="403"/>
              </a:spcBef>
              <a:buFont typeface="Wingdings" panose="05000000000000000000" pitchFamily="2" charset="2"/>
              <a:buChar char="§"/>
            </a:pPr>
            <a:r>
              <a:rPr lang="en-US" sz="1000" dirty="0">
                <a:latin typeface="Garamond" panose="02020404030301010803" pitchFamily="18" charset="0"/>
              </a:rPr>
              <a:t>30 mL/min (ablation power &gt;30 W)   </a:t>
            </a:r>
            <a:endParaRPr lang="en-US" sz="1000" b="1" dirty="0">
              <a:latin typeface="Garamond" panose="02020404030301010803" pitchFamily="18" charset="0"/>
            </a:endParaRPr>
          </a:p>
        </p:txBody>
      </p:sp>
      <p:sp>
        <p:nvSpPr>
          <p:cNvPr id="4" name="Slide Number Placeholder 3"/>
          <p:cNvSpPr>
            <a:spLocks noGrp="1"/>
          </p:cNvSpPr>
          <p:nvPr>
            <p:ph type="sldNum" sz="quarter" idx="10"/>
          </p:nvPr>
        </p:nvSpPr>
        <p:spPr/>
        <p:txBody>
          <a:bodyPr/>
          <a:lstStyle/>
          <a:p>
            <a:fld id="{64CDE499-BAA6-4248-8DFD-B30819DD7163}" type="slidenum">
              <a:rPr lang="en-US" smtClean="0"/>
              <a:t>26</a:t>
            </a:fld>
            <a:endParaRPr lang="en-US"/>
          </a:p>
        </p:txBody>
      </p:sp>
    </p:spTree>
    <p:extLst>
      <p:ext uri="{BB962C8B-B14F-4D97-AF65-F5344CB8AC3E}">
        <p14:creationId xmlns:p14="http://schemas.microsoft.com/office/powerpoint/2010/main" val="1758235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lnSpc>
                <a:spcPts val="1208"/>
              </a:lnSpc>
              <a:spcAft>
                <a:spcPts val="400"/>
              </a:spcAft>
            </a:pPr>
            <a:r>
              <a:rPr lang="en-US" sz="1000" b="1" dirty="0">
                <a:latin typeface="Garamond" panose="02020404030301010803" pitchFamily="18" charset="0"/>
              </a:rPr>
              <a:t>Considerations during RF energy delivery for posterior wall ablations:</a:t>
            </a:r>
            <a:endParaRPr lang="en-US" sz="1000" dirty="0">
              <a:latin typeface="Garamond" panose="02020404030301010803" pitchFamily="18" charset="0"/>
            </a:endParaRPr>
          </a:p>
          <a:p>
            <a:pPr>
              <a:lnSpc>
                <a:spcPts val="1208"/>
              </a:lnSpc>
              <a:spcAft>
                <a:spcPts val="400"/>
              </a:spcAft>
            </a:pPr>
            <a:r>
              <a:rPr lang="en-US" sz="1000" dirty="0">
                <a:latin typeface="Garamond" panose="02020404030301010803" pitchFamily="18" charset="0"/>
              </a:rPr>
              <a:t> For posterior wall ablations start energy delivery at a low power setting (15W for example) and then slowly titrate power up if desired results aren’t achieved. It is not anticipated that the maximum setting of 30W is required in this area of the heart. Additionally, start with minimal contact force (10g) and evaluate catheter position, and power settings before increasing contact with the posterior wall. Always closely monitor contact force feedback</a:t>
            </a:r>
          </a:p>
          <a:p>
            <a:pPr>
              <a:lnSpc>
                <a:spcPts val="1208"/>
              </a:lnSpc>
              <a:spcAft>
                <a:spcPts val="400"/>
              </a:spcAft>
            </a:pPr>
            <a:r>
              <a:rPr lang="en-US" sz="1000" dirty="0">
                <a:latin typeface="Garamond" panose="02020404030301010803" pitchFamily="18" charset="0"/>
              </a:rPr>
              <a:t> The default temperature cutoff for the Ampere Generator is 40ºC when using the TactiCath Quartz Ablation Catheter. Changing this default parameter should be carefully evaluated. </a:t>
            </a:r>
          </a:p>
          <a:p>
            <a:pPr>
              <a:lnSpc>
                <a:spcPts val="1208"/>
              </a:lnSpc>
              <a:spcAft>
                <a:spcPts val="400"/>
              </a:spcAft>
            </a:pPr>
            <a:r>
              <a:rPr lang="en-US" sz="1000" dirty="0">
                <a:latin typeface="Garamond" panose="02020404030301010803" pitchFamily="18" charset="0"/>
              </a:rPr>
              <a:t> The minimum Force Time Integral should be evaluated in association with other lesion assessment measures such as impedance drop, tip temperature, EGM disappearance, etc.</a:t>
            </a:r>
          </a:p>
          <a:p>
            <a:pPr>
              <a:spcAft>
                <a:spcPts val="400"/>
              </a:spcAft>
            </a:pPr>
            <a:endParaRPr lang="en-US" dirty="0"/>
          </a:p>
        </p:txBody>
      </p:sp>
      <p:sp>
        <p:nvSpPr>
          <p:cNvPr id="4" name="Slide Number Placeholder 3"/>
          <p:cNvSpPr>
            <a:spLocks noGrp="1"/>
          </p:cNvSpPr>
          <p:nvPr>
            <p:ph type="sldNum" sz="quarter" idx="10"/>
          </p:nvPr>
        </p:nvSpPr>
        <p:spPr/>
        <p:txBody>
          <a:bodyPr/>
          <a:lstStyle/>
          <a:p>
            <a:fld id="{64CDE499-BAA6-4248-8DFD-B30819DD7163}" type="slidenum">
              <a:rPr lang="en-US" smtClean="0"/>
              <a:t>27</a:t>
            </a:fld>
            <a:endParaRPr lang="en-US"/>
          </a:p>
        </p:txBody>
      </p:sp>
    </p:spTree>
    <p:extLst>
      <p:ext uri="{BB962C8B-B14F-4D97-AF65-F5344CB8AC3E}">
        <p14:creationId xmlns:p14="http://schemas.microsoft.com/office/powerpoint/2010/main" val="1880717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p>
            <a:pPr defTabSz="920083">
              <a:lnSpc>
                <a:spcPts val="1208"/>
              </a:lnSpc>
              <a:spcBef>
                <a:spcPct val="0"/>
              </a:spcBef>
              <a:spcAft>
                <a:spcPts val="400"/>
              </a:spcAft>
              <a:defRPr/>
            </a:pPr>
            <a:r>
              <a:rPr lang="en-US" sz="1000" dirty="0">
                <a:latin typeface="Garamond" panose="02020404030301010803" pitchFamily="18" charset="0"/>
              </a:rPr>
              <a:t>It has been reported by Jian Fang Ren et al using ICE imaging that heart wall thickness can double after 1 minute of ablation because of tissue edema formation. Hence, a </a:t>
            </a:r>
            <a:r>
              <a:rPr lang="en-US" sz="1000" dirty="0" err="1">
                <a:latin typeface="Garamond" panose="02020404030301010803" pitchFamily="18" charset="0"/>
              </a:rPr>
              <a:t>nontransmural</a:t>
            </a:r>
            <a:r>
              <a:rPr lang="en-US" sz="1000" dirty="0">
                <a:latin typeface="Garamond" panose="02020404030301010803" pitchFamily="18" charset="0"/>
              </a:rPr>
              <a:t> first lesion may increase wall thickness, reducing the effect of tissue heating and making it difficult to achieve full </a:t>
            </a:r>
            <a:r>
              <a:rPr lang="en-US" sz="1000" dirty="0" err="1">
                <a:latin typeface="Garamond" panose="02020404030301010803" pitchFamily="18" charset="0"/>
              </a:rPr>
              <a:t>transmurality</a:t>
            </a:r>
            <a:r>
              <a:rPr lang="en-US" sz="1000" dirty="0">
                <a:latin typeface="Garamond" panose="02020404030301010803" pitchFamily="18" charset="0"/>
              </a:rPr>
              <a:t> with subsequent ablations. </a:t>
            </a:r>
          </a:p>
          <a:p>
            <a:pPr eaLnBrk="1" hangingPunct="1">
              <a:spcBef>
                <a:spcPct val="0"/>
              </a:spcBef>
            </a:pPr>
            <a:endParaRPr lang="en-US" altLang="en-US" sz="800" dirty="0">
              <a:cs typeface="Arial" charset="0"/>
            </a:endParaRPr>
          </a:p>
          <a:p>
            <a:pPr eaLnBrk="1" hangingPunct="1">
              <a:spcBef>
                <a:spcPct val="0"/>
              </a:spcBef>
            </a:pPr>
            <a:r>
              <a:rPr lang="en-US" altLang="en-US" sz="800" b="1" dirty="0">
                <a:cs typeface="Arial" charset="0"/>
              </a:rPr>
              <a:t>Reference:</a:t>
            </a:r>
          </a:p>
          <a:p>
            <a:pPr marL="230021" indent="-230021">
              <a:buFont typeface="+mj-lt"/>
              <a:buAutoNum type="arabicPeriod"/>
            </a:pPr>
            <a:r>
              <a:rPr lang="en-US" sz="800" dirty="0"/>
              <a:t>Ren JF, </a:t>
            </a:r>
            <a:r>
              <a:rPr lang="en-US" sz="800" dirty="0" err="1"/>
              <a:t>Callans</a:t>
            </a:r>
            <a:r>
              <a:rPr lang="en-US" sz="800" dirty="0"/>
              <a:t> DJ, Schwartzman D, et al. Changes in local wall thickness correlate with pathologic lesion size following radiofrequency catheter ablation: an </a:t>
            </a:r>
            <a:r>
              <a:rPr lang="en-US" sz="800" dirty="0" err="1"/>
              <a:t>intracardiac</a:t>
            </a:r>
            <a:r>
              <a:rPr lang="en-US" sz="800" dirty="0"/>
              <a:t> echocardiographic imaging study. </a:t>
            </a:r>
            <a:r>
              <a:rPr lang="en-US" sz="800" i="1" dirty="0"/>
              <a:t>Echocardiography.</a:t>
            </a:r>
            <a:r>
              <a:rPr lang="en-US" sz="800" dirty="0"/>
              <a:t> 2001;18(6):503–7.</a:t>
            </a:r>
          </a:p>
        </p:txBody>
      </p:sp>
      <p:sp>
        <p:nvSpPr>
          <p:cNvPr id="138243" name="Slide Number Placeholder 3"/>
          <p:cNvSpPr txBox="1">
            <a:spLocks noGrp="1"/>
          </p:cNvSpPr>
          <p:nvPr/>
        </p:nvSpPr>
        <p:spPr bwMode="auto">
          <a:xfrm>
            <a:off x="3971685" y="8830091"/>
            <a:ext cx="3037074" cy="464820"/>
          </a:xfrm>
          <a:prstGeom prst="rect">
            <a:avLst/>
          </a:prstGeom>
          <a:noFill/>
          <a:ln>
            <a:miter lim="800000"/>
            <a:headEnd/>
            <a:tailEnd/>
          </a:ln>
        </p:spPr>
        <p:txBody>
          <a:bodyPr lIns="91466" tIns="45732" rIns="91466" bIns="45732" anchor="b"/>
          <a:lstStyle/>
          <a:p>
            <a:pPr algn="r">
              <a:defRPr/>
            </a:pPr>
            <a:fld id="{436CEDFE-95F2-4362-A34B-4C4E07588353}" type="slidenum">
              <a:rPr lang="en-US" sz="1300">
                <a:cs typeface="Arial" pitchFamily="34" charset="0"/>
              </a:rPr>
              <a:pPr algn="r">
                <a:defRPr/>
              </a:pPr>
              <a:t>28</a:t>
            </a:fld>
            <a:endParaRPr lang="en-US" sz="1300">
              <a:cs typeface="Arial" pitchFamily="34" charset="0"/>
            </a:endParaRPr>
          </a:p>
        </p:txBody>
      </p:sp>
    </p:spTree>
    <p:extLst>
      <p:ext uri="{BB962C8B-B14F-4D97-AF65-F5344CB8AC3E}">
        <p14:creationId xmlns:p14="http://schemas.microsoft.com/office/powerpoint/2010/main" val="1363700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10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41229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72619">
              <a:lnSpc>
                <a:spcPts val="1208"/>
              </a:lnSpc>
              <a:spcAft>
                <a:spcPts val="400"/>
              </a:spcAft>
              <a:defRPr/>
            </a:pPr>
            <a:r>
              <a:rPr lang="en-US" sz="1000" dirty="0">
                <a:latin typeface="Garamond" panose="02020404030301010803" pitchFamily="18" charset="0"/>
              </a:rPr>
              <a:t>The TOCCATA, EFFICAS I, EFFICAS II and TOCCASTAR studies enrolled a total of 464 patients to provide peer-reviewed clinical evidence demonstrating that the TactiCath™ contact force sensing ablation catheter is safe for use in pulmonary vein isolation (PVI).</a:t>
            </a:r>
            <a:r>
              <a:rPr lang="en-US" sz="1000" baseline="30000" dirty="0">
                <a:latin typeface="Garamond" panose="02020404030301010803" pitchFamily="18" charset="0"/>
              </a:rPr>
              <a:t>1-5</a:t>
            </a:r>
            <a:r>
              <a:rPr lang="en-US" sz="1000" dirty="0">
                <a:latin typeface="Garamond" panose="02020404030301010803" pitchFamily="18" charset="0"/>
              </a:rPr>
              <a:t> Applying the optimal CF recommendations developed from these studies has been associated with successful ablation outcomes, including high rates of durable PVI</a:t>
            </a:r>
            <a:r>
              <a:rPr lang="en-US" sz="1000" baseline="30000" dirty="0">
                <a:latin typeface="Garamond" panose="02020404030301010803" pitchFamily="18" charset="0"/>
              </a:rPr>
              <a:t>3,4</a:t>
            </a:r>
            <a:r>
              <a:rPr lang="en-US" sz="1000" dirty="0">
                <a:latin typeface="Garamond" panose="02020404030301010803" pitchFamily="18" charset="0"/>
              </a:rPr>
              <a:t> and repeat ablation procedure rates of 7.2% in patients treated with optimal CF versus 16.1% with non-optimal CF, and 12.7% in control group patients treated with a non-CF catheter.</a:t>
            </a:r>
            <a:r>
              <a:rPr lang="en-US" sz="1000" baseline="30000" dirty="0">
                <a:latin typeface="Garamond" panose="02020404030301010803" pitchFamily="18" charset="0"/>
              </a:rPr>
              <a:t>5</a:t>
            </a:r>
            <a:r>
              <a:rPr lang="en-US" sz="1000" dirty="0">
                <a:latin typeface="Garamond" panose="02020404030301010803" pitchFamily="18" charset="0"/>
              </a:rPr>
              <a:t> </a:t>
            </a:r>
          </a:p>
          <a:p>
            <a:pPr defTabSz="972619">
              <a:defRPr/>
            </a:pPr>
            <a:endParaRPr lang="en-US" sz="1000" noProof="0" dirty="0"/>
          </a:p>
          <a:p>
            <a:r>
              <a:rPr lang="en-US" sz="800" b="1" dirty="0"/>
              <a:t>References:</a:t>
            </a:r>
          </a:p>
          <a:p>
            <a:pPr marL="230021" indent="-230021">
              <a:buFont typeface="+mj-lt"/>
              <a:buAutoNum type="arabicPeriod"/>
            </a:pPr>
            <a:r>
              <a:rPr lang="en-US" sz="800" dirty="0" err="1"/>
              <a:t>Kuck</a:t>
            </a:r>
            <a:r>
              <a:rPr lang="en-US" sz="800" dirty="0"/>
              <a:t> KH, Reddy VY, Schmidt B, et al. A novel radiofrequency ablation catheter using contact force sensing: TOCCATA study. </a:t>
            </a:r>
            <a:r>
              <a:rPr lang="en-US" sz="800" i="1" dirty="0"/>
              <a:t>Heart Rhythm</a:t>
            </a:r>
            <a:r>
              <a:rPr lang="en-US" sz="800" dirty="0"/>
              <a:t>. 2012 Jan;9(1):18–23.</a:t>
            </a:r>
          </a:p>
          <a:p>
            <a:pPr marL="230021" indent="-230021">
              <a:buFont typeface="+mj-lt"/>
              <a:buAutoNum type="arabicPeriod"/>
            </a:pPr>
            <a:r>
              <a:rPr lang="en-US" sz="800" dirty="0"/>
              <a:t>Reddy VY, Shah D, </a:t>
            </a:r>
            <a:r>
              <a:rPr lang="en-US" sz="800" dirty="0" err="1"/>
              <a:t>Kautzner</a:t>
            </a:r>
            <a:r>
              <a:rPr lang="en-US" sz="800" dirty="0"/>
              <a:t> J, et al. The relationship between contact force and clinical outcome during radiofrequency catheter ablation of atrial fibrillation in the TOCCATA study. </a:t>
            </a:r>
            <a:r>
              <a:rPr lang="en-US" sz="800" i="1" dirty="0"/>
              <a:t>Heart Rhythm. </a:t>
            </a:r>
            <a:r>
              <a:rPr lang="en-US" sz="800" dirty="0"/>
              <a:t>2012;9(11):1789–95.</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dirty="0"/>
              <a:t>. 2015 Sep 8;132(10):907–15.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8528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31</a:t>
            </a:fld>
            <a:endParaRPr lang="en-US" dirty="0"/>
          </a:p>
        </p:txBody>
      </p:sp>
    </p:spTree>
    <p:extLst>
      <p:ext uri="{BB962C8B-B14F-4D97-AF65-F5344CB8AC3E}">
        <p14:creationId xmlns:p14="http://schemas.microsoft.com/office/powerpoint/2010/main" val="119736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lnSpc>
                <a:spcPts val="1208"/>
              </a:lnSpc>
              <a:spcAft>
                <a:spcPts val="400"/>
              </a:spcAft>
            </a:pPr>
            <a:r>
              <a:rPr lang="en-US" sz="1000" dirty="0">
                <a:latin typeface="Garamond" panose="02020404030301010803" pitchFamily="18" charset="0"/>
              </a:rPr>
              <a:t>TOCCATA was the first multicenter clinical trial using a direct contact force catheter, the </a:t>
            </a:r>
            <a:r>
              <a:rPr lang="en-US" sz="1000" dirty="0" err="1">
                <a:latin typeface="Garamond" panose="02020404030301010803" pitchFamily="18" charset="0"/>
              </a:rPr>
              <a:t>TactiCath</a:t>
            </a:r>
            <a:r>
              <a:rPr lang="en-US" sz="1000" dirty="0">
                <a:latin typeface="Garamond" panose="02020404030301010803" pitchFamily="18" charset="0"/>
              </a:rPr>
              <a:t> catheter, in human subjects (n = 72) and evaluated the safety and feasibility of CF sensing during ablation procedures. Patients were divided into two groups: right-sided SVT (n=43) and paroxysmal AF (n=34). Investigators were blinded to CF values during mapping, but not the actual ablation procedure.</a:t>
            </a:r>
          </a:p>
          <a:p>
            <a:pPr>
              <a:lnSpc>
                <a:spcPts val="1208"/>
              </a:lnSpc>
              <a:spcAft>
                <a:spcPts val="400"/>
              </a:spcAft>
            </a:pPr>
            <a:r>
              <a:rPr lang="en-US" sz="1000" dirty="0">
                <a:latin typeface="Garamond" panose="02020404030301010803" pitchFamily="18" charset="0"/>
              </a:rPr>
              <a:t>TOCCATA showed that intermittent contact was correlated with low CF and that a minimum CF of 10g was needed to provide sufficiently stable catheter tip contact. </a:t>
            </a:r>
          </a:p>
          <a:p>
            <a:pPr>
              <a:lnSpc>
                <a:spcPts val="1208"/>
              </a:lnSpc>
              <a:spcAft>
                <a:spcPts val="400"/>
              </a:spcAft>
            </a:pPr>
            <a:r>
              <a:rPr lang="en-US" sz="1000" dirty="0">
                <a:latin typeface="Garamond" panose="02020404030301010803" pitchFamily="18" charset="0"/>
              </a:rPr>
              <a:t>Data evaluating safety of CF showed that, for right-sided SVT patients, the incidence of serious adverse events (SAEs) related to the device or procedure was 2%, well below the rate of 11.4% that was pre-specified for safety. For paroxysmal AF patients, the SAE rate was 12%, which was also below the pre-specified safety rate of 16.8%.</a:t>
            </a:r>
          </a:p>
          <a:p>
            <a:endParaRPr lang="en-US" dirty="0"/>
          </a:p>
          <a:p>
            <a:r>
              <a:rPr lang="en-US" sz="800" b="1" dirty="0"/>
              <a:t>References:</a:t>
            </a:r>
          </a:p>
          <a:p>
            <a:pPr marL="230021" indent="-230021">
              <a:buFont typeface="+mj-lt"/>
              <a:buAutoNum type="arabicPeriod"/>
            </a:pPr>
            <a:r>
              <a:rPr lang="en-US" sz="800" dirty="0" err="1"/>
              <a:t>Kuck</a:t>
            </a:r>
            <a:r>
              <a:rPr lang="en-US" sz="800" dirty="0"/>
              <a:t> K, Reddy V, Schmidt B, et al. A novel radiofrequency ablation catheter using contact force sensing: TOCCATA study. </a:t>
            </a:r>
            <a:r>
              <a:rPr lang="en-US" sz="800" i="1" dirty="0"/>
              <a:t>Heart Rhythm</a:t>
            </a:r>
            <a:r>
              <a:rPr lang="en-US" sz="800" dirty="0"/>
              <a:t>. 2012;9(1):18–23.</a:t>
            </a:r>
          </a:p>
          <a:p>
            <a:pPr marL="230021" indent="-230021">
              <a:buFont typeface="+mj-lt"/>
              <a:buAutoNum type="arabicPeriod"/>
            </a:pPr>
            <a:r>
              <a:rPr lang="en-US" sz="800" dirty="0"/>
              <a:t>Reddy V, Shah D, </a:t>
            </a:r>
            <a:r>
              <a:rPr lang="en-US" sz="800" dirty="0" err="1"/>
              <a:t>Kautzner</a:t>
            </a:r>
            <a:r>
              <a:rPr lang="en-US" sz="800" dirty="0"/>
              <a:t> J, et al. The relationship between contact force and clinical outcome during radiofrequency catheter ablation of atrial fibrillation in the TOCCATA study. </a:t>
            </a:r>
            <a:r>
              <a:rPr lang="en-US" sz="800" i="1" dirty="0"/>
              <a:t>Heart Rhythm. </a:t>
            </a:r>
            <a:r>
              <a:rPr lang="en-US" sz="800" dirty="0"/>
              <a:t>2012;9(11):1789–95.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32</a:t>
            </a:fld>
            <a:endParaRPr lang="en-US" dirty="0"/>
          </a:p>
        </p:txBody>
      </p:sp>
    </p:spTree>
    <p:extLst>
      <p:ext uri="{BB962C8B-B14F-4D97-AF65-F5344CB8AC3E}">
        <p14:creationId xmlns:p14="http://schemas.microsoft.com/office/powerpoint/2010/main" val="1336869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defTabSz="920083">
              <a:lnSpc>
                <a:spcPts val="1208"/>
              </a:lnSpc>
              <a:spcAft>
                <a:spcPts val="400"/>
              </a:spcAft>
              <a:defRPr/>
            </a:pPr>
            <a:r>
              <a:rPr lang="en-US" sz="1000" dirty="0">
                <a:latin typeface="Garamond" panose="02020404030301010803" pitchFamily="18" charset="0"/>
              </a:rPr>
              <a:t>Analysis of the AF subpopulation (n=34) in TOCCATA showed that AF recurrence is significantly higher in patients with lower CF. At 12 months, ALL (100%) patients with an average CF &lt; 10 g were unsuccessful (had AF recurrences at any time during 12 month f/u) whereas 80% of patients treated with an average CF &gt; 20 g were successful (no AF recurrence, or AF recurrence with durable PVI confirmed) (p = 0.01).</a:t>
            </a:r>
          </a:p>
          <a:p>
            <a:pPr defTabSz="920083">
              <a:lnSpc>
                <a:spcPts val="1208"/>
              </a:lnSpc>
              <a:spcAft>
                <a:spcPts val="400"/>
              </a:spcAft>
              <a:defRPr/>
            </a:pPr>
            <a:r>
              <a:rPr lang="en-US" sz="1000" dirty="0">
                <a:latin typeface="Garamond" panose="02020404030301010803" pitchFamily="18" charset="0"/>
              </a:rPr>
              <a:t>Recurrence of AF at 12 months was also significantly higher in patients who had two or more lesion applications with CF &lt; 5 g vs. patients who had 0 to 1 lesion applications with CF &lt; 5 g (75% vs. 40% respectively, p = 0.03).</a:t>
            </a:r>
          </a:p>
          <a:p>
            <a:pPr defTabSz="920083">
              <a:lnSpc>
                <a:spcPts val="1208"/>
              </a:lnSpc>
              <a:spcAft>
                <a:spcPts val="400"/>
              </a:spcAft>
              <a:defRPr/>
            </a:pPr>
            <a:r>
              <a:rPr lang="en-US" sz="1000" dirty="0">
                <a:latin typeface="Garamond" panose="02020404030301010803" pitchFamily="18" charset="0"/>
              </a:rPr>
              <a:t>For paroxysmal AF patients, the SAE rate was 12%, which was also below the pre-specified safety rate of 16.8%.</a:t>
            </a:r>
            <a:r>
              <a:rPr lang="en-US" sz="1000" baseline="30000" dirty="0">
                <a:latin typeface="Garamond" panose="02020404030301010803" pitchFamily="18" charset="0"/>
              </a:rPr>
              <a:t>1</a:t>
            </a:r>
          </a:p>
          <a:p>
            <a:pPr defTabSz="920083">
              <a:lnSpc>
                <a:spcPts val="1208"/>
              </a:lnSpc>
              <a:spcAft>
                <a:spcPts val="400"/>
              </a:spcAft>
              <a:defRPr/>
            </a:pPr>
            <a:r>
              <a:rPr lang="en-US" sz="1000" dirty="0">
                <a:latin typeface="Garamond" panose="02020404030301010803" pitchFamily="18" charset="0"/>
              </a:rPr>
              <a:t>The authors concluded that CF may increase the safety and efficacy of RF ablation procedures by providing additional useful information for safe catheter manipulation, preventing the use of inappropriately high CF, and allowing better control of RF lesion size.</a:t>
            </a:r>
          </a:p>
          <a:p>
            <a:endParaRPr lang="en-US" dirty="0"/>
          </a:p>
          <a:p>
            <a:r>
              <a:rPr lang="en-US" sz="800" b="1" dirty="0"/>
              <a:t>References:</a:t>
            </a:r>
          </a:p>
          <a:p>
            <a:pPr marL="230021" indent="-230021">
              <a:buFont typeface="+mj-lt"/>
              <a:buAutoNum type="arabicPeriod"/>
            </a:pPr>
            <a:r>
              <a:rPr lang="en-US" sz="800" dirty="0" err="1"/>
              <a:t>Kuck</a:t>
            </a:r>
            <a:r>
              <a:rPr lang="en-US" sz="800" dirty="0"/>
              <a:t> K, Reddy V, Schmidt B, et al. A novel radiofrequency ablation catheter using contact force sensing: TOCCATA study. </a:t>
            </a:r>
            <a:r>
              <a:rPr lang="en-US" sz="800" i="1" dirty="0"/>
              <a:t>Heart Rhythm</a:t>
            </a:r>
            <a:r>
              <a:rPr lang="en-US" sz="800" dirty="0"/>
              <a:t>. 2012;9(1):18–23.</a:t>
            </a:r>
          </a:p>
          <a:p>
            <a:pPr marL="230021" indent="-230021">
              <a:buFont typeface="+mj-lt"/>
              <a:buAutoNum type="arabicPeriod"/>
            </a:pPr>
            <a:r>
              <a:rPr lang="en-US" sz="800" dirty="0"/>
              <a:t>Reddy V, Shah D, </a:t>
            </a:r>
            <a:r>
              <a:rPr lang="en-US" sz="800" dirty="0" err="1"/>
              <a:t>Kautzner</a:t>
            </a:r>
            <a:r>
              <a:rPr lang="en-US" sz="800" dirty="0"/>
              <a:t> J, et al. The relationship between contact force and clinical outcome during radiofrequency catheter ablation of atrial fibrillation in the TOCCATA study. </a:t>
            </a:r>
            <a:r>
              <a:rPr lang="en-US" sz="800" i="1" dirty="0"/>
              <a:t>Heart Rhythm. </a:t>
            </a:r>
            <a:r>
              <a:rPr lang="en-US" sz="800" dirty="0"/>
              <a:t>2012;9(11):1789–95.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33</a:t>
            </a:fld>
            <a:endParaRPr lang="en-US" dirty="0"/>
          </a:p>
        </p:txBody>
      </p:sp>
    </p:spTree>
    <p:extLst>
      <p:ext uri="{BB962C8B-B14F-4D97-AF65-F5344CB8AC3E}">
        <p14:creationId xmlns:p14="http://schemas.microsoft.com/office/powerpoint/2010/main" val="992648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34</a:t>
            </a:fld>
            <a:endParaRPr lang="en-US" dirty="0"/>
          </a:p>
        </p:txBody>
      </p:sp>
    </p:spTree>
    <p:extLst>
      <p:ext uri="{BB962C8B-B14F-4D97-AF65-F5344CB8AC3E}">
        <p14:creationId xmlns:p14="http://schemas.microsoft.com/office/powerpoint/2010/main" val="1045139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lnSpc>
                <a:spcPts val="1208"/>
              </a:lnSpc>
              <a:spcAft>
                <a:spcPts val="400"/>
              </a:spcAft>
            </a:pPr>
            <a:r>
              <a:rPr lang="en-US" sz="1100" dirty="0">
                <a:latin typeface="Garamond" panose="02020404030301010803" pitchFamily="18" charset="0"/>
              </a:rPr>
              <a:t>The aim of EFFICAS I was to study the correlation between CF parameters during the initial procedure and the existence of isolation gaps at 3-months post-procedure in patients with paroxysmal AF. Operators were blinded to CF information during the procedure and invasive diagnostic procedure was performed at follow-up. From EFFICAS I and TOCCATA, CF recommendations were identified. The recommendations were then validated in EFFICAS II. </a:t>
            </a:r>
          </a:p>
          <a:p>
            <a:endParaRPr lang="en-US" sz="1000" dirty="0"/>
          </a:p>
          <a:p>
            <a:r>
              <a:rPr lang="en-US" sz="1000" b="1" dirty="0"/>
              <a:t>References:</a:t>
            </a:r>
          </a:p>
          <a:p>
            <a:pPr marL="230021" indent="-230021">
              <a:buFont typeface="+mj-lt"/>
              <a:buAutoNum type="arabicPeriod"/>
            </a:pPr>
            <a:r>
              <a:rPr lang="en-US" sz="1000" dirty="0" err="1"/>
              <a:t>Neuzil</a:t>
            </a:r>
            <a:r>
              <a:rPr lang="en-US" sz="1000" dirty="0"/>
              <a:t> P, Reddy VY, </a:t>
            </a:r>
            <a:r>
              <a:rPr lang="en-US" sz="1000" dirty="0" err="1"/>
              <a:t>Kautzner</a:t>
            </a:r>
            <a:r>
              <a:rPr lang="en-US" sz="1000" dirty="0"/>
              <a:t> J, et al. Electrical reconnection after pulmonary vein isolation is contingent on contact force during initial treatment: results from the EFFICAS I study. </a:t>
            </a:r>
            <a:r>
              <a:rPr lang="en-US" sz="1000" i="1" dirty="0" err="1"/>
              <a:t>Circ</a:t>
            </a:r>
            <a:r>
              <a:rPr lang="en-US" sz="1000" i="1" dirty="0"/>
              <a:t> </a:t>
            </a:r>
            <a:r>
              <a:rPr lang="en-US" sz="1000" i="1" dirty="0" err="1"/>
              <a:t>Arrhythm</a:t>
            </a:r>
            <a:r>
              <a:rPr lang="en-US" sz="1000" i="1" dirty="0"/>
              <a:t> </a:t>
            </a:r>
            <a:r>
              <a:rPr lang="en-US" sz="1000" i="1" dirty="0" err="1"/>
              <a:t>Electrophysiol</a:t>
            </a:r>
            <a:r>
              <a:rPr lang="en-US" sz="1000" i="1" dirty="0"/>
              <a:t>.</a:t>
            </a:r>
            <a:r>
              <a:rPr lang="en-US" sz="1000" dirty="0"/>
              <a:t> 2013;6(2):327–33.</a:t>
            </a:r>
          </a:p>
          <a:p>
            <a:pPr marL="230021" indent="-230021">
              <a:buFont typeface="+mj-lt"/>
              <a:buAutoNum type="arabicPeriod"/>
            </a:pPr>
            <a:r>
              <a:rPr lang="en-US" sz="1000" dirty="0" err="1"/>
              <a:t>Kautzner</a:t>
            </a:r>
            <a:r>
              <a:rPr lang="en-US" sz="1000" dirty="0"/>
              <a:t> J, </a:t>
            </a:r>
            <a:r>
              <a:rPr lang="en-US" sz="1000" dirty="0" err="1"/>
              <a:t>Neuzil</a:t>
            </a:r>
            <a:r>
              <a:rPr lang="en-US" sz="1000" dirty="0"/>
              <a:t> P, Lambert H, et al. EFFICAS II: optimization of catheter contact force improves outcome of pulmonary vein isolation for paroxysmal atrial fibrillation. </a:t>
            </a:r>
            <a:r>
              <a:rPr lang="en-US" sz="1000" i="1" dirty="0" err="1"/>
              <a:t>Europace</a:t>
            </a:r>
            <a:r>
              <a:rPr lang="en-US" sz="1000" dirty="0"/>
              <a:t>. 2015;17(8):1229–35.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35</a:t>
            </a:fld>
            <a:endParaRPr lang="en-US" dirty="0"/>
          </a:p>
        </p:txBody>
      </p:sp>
    </p:spTree>
    <p:extLst>
      <p:ext uri="{BB962C8B-B14F-4D97-AF65-F5344CB8AC3E}">
        <p14:creationId xmlns:p14="http://schemas.microsoft.com/office/powerpoint/2010/main" val="608316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lnSpc>
                <a:spcPts val="1208"/>
              </a:lnSpc>
              <a:spcAft>
                <a:spcPts val="400"/>
              </a:spcAft>
              <a:defRPr/>
            </a:pPr>
            <a:r>
              <a:rPr lang="en-US" sz="1000" dirty="0">
                <a:latin typeface="Garamond" panose="02020404030301010803" pitchFamily="18" charset="0"/>
              </a:rPr>
              <a:t>The aim of EFFICAS I was to study the correlation between CF parameters during the initial procedure and the existence of isolation gaps at 3-months post-procedure in patients with paroxysmal AF. Operators were blinded to CF information during the procedure and invasive diagnostic procedure was performed at follow-up. From EFFICAS I and TOCCATA, CF recommendations are identified. The recommendations were then validated in EFFICAS II. </a:t>
            </a:r>
          </a:p>
          <a:p>
            <a:pPr defTabSz="920083">
              <a:lnSpc>
                <a:spcPts val="1208"/>
              </a:lnSpc>
              <a:spcAft>
                <a:spcPts val="400"/>
              </a:spcAft>
              <a:defRPr/>
            </a:pPr>
            <a:r>
              <a:rPr lang="en-US" sz="1000" dirty="0">
                <a:latin typeface="Garamond" panose="02020404030301010803" pitchFamily="18" charset="0"/>
              </a:rPr>
              <a:t>EFFICAS I results showed appropriate use of Contact Force during PVI ablation increases the probability of PV isolation at 3M follow-up. This study showed that it is not simply the average Contact Force and Force-Time Integral that predict whether or not a gap is present, but rather that the </a:t>
            </a:r>
            <a:r>
              <a:rPr lang="en-US" sz="1000" i="1" dirty="0">
                <a:latin typeface="Garamond" panose="02020404030301010803" pitchFamily="18" charset="0"/>
              </a:rPr>
              <a:t>minimum</a:t>
            </a:r>
            <a:r>
              <a:rPr lang="en-US" sz="1000" dirty="0">
                <a:latin typeface="Garamond" panose="02020404030301010803" pitchFamily="18" charset="0"/>
              </a:rPr>
              <a:t> CF and </a:t>
            </a:r>
            <a:r>
              <a:rPr lang="en-US" sz="1000" i="1" dirty="0">
                <a:latin typeface="Garamond" panose="02020404030301010803" pitchFamily="18" charset="0"/>
              </a:rPr>
              <a:t>minimum</a:t>
            </a:r>
            <a:r>
              <a:rPr lang="en-US" sz="1000" dirty="0">
                <a:latin typeface="Garamond" panose="02020404030301010803" pitchFamily="18" charset="0"/>
              </a:rPr>
              <a:t> Force-Time Integral (FTI)™ are the stronger predictors of isolation effectiveness. The greatest significance was seen when comparing the minimum CF (8.1g vs. 3.6g respectively, p = 0.0001) and the minimum FTI (232 vs 118 </a:t>
            </a:r>
            <a:r>
              <a:rPr lang="en-US" sz="1000" dirty="0" err="1">
                <a:latin typeface="Garamond" panose="02020404030301010803" pitchFamily="18" charset="0"/>
              </a:rPr>
              <a:t>gs</a:t>
            </a:r>
            <a:r>
              <a:rPr lang="en-US" sz="1000" dirty="0">
                <a:latin typeface="Garamond" panose="02020404030301010803" pitchFamily="18" charset="0"/>
              </a:rPr>
              <a:t>, p=0.0007) between segments with no gap vs gap.</a:t>
            </a:r>
          </a:p>
          <a:p>
            <a:pPr>
              <a:lnSpc>
                <a:spcPts val="1208"/>
              </a:lnSpc>
              <a:spcAft>
                <a:spcPts val="400"/>
              </a:spcAft>
            </a:pPr>
            <a:r>
              <a:rPr lang="en-US" sz="1000" dirty="0">
                <a:latin typeface="Garamond" panose="02020404030301010803" pitchFamily="18" charset="0"/>
              </a:rPr>
              <a:t>One may observe that ablations in any given segment are only as effective as the worst ablation performed in that segment, quantified by the minimum FTI. Consecutive segments with low-minimum FTI may considerably decrease the likelihood for successful outcome.</a:t>
            </a:r>
          </a:p>
          <a:p>
            <a:endParaRPr lang="en-US" sz="1000" dirty="0"/>
          </a:p>
          <a:p>
            <a:r>
              <a:rPr lang="en-US" sz="800" b="1" dirty="0"/>
              <a:t>Reference:</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36</a:t>
            </a:fld>
            <a:endParaRPr lang="en-US" dirty="0"/>
          </a:p>
        </p:txBody>
      </p:sp>
    </p:spTree>
    <p:extLst>
      <p:ext uri="{BB962C8B-B14F-4D97-AF65-F5344CB8AC3E}">
        <p14:creationId xmlns:p14="http://schemas.microsoft.com/office/powerpoint/2010/main" val="1819189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lnSpc>
                <a:spcPts val="1208"/>
              </a:lnSpc>
              <a:spcAft>
                <a:spcPts val="400"/>
              </a:spcAft>
            </a:pPr>
            <a:r>
              <a:rPr lang="en-US" sz="1100" dirty="0">
                <a:latin typeface="Garamond" panose="02020404030301010803" pitchFamily="18" charset="0"/>
              </a:rPr>
              <a:t>In EFFICAS I, ablation segments with minimum FTI &lt; 400 </a:t>
            </a:r>
            <a:r>
              <a:rPr lang="en-US" sz="1100" dirty="0" err="1">
                <a:latin typeface="Garamond" panose="02020404030301010803" pitchFamily="18" charset="0"/>
              </a:rPr>
              <a:t>gs</a:t>
            </a:r>
            <a:r>
              <a:rPr lang="en-US" sz="1100" dirty="0">
                <a:latin typeface="Garamond" panose="02020404030301010803" pitchFamily="18" charset="0"/>
              </a:rPr>
              <a:t> had a probability of isolation of only 79%, but the probability increased to 95% with minimum FTI ≥ 400 </a:t>
            </a:r>
            <a:r>
              <a:rPr lang="en-US" sz="1100" dirty="0" err="1">
                <a:latin typeface="Garamond" panose="02020404030301010803" pitchFamily="18" charset="0"/>
              </a:rPr>
              <a:t>gs</a:t>
            </a:r>
            <a:r>
              <a:rPr lang="en-US" sz="1100" dirty="0">
                <a:latin typeface="Garamond" panose="02020404030301010803" pitchFamily="18" charset="0"/>
              </a:rPr>
              <a:t> (p = 0.0004, OR=0.21).</a:t>
            </a:r>
          </a:p>
          <a:p>
            <a:endParaRPr lang="en-US" sz="1000" dirty="0"/>
          </a:p>
          <a:p>
            <a:r>
              <a:rPr lang="en-US" sz="1000" b="1" dirty="0"/>
              <a:t>Reference:</a:t>
            </a:r>
          </a:p>
          <a:p>
            <a:pPr marL="230021" indent="-230021">
              <a:buFont typeface="+mj-lt"/>
              <a:buAutoNum type="arabicPeriod"/>
            </a:pPr>
            <a:r>
              <a:rPr lang="en-US" sz="1000" dirty="0" err="1"/>
              <a:t>Neuzil</a:t>
            </a:r>
            <a:r>
              <a:rPr lang="en-US" sz="1000" dirty="0"/>
              <a:t> P, Reddy VY, </a:t>
            </a:r>
            <a:r>
              <a:rPr lang="en-US" sz="1000" dirty="0" err="1"/>
              <a:t>Kautzner</a:t>
            </a:r>
            <a:r>
              <a:rPr lang="en-US" sz="1000" dirty="0"/>
              <a:t> J, et al. Electrical reconnection after pulmonary vein isolation is contingent on contact force during initial treatment: results from the EFFICAS I study. </a:t>
            </a:r>
            <a:r>
              <a:rPr lang="en-US" sz="1000" i="1" dirty="0" err="1"/>
              <a:t>Circ</a:t>
            </a:r>
            <a:r>
              <a:rPr lang="en-US" sz="1000" i="1" dirty="0"/>
              <a:t> </a:t>
            </a:r>
            <a:r>
              <a:rPr lang="en-US" sz="1000" i="1" dirty="0" err="1"/>
              <a:t>Arrhythm</a:t>
            </a:r>
            <a:r>
              <a:rPr lang="en-US" sz="1000" i="1" dirty="0"/>
              <a:t> </a:t>
            </a:r>
            <a:r>
              <a:rPr lang="en-US" sz="1000" i="1" dirty="0" err="1"/>
              <a:t>Electrophysiol</a:t>
            </a:r>
            <a:r>
              <a:rPr lang="en-US" sz="1000" i="1" dirty="0"/>
              <a:t>.</a:t>
            </a:r>
            <a:r>
              <a:rPr lang="en-US" sz="1000" dirty="0"/>
              <a:t> 2013;6(2):327–33.</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37</a:t>
            </a:fld>
            <a:endParaRPr lang="en-US" dirty="0"/>
          </a:p>
        </p:txBody>
      </p:sp>
    </p:spTree>
    <p:extLst>
      <p:ext uri="{BB962C8B-B14F-4D97-AF65-F5344CB8AC3E}">
        <p14:creationId xmlns:p14="http://schemas.microsoft.com/office/powerpoint/2010/main" val="1579935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marL="0" lvl="1" defTabSz="920083">
              <a:lnSpc>
                <a:spcPts val="1208"/>
              </a:lnSpc>
              <a:spcAft>
                <a:spcPts val="400"/>
              </a:spcAft>
              <a:defRPr/>
            </a:pPr>
            <a:r>
              <a:rPr lang="en-US" sz="1000" dirty="0">
                <a:latin typeface="Garamond" panose="02020404030301010803" pitchFamily="18" charset="0"/>
              </a:rPr>
              <a:t>Another important finding from the EFFICAS I study is that the average number of ablations per segment is inversely correlated to isolation. There were 9 lesions in segments with gap versus 6 in segments with no gap (</a:t>
            </a:r>
            <a:r>
              <a:rPr lang="en-US" sz="1000" i="1" dirty="0">
                <a:latin typeface="Garamond" panose="02020404030301010803" pitchFamily="18" charset="0"/>
              </a:rPr>
              <a:t>p &lt; 0.001). </a:t>
            </a:r>
            <a:r>
              <a:rPr lang="en-US" sz="1000" dirty="0">
                <a:latin typeface="Garamond" panose="02020404030301010803" pitchFamily="18" charset="0"/>
              </a:rPr>
              <a:t>Once an ablation with FTI &lt; 400 </a:t>
            </a:r>
            <a:r>
              <a:rPr lang="en-US" sz="1000" dirty="0" err="1">
                <a:latin typeface="Garamond" panose="02020404030301010803" pitchFamily="18" charset="0"/>
              </a:rPr>
              <a:t>gs</a:t>
            </a:r>
            <a:r>
              <a:rPr lang="en-US" sz="1000" dirty="0">
                <a:latin typeface="Garamond" panose="02020404030301010803" pitchFamily="18" charset="0"/>
              </a:rPr>
              <a:t> was made, the risk of gap increased. Thus, EFFICAS I data suggested that successful transmural lesions achieved without gaps do not require subsequent corrections. Hence, the authors made an additional recommendation to achieve </a:t>
            </a:r>
            <a:r>
              <a:rPr lang="en-US" sz="1000" dirty="0" err="1">
                <a:latin typeface="Garamond" panose="02020404030301010803" pitchFamily="18" charset="0"/>
              </a:rPr>
              <a:t>transmurality</a:t>
            </a:r>
            <a:r>
              <a:rPr lang="en-US" sz="1000" dirty="0">
                <a:latin typeface="Garamond" panose="02020404030301010803" pitchFamily="18" charset="0"/>
              </a:rPr>
              <a:t> in “one-shot”.</a:t>
            </a:r>
          </a:p>
          <a:p>
            <a:pPr>
              <a:lnSpc>
                <a:spcPts val="1208"/>
              </a:lnSpc>
              <a:spcAft>
                <a:spcPts val="400"/>
              </a:spcAft>
            </a:pPr>
            <a:r>
              <a:rPr lang="en-US" sz="1000" dirty="0">
                <a:latin typeface="Garamond" panose="02020404030301010803" pitchFamily="18" charset="0"/>
              </a:rPr>
              <a:t>The authors discussed that there may be several reasons why the worst ablation, defined as ablation with minimum FTI at a given site, was a strong predictor for electric reconnection of a PV. One is that the tissue surface is altered because of initial RF current, making subsequent ablations more difficult to penetrate deep in the tissue. A more plausible explanation is that creation of a </a:t>
            </a:r>
            <a:r>
              <a:rPr lang="en-US" sz="1000" dirty="0" err="1">
                <a:latin typeface="Garamond" panose="02020404030301010803" pitchFamily="18" charset="0"/>
              </a:rPr>
              <a:t>nontransmural</a:t>
            </a:r>
            <a:r>
              <a:rPr lang="en-US" sz="1000" dirty="0">
                <a:latin typeface="Garamond" panose="02020404030301010803" pitchFamily="18" charset="0"/>
              </a:rPr>
              <a:t> lesion results in edema. </a:t>
            </a:r>
          </a:p>
          <a:p>
            <a:endParaRPr lang="en-US" dirty="0"/>
          </a:p>
          <a:p>
            <a:r>
              <a:rPr lang="en-US" sz="800" b="1" dirty="0"/>
              <a:t>Reference:</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38</a:t>
            </a:fld>
            <a:endParaRPr lang="en-US" dirty="0"/>
          </a:p>
        </p:txBody>
      </p:sp>
    </p:spTree>
    <p:extLst>
      <p:ext uri="{BB962C8B-B14F-4D97-AF65-F5344CB8AC3E}">
        <p14:creationId xmlns:p14="http://schemas.microsoft.com/office/powerpoint/2010/main" val="942159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39</a:t>
            </a:fld>
            <a:endParaRPr lang="en-US" dirty="0"/>
          </a:p>
        </p:txBody>
      </p:sp>
    </p:spTree>
    <p:extLst>
      <p:ext uri="{BB962C8B-B14F-4D97-AF65-F5344CB8AC3E}">
        <p14:creationId xmlns:p14="http://schemas.microsoft.com/office/powerpoint/2010/main" val="194297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marL="0" lvl="1">
              <a:lnSpc>
                <a:spcPts val="1200"/>
              </a:lnSpc>
              <a:spcAft>
                <a:spcPts val="600"/>
              </a:spcAft>
              <a:defRPr/>
            </a:pPr>
            <a:r>
              <a:rPr lang="en-US" sz="1000" dirty="0">
                <a:latin typeface="Garamond" panose="02020404030301010803" pitchFamily="18" charset="0"/>
              </a:rPr>
              <a:t>The burden of atrial fibrillation (AF) is rising globally. It is estimated that over 33 million patients had AF worldwide in 2010.1 In the U.S., ~2.7 million patients had AF in 2010 and AF is projected to exceed 12 million by 2050.</a:t>
            </a:r>
            <a:r>
              <a:rPr lang="en-US" sz="1000" baseline="30000" dirty="0">
                <a:latin typeface="Garamond" panose="02020404030301010803" pitchFamily="18" charset="0"/>
              </a:rPr>
              <a:t>2</a:t>
            </a:r>
          </a:p>
          <a:p>
            <a:pPr>
              <a:lnSpc>
                <a:spcPts val="1200"/>
              </a:lnSpc>
              <a:spcAft>
                <a:spcPts val="600"/>
              </a:spcAft>
            </a:pPr>
            <a:r>
              <a:rPr lang="en-US" sz="1000" dirty="0">
                <a:latin typeface="Garamond" panose="02020404030301010803" pitchFamily="18" charset="0"/>
              </a:rPr>
              <a:t>The morbidity of AF has increased significantly. The burden associated with AF, measured as disability-adjusted life years, increased by 19% from 1990 to 2010.</a:t>
            </a:r>
            <a:r>
              <a:rPr lang="en-US" sz="1000" baseline="30000" dirty="0">
                <a:latin typeface="Garamond" panose="02020404030301010803" pitchFamily="18" charset="0"/>
              </a:rPr>
              <a:t>1</a:t>
            </a:r>
            <a:endParaRPr lang="en-US" sz="1000" dirty="0">
              <a:latin typeface="Garamond" panose="02020404030301010803" pitchFamily="18" charset="0"/>
            </a:endParaRPr>
          </a:p>
          <a:p>
            <a:pPr>
              <a:lnSpc>
                <a:spcPts val="1200"/>
              </a:lnSpc>
              <a:spcAft>
                <a:spcPts val="600"/>
              </a:spcAft>
            </a:pPr>
            <a:r>
              <a:rPr lang="en-US" sz="1000" dirty="0">
                <a:latin typeface="Garamond" panose="02020404030301010803" pitchFamily="18" charset="0"/>
              </a:rPr>
              <a:t>Mortality of AF increased by ~2 fold during that time period1. AF independently increases the risk of stroke 4-5X, and is responsible for 15-20% of all ischemic stroke.</a:t>
            </a:r>
            <a:r>
              <a:rPr lang="en-US" sz="1000" baseline="30000" dirty="0">
                <a:latin typeface="Garamond" panose="02020404030301010803" pitchFamily="18" charset="0"/>
              </a:rPr>
              <a:t>2</a:t>
            </a:r>
          </a:p>
          <a:p>
            <a:pPr>
              <a:lnSpc>
                <a:spcPts val="1200"/>
              </a:lnSpc>
              <a:spcAft>
                <a:spcPts val="600"/>
              </a:spcAft>
              <a:defRPr/>
            </a:pPr>
            <a:r>
              <a:rPr lang="en-US" sz="1000" dirty="0">
                <a:latin typeface="Garamond" panose="02020404030301010803" pitchFamily="18" charset="0"/>
              </a:rPr>
              <a:t>AF accounted for $16-26 billion in annual U.S. expenses by mid 2000s, and 1% of the National Health Service budget in the United Kingdom.</a:t>
            </a:r>
            <a:r>
              <a:rPr lang="en-US" sz="1000" baseline="30000" dirty="0">
                <a:latin typeface="Garamond" panose="02020404030301010803" pitchFamily="18" charset="0"/>
              </a:rPr>
              <a:t>1,3-5</a:t>
            </a:r>
          </a:p>
          <a:p>
            <a:pPr defTabSz="920083">
              <a:lnSpc>
                <a:spcPts val="1208"/>
              </a:lnSpc>
              <a:defRPr/>
            </a:pPr>
            <a:endParaRPr lang="en-US" sz="1000" dirty="0"/>
          </a:p>
          <a:p>
            <a:pPr>
              <a:lnSpc>
                <a:spcPts val="1006"/>
              </a:lnSpc>
            </a:pPr>
            <a:r>
              <a:rPr lang="en-US" sz="800" b="1" dirty="0"/>
              <a:t>References:</a:t>
            </a:r>
          </a:p>
          <a:p>
            <a:pPr marL="118205" indent="-118205">
              <a:buFont typeface="+mj-lt"/>
              <a:buAutoNum type="arabicPeriod"/>
            </a:pPr>
            <a:r>
              <a:rPr lang="en-US" sz="800" dirty="0" err="1"/>
              <a:t>Chugh</a:t>
            </a:r>
            <a:r>
              <a:rPr lang="en-US" sz="800" dirty="0"/>
              <a:t> SS, </a:t>
            </a:r>
            <a:r>
              <a:rPr lang="en-US" sz="800" dirty="0" err="1"/>
              <a:t>Havmoeller</a:t>
            </a:r>
            <a:r>
              <a:rPr lang="en-US" sz="800" dirty="0"/>
              <a:t> R, Narayanan K, et al. Worldwide epidemiology of atrial fibrillation: a global burden of disease 2010 study. </a:t>
            </a:r>
            <a:r>
              <a:rPr lang="en-US" sz="800" i="1" dirty="0"/>
              <a:t>Circulation.</a:t>
            </a:r>
            <a:r>
              <a:rPr lang="en-US" sz="800" dirty="0"/>
              <a:t> 2014;129(8):837–47. </a:t>
            </a:r>
          </a:p>
          <a:p>
            <a:pPr marL="118205" indent="-118205">
              <a:buFont typeface="+mj-lt"/>
              <a:buAutoNum type="arabicPeriod"/>
            </a:pPr>
            <a:r>
              <a:rPr lang="fr-CH" sz="800" dirty="0" err="1"/>
              <a:t>Writing</a:t>
            </a:r>
            <a:r>
              <a:rPr lang="fr-CH" sz="800" dirty="0"/>
              <a:t> Group </a:t>
            </a:r>
            <a:r>
              <a:rPr lang="fr-CH" sz="800" dirty="0" err="1"/>
              <a:t>Members</a:t>
            </a:r>
            <a:r>
              <a:rPr lang="fr-CH" sz="800" dirty="0"/>
              <a:t>, </a:t>
            </a:r>
            <a:r>
              <a:rPr lang="en-US" sz="800" dirty="0" err="1"/>
              <a:t>Mozaffarian</a:t>
            </a:r>
            <a:r>
              <a:rPr lang="en-US" sz="800" dirty="0"/>
              <a:t> D, Benjamin EJ, et al. Heart disease and stroke statistics—2016 update: A report from the American Heart Association. </a:t>
            </a:r>
            <a:r>
              <a:rPr lang="fr-CH" sz="800" i="1" dirty="0"/>
              <a:t>Circulation.</a:t>
            </a:r>
            <a:r>
              <a:rPr lang="fr-CH" sz="800" dirty="0"/>
              <a:t> 2016;133(4):447–54.</a:t>
            </a:r>
            <a:endParaRPr lang="en-US" sz="800" dirty="0"/>
          </a:p>
          <a:p>
            <a:pPr marL="118205" indent="-118205">
              <a:buFont typeface="+mj-lt"/>
              <a:buAutoNum type="arabicPeriod"/>
            </a:pPr>
            <a:r>
              <a:rPr lang="en-US" sz="800" dirty="0"/>
              <a:t>Stewart S, Murphy NF, Walker A, et al. Cost of an emerging epidemic: An economic analysis of atrial fibrillation in the UK. </a:t>
            </a:r>
            <a:r>
              <a:rPr lang="en-US" sz="800" i="1" dirty="0"/>
              <a:t>Heart.</a:t>
            </a:r>
            <a:r>
              <a:rPr lang="en-US" sz="800" dirty="0"/>
              <a:t> 2004;90(3):286–292.</a:t>
            </a:r>
          </a:p>
          <a:p>
            <a:pPr marL="118205" indent="-118205">
              <a:buFont typeface="+mj-lt"/>
              <a:buAutoNum type="arabicPeriod"/>
            </a:pPr>
            <a:r>
              <a:rPr lang="en-US" sz="800" dirty="0"/>
              <a:t>Lee WC, Lamas GA, </a:t>
            </a:r>
            <a:r>
              <a:rPr lang="en-US" sz="800" dirty="0" err="1"/>
              <a:t>Balu</a:t>
            </a:r>
            <a:r>
              <a:rPr lang="en-US" sz="800" dirty="0"/>
              <a:t> S, et al. Direct treatment cost of atrial fibrillation in the elderly </a:t>
            </a:r>
            <a:r>
              <a:rPr lang="en-US" sz="800" dirty="0" err="1"/>
              <a:t>american</a:t>
            </a:r>
            <a:r>
              <a:rPr lang="en-US" sz="800" dirty="0"/>
              <a:t> population: A Medicare perspective. </a:t>
            </a:r>
            <a:r>
              <a:rPr lang="en-US" sz="800" i="1" dirty="0"/>
              <a:t>J Med Econ.</a:t>
            </a:r>
            <a:r>
              <a:rPr lang="en-US" sz="800" dirty="0"/>
              <a:t> 2008;11:281–298.</a:t>
            </a:r>
          </a:p>
          <a:p>
            <a:pPr marL="118205" indent="-118205">
              <a:buFont typeface="+mj-lt"/>
              <a:buAutoNum type="arabicPeriod"/>
            </a:pPr>
            <a:r>
              <a:rPr lang="en-US" sz="800" dirty="0"/>
              <a:t>Kim MH, Johnston SS, </a:t>
            </a:r>
            <a:r>
              <a:rPr lang="en-US" sz="800" dirty="0" err="1"/>
              <a:t>ChuBC</a:t>
            </a:r>
            <a:r>
              <a:rPr lang="en-US" sz="800" dirty="0"/>
              <a:t>, et al. Estimation of total incremental health care costs in patients with atrial fibrillation in the United States.</a:t>
            </a:r>
            <a:r>
              <a:rPr lang="en-US" sz="800" i="1" dirty="0"/>
              <a:t> </a:t>
            </a:r>
            <a:r>
              <a:rPr lang="en-US" sz="800" i="1" dirty="0" err="1"/>
              <a:t>Circ</a:t>
            </a:r>
            <a:r>
              <a:rPr lang="en-US" sz="800" i="1" dirty="0"/>
              <a:t> </a:t>
            </a:r>
            <a:r>
              <a:rPr lang="en-US" sz="800" i="1" dirty="0" err="1"/>
              <a:t>Cardiovasc</a:t>
            </a:r>
            <a:r>
              <a:rPr lang="en-US" sz="800" i="1" dirty="0"/>
              <a:t> </a:t>
            </a:r>
            <a:r>
              <a:rPr lang="en-US" sz="800" i="1" dirty="0" err="1"/>
              <a:t>Qual</a:t>
            </a:r>
            <a:r>
              <a:rPr lang="en-US" sz="800" i="1" dirty="0"/>
              <a:t> Outcomes. </a:t>
            </a:r>
            <a:r>
              <a:rPr lang="en-US" sz="800" dirty="0"/>
              <a:t>2011;4:313–320.</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4</a:t>
            </a:fld>
            <a:endParaRPr lang="en-US" dirty="0"/>
          </a:p>
        </p:txBody>
      </p:sp>
    </p:spTree>
    <p:extLst>
      <p:ext uri="{BB962C8B-B14F-4D97-AF65-F5344CB8AC3E}">
        <p14:creationId xmlns:p14="http://schemas.microsoft.com/office/powerpoint/2010/main" val="2005414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lnSpc>
                <a:spcPts val="1208"/>
              </a:lnSpc>
              <a:spcAft>
                <a:spcPts val="400"/>
              </a:spcAft>
              <a:defRPr/>
            </a:pPr>
            <a:r>
              <a:rPr lang="en-US" sz="1000" dirty="0">
                <a:latin typeface="Garamond" panose="02020404030301010803" pitchFamily="18" charset="0"/>
              </a:rPr>
              <a:t>The aim of EFFICAS II was to validate the active use of CF recommendations identified in EFFICAS I. Unlike operators who were blinded to CF values in EFFICAS I, operators in EFFICAS II were allowed and encouraged to utilize CF and FTI information to optimize lesion creation. An invasive diagnostic EP procedure was performed at 3 months post-ablation to assess durable PV isolation success. </a:t>
            </a:r>
          </a:p>
          <a:p>
            <a:endParaRPr lang="en-US" sz="1100" dirty="0"/>
          </a:p>
          <a:p>
            <a:r>
              <a:rPr lang="fr-CH" sz="800" b="1" dirty="0" err="1"/>
              <a:t>References</a:t>
            </a:r>
            <a:r>
              <a:rPr lang="fr-CH" sz="800" b="1" dirty="0"/>
              <a:t>:</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40</a:t>
            </a:fld>
            <a:endParaRPr lang="en-US" dirty="0"/>
          </a:p>
        </p:txBody>
      </p:sp>
    </p:spTree>
    <p:extLst>
      <p:ext uri="{BB962C8B-B14F-4D97-AF65-F5344CB8AC3E}">
        <p14:creationId xmlns:p14="http://schemas.microsoft.com/office/powerpoint/2010/main" val="608316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defRPr/>
            </a:pPr>
            <a:r>
              <a:rPr lang="en-US" sz="1000" dirty="0">
                <a:latin typeface="Garamond" panose="02020404030301010803" pitchFamily="18" charset="0"/>
              </a:rPr>
              <a:t>The EFFICAS II study was designed to validate that contiguous lesions created following the CF recommendations identified in EFFICAS I (Min CF &gt; 10 g and Min FTI &gt; 400 </a:t>
            </a:r>
            <a:r>
              <a:rPr lang="en-US" sz="1000" dirty="0" err="1">
                <a:latin typeface="Garamond" panose="02020404030301010803" pitchFamily="18" charset="0"/>
              </a:rPr>
              <a:t>gs</a:t>
            </a:r>
            <a:r>
              <a:rPr lang="en-US" sz="1000" dirty="0">
                <a:latin typeface="Garamond" panose="02020404030301010803" pitchFamily="18" charset="0"/>
              </a:rPr>
              <a:t>) resulted in improved ablation outcomes.</a:t>
            </a:r>
          </a:p>
          <a:p>
            <a:pPr marL="172516" indent="-172516" defTabSz="920083">
              <a:buFont typeface="Arial" panose="020B0604020202020204" pitchFamily="34" charset="0"/>
              <a:buChar char="•"/>
              <a:defRPr/>
            </a:pPr>
            <a:r>
              <a:rPr lang="en-US" sz="1000" dirty="0">
                <a:latin typeface="Garamond" panose="02020404030301010803" pitchFamily="18" charset="0"/>
              </a:rPr>
              <a:t>Continuity of each PVI lesion line was quantified using a Continuity Index™ (CI) that calculates how often the catheter is moved for ablation to noncontiguous locations (Figure). Each gap between non-adjacent lesion points increases the CI for the lesion line by one. A low CI (CI &lt; 6) is associated with good continuity and a high CI (CI ≥ 6) with poor continuity.</a:t>
            </a:r>
          </a:p>
          <a:p>
            <a:pPr marL="172516" indent="-172516" defTabSz="920083">
              <a:buFont typeface="Arial" panose="020B0604020202020204" pitchFamily="34" charset="0"/>
              <a:buChar char="•"/>
              <a:defRPr/>
            </a:pPr>
            <a:r>
              <a:rPr lang="en-US" sz="1000" dirty="0">
                <a:latin typeface="Garamond" panose="02020404030301010803" pitchFamily="18" charset="0"/>
              </a:rPr>
              <a:t>In EFFICAS II, creating contiguous lesions with a low Continuity Index (CI &lt; 6) significantly increased the number of PVs isolated when compared to PVs isolated with a high Continuity Index (CI ≥ 6) (98% vs. 62%, p &lt; 0.001).</a:t>
            </a:r>
          </a:p>
          <a:p>
            <a:endParaRPr lang="en-US" dirty="0"/>
          </a:p>
          <a:p>
            <a:r>
              <a:rPr lang="fr-CH" sz="800" b="1" dirty="0"/>
              <a:t>Reference:</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41</a:t>
            </a:fld>
            <a:endParaRPr lang="en-US" dirty="0"/>
          </a:p>
        </p:txBody>
      </p:sp>
    </p:spTree>
    <p:extLst>
      <p:ext uri="{BB962C8B-B14F-4D97-AF65-F5344CB8AC3E}">
        <p14:creationId xmlns:p14="http://schemas.microsoft.com/office/powerpoint/2010/main" val="1751638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spcAft>
                <a:spcPts val="400"/>
              </a:spcAft>
              <a:defRPr/>
            </a:pPr>
            <a:r>
              <a:rPr lang="en-US" sz="1000" dirty="0">
                <a:latin typeface="Garamond" panose="02020404030301010803" pitchFamily="18" charset="0"/>
              </a:rPr>
              <a:t>EFFICAS II validated the CF recommendations derived from EFFICAS I and TOCCATA. Unlike operators who were blinded to CF values in EFFICAS I, operators in EFFICAS II were allowed and encouraged to utilize CF and FTI information to optimize lesion creation. </a:t>
            </a:r>
          </a:p>
          <a:p>
            <a:pPr defTabSz="920083">
              <a:spcAft>
                <a:spcPts val="400"/>
              </a:spcAft>
              <a:defRPr/>
            </a:pPr>
            <a:r>
              <a:rPr lang="en-US" sz="1000" dirty="0">
                <a:latin typeface="Garamond" panose="02020404030301010803" pitchFamily="18" charset="0"/>
              </a:rPr>
              <a:t>Within EFFICAS II, creating contiguous lesions with a low Continuity Index (CI &lt; 6) significantly increased the number of PVs isolated to 98% (56/57 PVs) compared to 62% (39/48) for PVs isolated with a high Continuity Index (CI ≥ 6) (p &lt; 0.001).</a:t>
            </a:r>
          </a:p>
          <a:p>
            <a:pPr defTabSz="920083">
              <a:spcAft>
                <a:spcPts val="400"/>
              </a:spcAft>
              <a:defRPr/>
            </a:pPr>
            <a:r>
              <a:rPr lang="en-US" sz="1000" dirty="0">
                <a:latin typeface="Garamond" panose="02020404030301010803" pitchFamily="18" charset="0"/>
              </a:rPr>
              <a:t>When comparing EFFICAS II results to EFFICAS I, the number of PVs with gaps was significantly reduced in EFFICAS II in PVs isolated with contiguous ablation lines (Continuity Index™ (CI) &lt;6), (19% vs. 1.8%, respectively, p = 0.005). </a:t>
            </a:r>
          </a:p>
          <a:p>
            <a:endParaRPr lang="en-US" dirty="0"/>
          </a:p>
          <a:p>
            <a:r>
              <a:rPr lang="fr-CH" sz="800" b="1" dirty="0" err="1"/>
              <a:t>References</a:t>
            </a:r>
            <a:r>
              <a:rPr lang="fr-CH" sz="800" b="1" dirty="0"/>
              <a:t>:</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42</a:t>
            </a:fld>
            <a:endParaRPr lang="en-US" dirty="0"/>
          </a:p>
        </p:txBody>
      </p:sp>
    </p:spTree>
    <p:extLst>
      <p:ext uri="{BB962C8B-B14F-4D97-AF65-F5344CB8AC3E}">
        <p14:creationId xmlns:p14="http://schemas.microsoft.com/office/powerpoint/2010/main" val="667527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spcAft>
                <a:spcPts val="400"/>
              </a:spcAft>
              <a:defRPr/>
            </a:pPr>
            <a:r>
              <a:rPr lang="en-US" sz="1000" dirty="0">
                <a:latin typeface="Garamond" panose="02020404030301010803" pitchFamily="18" charset="0"/>
              </a:rPr>
              <a:t>EFFICAS II validated the CF recommendations derived from EFFICAS I and TOCCATA. Unlike operators who were blinded to CF values in EFFICAS I, operators in EFFICAS II were allowed and encouraged to utilize CF and FTI information to optimize lesion creation. Comparing the two studies showed that the increased use of CF recommendations in EFFICAS II resulted in higher rates of durable PV isolation at 3 months, which was further improved when contiguous ablation lesions were created with a low Continuity Index™ (CI).</a:t>
            </a:r>
            <a:r>
              <a:rPr lang="en-US" sz="1000" baseline="30000" dirty="0">
                <a:latin typeface="Garamond" panose="02020404030301010803" pitchFamily="18" charset="0"/>
              </a:rPr>
              <a:t>1,2</a:t>
            </a:r>
            <a:r>
              <a:rPr lang="en-US" sz="1000" dirty="0">
                <a:latin typeface="Garamond" panose="02020404030301010803" pitchFamily="18" charset="0"/>
              </a:rPr>
              <a:t> </a:t>
            </a:r>
          </a:p>
          <a:p>
            <a:pPr defTabSz="920083">
              <a:spcAft>
                <a:spcPts val="400"/>
              </a:spcAft>
              <a:defRPr/>
            </a:pPr>
            <a:r>
              <a:rPr lang="en-US" sz="1000" dirty="0">
                <a:latin typeface="Garamond" panose="02020404030301010803" pitchFamily="18" charset="0"/>
              </a:rPr>
              <a:t>Durable PV isolation at three months improved from 72% in EFFICAS I where operators were blinded to CF, to 85% in EFFICAS II (p = 0.037) with the added use of CF recommendations.</a:t>
            </a:r>
          </a:p>
          <a:p>
            <a:pPr defTabSz="920083">
              <a:spcAft>
                <a:spcPts val="400"/>
              </a:spcAft>
              <a:defRPr/>
            </a:pPr>
            <a:r>
              <a:rPr lang="en-US" sz="1000" dirty="0">
                <a:latin typeface="Garamond" panose="02020404030301010803" pitchFamily="18" charset="0"/>
              </a:rPr>
              <a:t>Using contiguous ablation lines improved durable PVI without gaps at three months to 98% for PVs isolated in EFFICAS II with CI &lt; 6, compared with 81% for PVs isolated in EFFICAS I with CI &lt; 6 (p = 0.005).</a:t>
            </a:r>
          </a:p>
          <a:p>
            <a:endParaRPr lang="en-US" sz="1000" dirty="0"/>
          </a:p>
          <a:p>
            <a:r>
              <a:rPr lang="fr-CH" sz="800" b="1" dirty="0" err="1"/>
              <a:t>References</a:t>
            </a:r>
            <a:r>
              <a:rPr lang="fr-CH" sz="800" b="1" dirty="0"/>
              <a:t>:</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43</a:t>
            </a:fld>
            <a:endParaRPr lang="en-US" dirty="0"/>
          </a:p>
        </p:txBody>
      </p:sp>
    </p:spTree>
    <p:extLst>
      <p:ext uri="{BB962C8B-B14F-4D97-AF65-F5344CB8AC3E}">
        <p14:creationId xmlns:p14="http://schemas.microsoft.com/office/powerpoint/2010/main" val="1181062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The TactiCath™ Quartz ablation catheter with contact force (CF) measuring capability is the first to provide recommendations for CF sensing during pulmonary vein isolation (PVI) procedures. Measurement of CF between the catheter tip and the target tissue can help further guide physicians during mapping and ablation procedures. Data from EFFICAS I and EFFICAS II show that CF sensing is not only safe for use in PVI but also associated with lower rates of gap and atrial fibrillation (AF) recurrence.</a:t>
            </a:r>
            <a:r>
              <a:rPr lang="en-US" sz="1000" baseline="30000" dirty="0">
                <a:latin typeface="Garamond" panose="02020404030301010803" pitchFamily="18" charset="0"/>
              </a:rPr>
              <a:t>1,2 </a:t>
            </a:r>
            <a:endParaRPr lang="en-US" sz="1000" dirty="0">
              <a:latin typeface="Garamond" panose="02020404030301010803" pitchFamily="18" charset="0"/>
            </a:endParaRPr>
          </a:p>
          <a:p>
            <a:pPr>
              <a:spcAft>
                <a:spcPts val="400"/>
              </a:spcAft>
            </a:pPr>
            <a:r>
              <a:rPr lang="en-US" sz="1000" dirty="0">
                <a:latin typeface="Garamond" panose="02020404030301010803" pitchFamily="18" charset="0"/>
              </a:rPr>
              <a:t>Applying the optimal CF recommendations developed from these studies has been associated with successful ablation outcomes, including high rates of durable PVI.</a:t>
            </a:r>
            <a:r>
              <a:rPr lang="en-US" sz="1000" baseline="30000" dirty="0">
                <a:latin typeface="Garamond" panose="02020404030301010803" pitchFamily="18" charset="0"/>
              </a:rPr>
              <a:t>1,2 </a:t>
            </a:r>
            <a:endParaRPr lang="en-US" sz="1000" dirty="0">
              <a:latin typeface="Garamond" panose="02020404030301010803" pitchFamily="18" charset="0"/>
            </a:endParaRPr>
          </a:p>
          <a:p>
            <a:endParaRPr lang="fr-CH" sz="1000" dirty="0"/>
          </a:p>
          <a:p>
            <a:r>
              <a:rPr lang="fr-CH" sz="800" b="1" dirty="0" err="1"/>
              <a:t>References</a:t>
            </a:r>
            <a:r>
              <a:rPr lang="fr-CH" sz="800" b="1" dirty="0"/>
              <a:t>:</a:t>
            </a:r>
          </a:p>
          <a:p>
            <a:pPr marL="230021" indent="-230021">
              <a:buFont typeface="+mj-lt"/>
              <a:buAutoNum type="arabicPeriod"/>
            </a:pPr>
            <a:r>
              <a:rPr lang="en-US" sz="800" dirty="0" err="1"/>
              <a:t>Neuzil</a:t>
            </a:r>
            <a:r>
              <a:rPr lang="en-US" sz="800" dirty="0"/>
              <a:t> P, Reddy VY, </a:t>
            </a:r>
            <a:r>
              <a:rPr lang="en-US" sz="800" dirty="0" err="1"/>
              <a:t>Kautzner</a:t>
            </a:r>
            <a:r>
              <a:rPr lang="en-US" sz="800" dirty="0"/>
              <a:t> J, et al. Electrical reconnection after pulmonary vein isolation is contingent on contact force during initial treatment: results from the EFFICAS I study.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a:t>
            </a:r>
            <a:r>
              <a:rPr lang="en-US" sz="800" dirty="0"/>
              <a:t> 2013;6(2):327–33.</a:t>
            </a:r>
          </a:p>
          <a:p>
            <a:pPr marL="230021" indent="-230021">
              <a:buFont typeface="+mj-lt"/>
              <a:buAutoNum type="arabicPeriod"/>
            </a:pPr>
            <a:r>
              <a:rPr lang="en-US" sz="800" dirty="0" err="1"/>
              <a:t>Kautzner</a:t>
            </a:r>
            <a:r>
              <a:rPr lang="en-US" sz="800" dirty="0"/>
              <a:t> J, </a:t>
            </a:r>
            <a:r>
              <a:rPr lang="en-US" sz="800" dirty="0" err="1"/>
              <a:t>Neuzil</a:t>
            </a:r>
            <a:r>
              <a:rPr lang="en-US" sz="800" dirty="0"/>
              <a:t> P, Lambert H, et al. EFFICAS II: optimization of catheter contact force improves outcome of pulmonary vein isolation for paroxysmal atrial fibrillation. </a:t>
            </a:r>
            <a:r>
              <a:rPr lang="en-US" sz="800" i="1" dirty="0" err="1"/>
              <a:t>Europace</a:t>
            </a:r>
            <a:r>
              <a:rPr lang="en-US" sz="800" dirty="0"/>
              <a:t>. 2015;17(8):1229–35.</a:t>
            </a:r>
          </a:p>
        </p:txBody>
      </p:sp>
      <p:sp>
        <p:nvSpPr>
          <p:cNvPr id="4" name="Slide Number Placeholder 3"/>
          <p:cNvSpPr>
            <a:spLocks noGrp="1"/>
          </p:cNvSpPr>
          <p:nvPr>
            <p:ph type="sldNum" sz="quarter" idx="10"/>
          </p:nvPr>
        </p:nvSpPr>
        <p:spPr/>
        <p:txBody>
          <a:bodyPr/>
          <a:lstStyle/>
          <a:p>
            <a:fld id="{581045E7-826A-4C25-9D73-7CDC15590D29}" type="slidenum">
              <a:rPr lang="en-US" smtClean="0"/>
              <a:pPr/>
              <a:t>44</a:t>
            </a:fld>
            <a:endParaRPr lang="en-US" dirty="0"/>
          </a:p>
        </p:txBody>
      </p:sp>
    </p:spTree>
    <p:extLst>
      <p:ext uri="{BB962C8B-B14F-4D97-AF65-F5344CB8AC3E}">
        <p14:creationId xmlns:p14="http://schemas.microsoft.com/office/powerpoint/2010/main" val="1982683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45</a:t>
            </a:fld>
            <a:endParaRPr lang="en-US" dirty="0"/>
          </a:p>
        </p:txBody>
      </p:sp>
    </p:spTree>
    <p:extLst>
      <p:ext uri="{BB962C8B-B14F-4D97-AF65-F5344CB8AC3E}">
        <p14:creationId xmlns:p14="http://schemas.microsoft.com/office/powerpoint/2010/main" val="2114685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32770" name="Notes Placeholder 2"/>
          <p:cNvSpPr>
            <a:spLocks noGrp="1"/>
          </p:cNvSpPr>
          <p:nvPr>
            <p:ph type="body" idx="1"/>
          </p:nvPr>
        </p:nvSpPr>
        <p:spPr>
          <a:noFill/>
          <a:ln/>
        </p:spPr>
        <p:txBody>
          <a:bodyPr>
            <a:noAutofit/>
          </a:bodyPr>
          <a:lstStyle/>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Conducted under Investigational Device Exemption (IDE)</a:t>
            </a:r>
          </a:p>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12 month follow-up complete June 2013</a:t>
            </a:r>
          </a:p>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FDA PMA approval received in October 2014</a:t>
            </a:r>
          </a:p>
          <a:p>
            <a:pPr defTabSz="460042">
              <a:spcBef>
                <a:spcPct val="0"/>
              </a:spcBef>
              <a:buClr>
                <a:schemeClr val="bg1">
                  <a:lumMod val="65000"/>
                </a:schemeClr>
              </a:buClr>
            </a:pPr>
            <a:endParaRPr lang="en-US" sz="1300" dirty="0">
              <a:latin typeface="Arial" charset="0"/>
              <a:cs typeface="Arial" charset="0"/>
            </a:endParaRPr>
          </a:p>
          <a:p>
            <a:r>
              <a:rPr lang="en-US" sz="800" b="1" dirty="0"/>
              <a:t>Reference:</a:t>
            </a:r>
          </a:p>
          <a:p>
            <a:r>
              <a:rPr lang="en-US" sz="800" b="1" dirty="0"/>
              <a:t>ClinicalTrials.gov Identifier: </a:t>
            </a:r>
            <a:r>
              <a:rPr lang="en-US" sz="800" dirty="0"/>
              <a:t>NCT01278953</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dirty="0"/>
              <a:t>. 2015 Sep 8;132(10):907–15.</a:t>
            </a:r>
          </a:p>
        </p:txBody>
      </p:sp>
      <p:sp>
        <p:nvSpPr>
          <p:cNvPr id="32771" name="Slide Number Placeholder 3"/>
          <p:cNvSpPr>
            <a:spLocks noGrp="1"/>
          </p:cNvSpPr>
          <p:nvPr>
            <p:ph type="sldNum" sz="quarter" idx="5"/>
          </p:nvPr>
        </p:nvSpPr>
        <p:spPr>
          <a:noFill/>
        </p:spPr>
        <p:txBody>
          <a:bodyPr/>
          <a:lstStyle/>
          <a:p>
            <a:fld id="{642D4B69-1CCE-4C4C-8BC8-C04E4C77FD2A}" type="slidenum">
              <a:rPr lang="en-US" smtClean="0"/>
              <a:pPr/>
              <a:t>46</a:t>
            </a:fld>
            <a:endParaRPr lang="en-US" dirty="0"/>
          </a:p>
        </p:txBody>
      </p:sp>
    </p:spTree>
    <p:extLst>
      <p:ext uri="{BB962C8B-B14F-4D97-AF65-F5344CB8AC3E}">
        <p14:creationId xmlns:p14="http://schemas.microsoft.com/office/powerpoint/2010/main" val="6052146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a:t>
            </a:r>
            <a:r>
              <a:rPr lang="en-US" sz="800" i="1" dirty="0"/>
              <a:t>Circulation</a:t>
            </a:r>
            <a:r>
              <a:rPr lang="en-US" sz="800" dirty="0"/>
              <a:t>. 2015 Sep 8;132(10):907–15.</a:t>
            </a:r>
          </a:p>
          <a:p>
            <a:pPr lvl="0"/>
            <a:endParaRPr lang="en-US" baseline="0" dirty="0"/>
          </a:p>
          <a:p>
            <a:r>
              <a:rPr lang="en-US" b="1" dirty="0"/>
              <a:t>ClinicalTrials.gov Identifier: </a:t>
            </a:r>
            <a:r>
              <a:rPr lang="en-US" dirty="0"/>
              <a:t>NCT01278953</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47</a:t>
            </a:fld>
            <a:endParaRPr lang="en-US" dirty="0"/>
          </a:p>
        </p:txBody>
      </p:sp>
    </p:spTree>
    <p:extLst>
      <p:ext uri="{BB962C8B-B14F-4D97-AF65-F5344CB8AC3E}">
        <p14:creationId xmlns:p14="http://schemas.microsoft.com/office/powerpoint/2010/main" val="1842953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TOCCASTAR met its primary safety and effectiveness endpoints by showing </a:t>
            </a:r>
            <a:r>
              <a:rPr lang="en-US" sz="1000" dirty="0" err="1">
                <a:latin typeface="Garamond" panose="02020404030301010803" pitchFamily="18" charset="0"/>
              </a:rPr>
              <a:t>TactiCath</a:t>
            </a:r>
            <a:r>
              <a:rPr lang="en-US" sz="1000" dirty="0">
                <a:latin typeface="Garamond" panose="02020404030301010803" pitchFamily="18" charset="0"/>
              </a:rPr>
              <a:t> catheter non-inferiority to Control in both areas at 12 months post-ablation.</a:t>
            </a:r>
          </a:p>
          <a:p>
            <a:pPr>
              <a:spcAft>
                <a:spcPts val="400"/>
              </a:spcAft>
            </a:pPr>
            <a:r>
              <a:rPr lang="en-US" sz="1000" dirty="0" err="1">
                <a:latin typeface="Garamond" panose="02020404030301010803" pitchFamily="18" charset="0"/>
              </a:rPr>
              <a:t>TactiCath</a:t>
            </a:r>
            <a:r>
              <a:rPr lang="en-US" sz="1000" dirty="0">
                <a:latin typeface="Garamond" panose="02020404030301010803" pitchFamily="18" charset="0"/>
              </a:rPr>
              <a:t> ablation catheter safety results were excellent with 0.7% tamponade.</a:t>
            </a:r>
          </a:p>
          <a:p>
            <a:pPr>
              <a:spcAft>
                <a:spcPts val="400"/>
              </a:spcAft>
            </a:pPr>
            <a:r>
              <a:rPr lang="en-US" sz="1000" dirty="0">
                <a:latin typeface="Garamond" panose="02020404030301010803" pitchFamily="18" charset="0"/>
              </a:rPr>
              <a:t>There were no deaths, strokes, transient ischemic attacks or </a:t>
            </a:r>
            <a:r>
              <a:rPr lang="en-US" sz="1000" dirty="0" err="1">
                <a:latin typeface="Garamond" panose="02020404030301010803" pitchFamily="18" charset="0"/>
              </a:rPr>
              <a:t>atrioesophageal</a:t>
            </a:r>
            <a:r>
              <a:rPr lang="en-US" sz="1000" dirty="0">
                <a:latin typeface="Garamond" panose="02020404030301010803" pitchFamily="18" charset="0"/>
              </a:rPr>
              <a:t> fistulas in either group.</a:t>
            </a:r>
            <a:endParaRPr lang="en-US" dirty="0">
              <a:latin typeface="Garamond" panose="02020404030301010803" pitchFamily="18" charset="0"/>
            </a:endParaRPr>
          </a:p>
          <a:p>
            <a:pPr defTabSz="917563">
              <a:defRPr/>
            </a:pPr>
            <a:endParaRPr lang="en-US"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1795A441-FC2F-4A01-99C7-4CCFD7B18E8F}" type="slidenum">
              <a:rPr lang="en-US" smtClean="0"/>
              <a:t>48</a:t>
            </a:fld>
            <a:endParaRPr lang="en-US" dirty="0"/>
          </a:p>
        </p:txBody>
      </p:sp>
    </p:spTree>
    <p:extLst>
      <p:ext uri="{BB962C8B-B14F-4D97-AF65-F5344CB8AC3E}">
        <p14:creationId xmlns:p14="http://schemas.microsoft.com/office/powerpoint/2010/main" val="1156120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Acute procedural success (isolation of all targeted PVs) was achieved in all patients (100%) in both groups. </a:t>
            </a:r>
          </a:p>
          <a:p>
            <a:pPr>
              <a:spcAft>
                <a:spcPts val="400"/>
              </a:spcAft>
            </a:pPr>
            <a:r>
              <a:rPr lang="en-US" sz="1000" dirty="0">
                <a:latin typeface="Garamond" panose="02020404030301010803" pitchFamily="18" charset="0"/>
              </a:rPr>
              <a:t>Radiofrequency ablation times were 46.5 vs. 53.0 minutes, and fluoroscopy times were 27.0 vs. 23.0 minutes, for the </a:t>
            </a:r>
            <a:r>
              <a:rPr lang="en-US" sz="1000" dirty="0" err="1">
                <a:latin typeface="Garamond" panose="02020404030301010803" pitchFamily="18" charset="0"/>
              </a:rPr>
              <a:t>TactiCath</a:t>
            </a:r>
            <a:r>
              <a:rPr lang="en-US" sz="1000" dirty="0">
                <a:latin typeface="Garamond" panose="02020404030301010803" pitchFamily="18" charset="0"/>
              </a:rPr>
              <a:t> catheter and non-CF catheter Control groups, respectively.</a:t>
            </a:r>
          </a:p>
          <a:p>
            <a:pPr>
              <a:spcAft>
                <a:spcPts val="400"/>
              </a:spcAft>
            </a:pPr>
            <a:r>
              <a:rPr lang="en-US" sz="1000" dirty="0">
                <a:latin typeface="Garamond" panose="02020404030301010803" pitchFamily="18" charset="0"/>
              </a:rPr>
              <a:t>TOCCASTAR met its primary safety and effectiveness endpoints by showing </a:t>
            </a:r>
            <a:r>
              <a:rPr lang="en-US" sz="1000" dirty="0" err="1">
                <a:latin typeface="Garamond" panose="02020404030301010803" pitchFamily="18" charset="0"/>
              </a:rPr>
              <a:t>TactiCath</a:t>
            </a:r>
            <a:r>
              <a:rPr lang="en-US" sz="1000" dirty="0">
                <a:latin typeface="Garamond" panose="02020404030301010803" pitchFamily="18" charset="0"/>
              </a:rPr>
              <a:t> catheter non-inferiority to Control in both areas at 12 months post-ablation.</a:t>
            </a:r>
          </a:p>
          <a:p>
            <a:pPr defTabSz="917563">
              <a:defRPr/>
            </a:pPr>
            <a:endParaRPr lang="en-US"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1795A441-FC2F-4A01-99C7-4CCFD7B18E8F}" type="slidenum">
              <a:rPr lang="en-US" smtClean="0"/>
              <a:t>49</a:t>
            </a:fld>
            <a:endParaRPr lang="en-US" dirty="0"/>
          </a:p>
        </p:txBody>
      </p:sp>
    </p:spTree>
    <p:extLst>
      <p:ext uri="{BB962C8B-B14F-4D97-AF65-F5344CB8AC3E}">
        <p14:creationId xmlns:p14="http://schemas.microsoft.com/office/powerpoint/2010/main" val="10058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lnSpc>
                <a:spcPts val="1200"/>
              </a:lnSpc>
              <a:spcAft>
                <a:spcPts val="400"/>
              </a:spcAft>
            </a:pPr>
            <a:r>
              <a:rPr lang="en-US" sz="1000" dirty="0">
                <a:latin typeface="Garamond" panose="02020404030301010803" pitchFamily="18" charset="0"/>
              </a:rPr>
              <a:t>Data shown based on Premier Healthcare Database analysis of 2013-2014 records.</a:t>
            </a:r>
          </a:p>
          <a:p>
            <a:pPr>
              <a:lnSpc>
                <a:spcPts val="1200"/>
              </a:lnSpc>
              <a:spcAft>
                <a:spcPts val="400"/>
              </a:spcAft>
            </a:pPr>
            <a:r>
              <a:rPr lang="en-US" sz="1000" dirty="0">
                <a:latin typeface="Garamond" panose="02020404030301010803" pitchFamily="18" charset="0"/>
              </a:rPr>
              <a:t>Included hospitals routinely using both RF and CRYO for AF ablation (13 hospitals).</a:t>
            </a:r>
          </a:p>
          <a:p>
            <a:pPr>
              <a:lnSpc>
                <a:spcPts val="1200"/>
              </a:lnSpc>
              <a:spcAft>
                <a:spcPts val="400"/>
              </a:spcAft>
            </a:pPr>
            <a:r>
              <a:rPr lang="en-US" sz="1000" dirty="0">
                <a:latin typeface="Garamond" panose="02020404030301010803" pitchFamily="18" charset="0"/>
              </a:rPr>
              <a:t>Total unadjusted variable (direct) and fixed (indirect, </a:t>
            </a:r>
            <a:r>
              <a:rPr lang="en-US" sz="1000" dirty="0" err="1">
                <a:latin typeface="Garamond" panose="02020404030301010803" pitchFamily="18" charset="0"/>
              </a:rPr>
              <a:t>eg</a:t>
            </a:r>
            <a:r>
              <a:rPr lang="en-US" sz="1000" dirty="0">
                <a:latin typeface="Garamond" panose="02020404030301010803" pitchFamily="18" charset="0"/>
              </a:rPr>
              <a:t>, overhead) visit costs were compared for inpatient and outpatient CRYO vs. RF AF ablation procedures. </a:t>
            </a:r>
          </a:p>
          <a:p>
            <a:pPr>
              <a:lnSpc>
                <a:spcPts val="1200"/>
              </a:lnSpc>
              <a:spcAft>
                <a:spcPts val="400"/>
              </a:spcAft>
            </a:pPr>
            <a:r>
              <a:rPr lang="en-US" sz="1000" dirty="0">
                <a:latin typeface="Garamond" panose="02020404030301010803" pitchFamily="18" charset="0"/>
              </a:rPr>
              <a:t>Included procedure visits with a primary diagnosis of AF (International Classification of Diseases, Ninth Revision [ICD-9] code 427.31) and either a CPT procedure code for AF catheter ablation (93651, 93656, and/or 93657) or an ICD-9 code 37.34 for catheter ablation without a non-AF CPT ablation code (93652–93655).</a:t>
            </a:r>
          </a:p>
          <a:p>
            <a:endParaRPr lang="en-US" dirty="0"/>
          </a:p>
          <a:p>
            <a:r>
              <a:rPr lang="en-US" sz="1000" b="1" dirty="0"/>
              <a:t>Reference:</a:t>
            </a:r>
          </a:p>
          <a:p>
            <a:r>
              <a:rPr lang="en-US" sz="800" dirty="0"/>
              <a:t>1. Hunter TD, </a:t>
            </a:r>
            <a:r>
              <a:rPr lang="en-US" sz="800" dirty="0" err="1"/>
              <a:t>Palli</a:t>
            </a:r>
            <a:r>
              <a:rPr lang="en-US" sz="800" dirty="0"/>
              <a:t> SR, Rizzo JA. Cost comparison of radiofrequency catheter ablation versus </a:t>
            </a:r>
            <a:r>
              <a:rPr lang="en-US" sz="800" dirty="0" err="1"/>
              <a:t>cryoablation</a:t>
            </a:r>
            <a:r>
              <a:rPr lang="en-US" sz="800" dirty="0"/>
              <a:t> for atrial fibrillation in hospitals using both technologies. </a:t>
            </a:r>
            <a:r>
              <a:rPr lang="en-US" sz="800" i="1" dirty="0"/>
              <a:t>J Med Econ. </a:t>
            </a:r>
            <a:r>
              <a:rPr lang="en-US" sz="800" dirty="0"/>
              <a:t>2016 Oct;19(10):959-64. </a:t>
            </a:r>
          </a:p>
        </p:txBody>
      </p:sp>
      <p:sp>
        <p:nvSpPr>
          <p:cNvPr id="4" name="Slide Number Placeholder 3"/>
          <p:cNvSpPr>
            <a:spLocks noGrp="1"/>
          </p:cNvSpPr>
          <p:nvPr>
            <p:ph type="sldNum" sz="quarter" idx="10"/>
          </p:nvPr>
        </p:nvSpPr>
        <p:spPr/>
        <p:txBody>
          <a:bodyPr/>
          <a:lstStyle/>
          <a:p>
            <a:fld id="{9DA2841B-BBD2-41FC-BB75-F8B5F6FF5DFA}" type="slidenum">
              <a:rPr lang="en-US" smtClean="0"/>
              <a:t>5</a:t>
            </a:fld>
            <a:endParaRPr lang="en-US"/>
          </a:p>
        </p:txBody>
      </p:sp>
    </p:spTree>
    <p:extLst>
      <p:ext uri="{BB962C8B-B14F-4D97-AF65-F5344CB8AC3E}">
        <p14:creationId xmlns:p14="http://schemas.microsoft.com/office/powerpoint/2010/main" val="21961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spcAft>
                <a:spcPts val="400"/>
              </a:spcAft>
              <a:defRPr/>
            </a:pPr>
            <a:r>
              <a:rPr lang="en-US" sz="1000" dirty="0">
                <a:latin typeface="Garamond" panose="02020404030301010803" pitchFamily="18" charset="0"/>
              </a:rPr>
              <a:t>Optimal CF definition for TOCCASTAR</a:t>
            </a:r>
            <a:r>
              <a:rPr lang="en-US" sz="1000" baseline="30000" dirty="0">
                <a:latin typeface="Garamond" panose="02020404030301010803" pitchFamily="18" charset="0"/>
              </a:rPr>
              <a:t>1</a:t>
            </a:r>
            <a:r>
              <a:rPr lang="en-US" sz="1000" dirty="0">
                <a:latin typeface="Garamond" panose="02020404030301010803" pitchFamily="18" charset="0"/>
              </a:rPr>
              <a:t> was derived from findings of other previous and ongoing studies. </a:t>
            </a:r>
          </a:p>
          <a:p>
            <a:pPr defTabSz="917563">
              <a:defRPr/>
            </a:pPr>
            <a:endParaRPr lang="en-US"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1795A441-FC2F-4A01-99C7-4CCFD7B18E8F}" type="slidenum">
              <a:rPr lang="en-US" smtClean="0"/>
              <a:t>50</a:t>
            </a:fld>
            <a:endParaRPr lang="en-US" dirty="0"/>
          </a:p>
        </p:txBody>
      </p:sp>
    </p:spTree>
    <p:extLst>
      <p:ext uri="{BB962C8B-B14F-4D97-AF65-F5344CB8AC3E}">
        <p14:creationId xmlns:p14="http://schemas.microsoft.com/office/powerpoint/2010/main" val="603829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Retrospective secondary analysis of the 146 patients in the </a:t>
            </a:r>
            <a:r>
              <a:rPr lang="en-US" sz="1000" dirty="0" err="1">
                <a:latin typeface="Garamond" panose="02020404030301010803" pitchFamily="18" charset="0"/>
              </a:rPr>
              <a:t>TactiCath</a:t>
            </a:r>
            <a:r>
              <a:rPr lang="en-US" sz="1000" dirty="0">
                <a:latin typeface="Garamond" panose="02020404030301010803" pitchFamily="18" charset="0"/>
              </a:rPr>
              <a:t> CF effectiveness analysis cohort demonstrated the impact of optimal CF on success</a:t>
            </a:r>
          </a:p>
          <a:p>
            <a:pPr marL="170783" indent="-172044">
              <a:spcAft>
                <a:spcPts val="400"/>
              </a:spcAft>
              <a:buFont typeface="Arial" panose="020B0604020202020204" pitchFamily="34" charset="0"/>
              <a:buChar char="•"/>
            </a:pPr>
            <a:r>
              <a:rPr lang="en-US" sz="1000" dirty="0">
                <a:latin typeface="Garamond" panose="02020404030301010803" pitchFamily="18" charset="0"/>
              </a:rPr>
              <a:t>83 (57%) of 146 CF catheter patients had their lesions created with Optimal CF</a:t>
            </a:r>
          </a:p>
          <a:p>
            <a:pPr marL="170783" indent="-172044" defTabSz="917563">
              <a:spcAft>
                <a:spcPts val="400"/>
              </a:spcAft>
              <a:buFont typeface="Arial" panose="020B0604020202020204" pitchFamily="34" charset="0"/>
              <a:buChar char="•"/>
              <a:defRPr/>
            </a:pPr>
            <a:r>
              <a:rPr lang="en-US" sz="1000" dirty="0">
                <a:latin typeface="Garamond" panose="02020404030301010803" pitchFamily="18" charset="0"/>
              </a:rPr>
              <a:t>62 (42%) of CF catheter patients had their lesions created with Non-optimal CF</a:t>
            </a:r>
          </a:p>
          <a:p>
            <a:pPr marL="170783" indent="-172044" defTabSz="917563">
              <a:spcAft>
                <a:spcPts val="400"/>
              </a:spcAft>
              <a:buFont typeface="Arial" panose="020B0604020202020204" pitchFamily="34" charset="0"/>
              <a:buChar char="•"/>
              <a:defRPr/>
            </a:pPr>
            <a:r>
              <a:rPr lang="en-US" sz="1000" dirty="0">
                <a:latin typeface="Garamond" panose="02020404030301010803" pitchFamily="18" charset="0"/>
              </a:rPr>
              <a:t>Contact force information was unavailable for one patient</a:t>
            </a:r>
          </a:p>
          <a:p>
            <a:pPr>
              <a:spcAft>
                <a:spcPts val="400"/>
              </a:spcAft>
            </a:pPr>
            <a:r>
              <a:rPr lang="en-US" sz="1000" dirty="0">
                <a:latin typeface="Garamond" panose="02020404030301010803" pitchFamily="18" charset="0"/>
              </a:rPr>
              <a:t>Using the TactiCath™ catheter with </a:t>
            </a:r>
            <a:r>
              <a:rPr lang="en-US" sz="1000" b="1" dirty="0">
                <a:latin typeface="Garamond" panose="02020404030301010803" pitchFamily="18" charset="0"/>
              </a:rPr>
              <a:t>optimal CF</a:t>
            </a:r>
            <a:r>
              <a:rPr lang="en-US" sz="1000" dirty="0">
                <a:latin typeface="Garamond" panose="02020404030301010803" pitchFamily="18" charset="0"/>
              </a:rPr>
              <a:t> provided an </a:t>
            </a:r>
            <a:r>
              <a:rPr lang="en-US" sz="1000" dirty="0" err="1">
                <a:latin typeface="Garamond" panose="02020404030301010803" pitchFamily="18" charset="0"/>
              </a:rPr>
              <a:t>arrthymia</a:t>
            </a:r>
            <a:r>
              <a:rPr lang="en-US" sz="1000" dirty="0">
                <a:latin typeface="Garamond" panose="02020404030301010803" pitchFamily="18" charset="0"/>
              </a:rPr>
              <a:t>-free </a:t>
            </a:r>
            <a:r>
              <a:rPr lang="en-US" sz="1000" b="1" dirty="0">
                <a:latin typeface="Garamond" panose="02020404030301010803" pitchFamily="18" charset="0"/>
              </a:rPr>
              <a:t>clinical success rate of 85.5% at 12 months </a:t>
            </a:r>
            <a:r>
              <a:rPr lang="en-US" sz="1000" dirty="0">
                <a:latin typeface="Garamond" panose="02020404030301010803" pitchFamily="18" charset="0"/>
              </a:rPr>
              <a:t>vs. 67.7% with non-optimal CF. </a:t>
            </a:r>
          </a:p>
          <a:p>
            <a:pPr marL="175710" indent="-175710">
              <a:spcAft>
                <a:spcPts val="400"/>
              </a:spcAft>
              <a:buFont typeface="Arial" panose="020B0604020202020204" pitchFamily="34" charset="0"/>
              <a:buChar char="•"/>
            </a:pPr>
            <a:r>
              <a:rPr lang="en-US" sz="1000" dirty="0">
                <a:latin typeface="Garamond" panose="02020404030301010803" pitchFamily="18" charset="0"/>
              </a:rPr>
              <a:t>Clinically relevant success rates were 78.1% for </a:t>
            </a:r>
            <a:r>
              <a:rPr lang="en-US" sz="1000" dirty="0" err="1">
                <a:latin typeface="Garamond" panose="02020404030301010803" pitchFamily="18" charset="0"/>
              </a:rPr>
              <a:t>TactiCath</a:t>
            </a:r>
            <a:r>
              <a:rPr lang="en-US" sz="1000" dirty="0">
                <a:latin typeface="Garamond" panose="02020404030301010803" pitchFamily="18" charset="0"/>
              </a:rPr>
              <a:t> catheter group overall vs. 80.6% for non-CF control group. </a:t>
            </a:r>
          </a:p>
          <a:p>
            <a:pPr marL="172516" indent="-172516">
              <a:spcAft>
                <a:spcPts val="400"/>
              </a:spcAft>
              <a:buFont typeface="Arial" panose="020B0604020202020204" pitchFamily="34" charset="0"/>
              <a:buChar char="•"/>
            </a:pPr>
            <a:r>
              <a:rPr lang="en-US" sz="1000" dirty="0">
                <a:latin typeface="Garamond" panose="02020404030301010803" pitchFamily="18" charset="0"/>
              </a:rPr>
              <a:t>The primary effectiveness (off drug) rate was 67.8% at 12 months for the </a:t>
            </a:r>
            <a:r>
              <a:rPr lang="en-US" sz="1000" dirty="0" err="1">
                <a:latin typeface="Garamond" panose="02020404030301010803" pitchFamily="18" charset="0"/>
              </a:rPr>
              <a:t>TactiCath</a:t>
            </a:r>
            <a:r>
              <a:rPr lang="en-US" sz="1000" dirty="0">
                <a:latin typeface="Garamond" panose="02020404030301010803" pitchFamily="18" charset="0"/>
              </a:rPr>
              <a:t> catheter group overall (75.9% with optimal CF and 58.1% with non-optimal CF) vs. 69.4% for non-CF control (-1.6% absolute difference, -10.7% lower limit of 95% confidence interval). </a:t>
            </a:r>
          </a:p>
          <a:p>
            <a:pPr defTabSz="917563">
              <a:defRPr/>
            </a:pPr>
            <a:endParaRPr lang="en-US"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481B0C4E-CB0E-4836-A9FC-2306F8DED80B}" type="slidenum">
              <a:rPr lang="en-US" smtClean="0"/>
              <a:t>51</a:t>
            </a:fld>
            <a:endParaRPr lang="en-US"/>
          </a:p>
        </p:txBody>
      </p:sp>
    </p:spTree>
    <p:extLst>
      <p:ext uri="{BB962C8B-B14F-4D97-AF65-F5344CB8AC3E}">
        <p14:creationId xmlns:p14="http://schemas.microsoft.com/office/powerpoint/2010/main" val="1447975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17563">
              <a:spcAft>
                <a:spcPts val="400"/>
              </a:spcAft>
              <a:defRPr/>
            </a:pPr>
            <a:r>
              <a:rPr lang="en-US" sz="1000" dirty="0">
                <a:latin typeface="Garamond" panose="02020404030301010803" pitchFamily="18" charset="0"/>
              </a:rPr>
              <a:t>Data from the TOCCATA and EFFICAS I trials that demonstrated a high percentage of PV isolation lesions were ineffective when generated using a low CF (&lt;10 g) while the TOCCASTAR study was ongoing, so not all of the participating physicians delivered optimal CF. Analysis of 36 individual operators illustrated the wide variability in their selection of optimal CF for PV isolation procedures</a:t>
            </a:r>
          </a:p>
          <a:p>
            <a:pPr defTabSz="917563">
              <a:spcAft>
                <a:spcPts val="400"/>
              </a:spcAft>
              <a:defRPr/>
            </a:pPr>
            <a:r>
              <a:rPr lang="en-US" sz="1000" dirty="0">
                <a:latin typeface="Garamond" panose="02020404030301010803" pitchFamily="18" charset="0"/>
              </a:rPr>
              <a:t>Analysis of individual operator impact on CF procedures looked at CF, RF power and clinical outcomes for operators who delivered an optimal CF in &gt; 80% of their patients versus those delivering an optimal CF in ≤ 80% of their patients.</a:t>
            </a:r>
          </a:p>
          <a:p>
            <a:endParaRPr lang="en-US" sz="800"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481B0C4E-CB0E-4836-A9FC-2306F8DED80B}" type="slidenum">
              <a:rPr lang="en-US" smtClean="0"/>
              <a:t>52</a:t>
            </a:fld>
            <a:endParaRPr lang="en-US"/>
          </a:p>
        </p:txBody>
      </p:sp>
    </p:spTree>
    <p:extLst>
      <p:ext uri="{BB962C8B-B14F-4D97-AF65-F5344CB8AC3E}">
        <p14:creationId xmlns:p14="http://schemas.microsoft.com/office/powerpoint/2010/main" val="594378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Mean CF parameters and treatment outcomes achieved by operators with optimal CF in &gt;80% of their patients’ procedures compared with other operators. Both CF and power variables were significantly different between the 2 operator groups. Treatment success rates achieved by operators with optimal CF in &gt;80% of their patients were significantly different compared with operators achieving optimal CF in ≤ 80% of their patients.</a:t>
            </a:r>
          </a:p>
          <a:p>
            <a:endParaRPr lang="en-US" dirty="0"/>
          </a:p>
          <a:p>
            <a:r>
              <a:rPr lang="en-US" sz="800" b="1" dirty="0"/>
              <a:t>Reference:</a:t>
            </a:r>
          </a:p>
          <a:p>
            <a:pPr marL="230021" indent="-230021">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A randomized controlled trial of the safety and effectiveness of a contact force sensing irrigated catheter for ablation of paroxysmal atrial fibrillation: results of the TOCCASTAR study. Circulation. 2015 Sep 8;132(10):907–15.</a:t>
            </a:r>
          </a:p>
        </p:txBody>
      </p:sp>
      <p:sp>
        <p:nvSpPr>
          <p:cNvPr id="4" name="Slide Number Placeholder 3"/>
          <p:cNvSpPr>
            <a:spLocks noGrp="1"/>
          </p:cNvSpPr>
          <p:nvPr>
            <p:ph type="sldNum" sz="quarter" idx="10"/>
          </p:nvPr>
        </p:nvSpPr>
        <p:spPr/>
        <p:txBody>
          <a:bodyPr/>
          <a:lstStyle/>
          <a:p>
            <a:fld id="{481B0C4E-CB0E-4836-A9FC-2306F8DED80B}" type="slidenum">
              <a:rPr lang="en-US" smtClean="0"/>
              <a:t>53</a:t>
            </a:fld>
            <a:endParaRPr lang="en-US"/>
          </a:p>
        </p:txBody>
      </p:sp>
    </p:spTree>
    <p:extLst>
      <p:ext uri="{BB962C8B-B14F-4D97-AF65-F5344CB8AC3E}">
        <p14:creationId xmlns:p14="http://schemas.microsoft.com/office/powerpoint/2010/main" val="10021711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spcAft>
                <a:spcPts val="400"/>
              </a:spcAft>
              <a:defRPr/>
            </a:pPr>
            <a:r>
              <a:rPr lang="en-US" sz="1000" dirty="0">
                <a:latin typeface="Garamond" panose="02020404030301010803" pitchFamily="18" charset="0"/>
              </a:rPr>
              <a:t>Repeat ablation was needed in 7.2% of TOCCASTAR patients with optimal CF vs. 16.1% with non-optimal CF and vs. 12.7% in non-CF control patients</a:t>
            </a:r>
            <a:r>
              <a:rPr lang="en-US" sz="1000" baseline="30000" dirty="0">
                <a:latin typeface="Garamond" panose="02020404030301010803" pitchFamily="18" charset="0"/>
              </a:rPr>
              <a:t>1</a:t>
            </a:r>
            <a:endParaRPr lang="en-US" sz="1000" dirty="0">
              <a:latin typeface="Garamond" panose="02020404030301010803" pitchFamily="18" charset="0"/>
            </a:endParaRPr>
          </a:p>
          <a:p>
            <a:endParaRPr lang="en-US" dirty="0"/>
          </a:p>
          <a:p>
            <a:r>
              <a:rPr lang="en-US" sz="800" b="1" dirty="0"/>
              <a:t>References:</a:t>
            </a:r>
          </a:p>
          <a:p>
            <a:pPr marL="228600" indent="-228600">
              <a:buFont typeface="+mj-lt"/>
              <a:buAutoNum type="arabicPeriod"/>
            </a:pPr>
            <a:r>
              <a:rPr lang="en-US" sz="800" dirty="0"/>
              <a:t>Reddy VY, </a:t>
            </a:r>
            <a:r>
              <a:rPr lang="en-US" sz="800" dirty="0" err="1"/>
              <a:t>Dukkipati</a:t>
            </a:r>
            <a:r>
              <a:rPr lang="en-US" sz="800" dirty="0"/>
              <a:t> SR, </a:t>
            </a:r>
            <a:r>
              <a:rPr lang="en-US" sz="800" dirty="0" err="1"/>
              <a:t>Neuzil</a:t>
            </a:r>
            <a:r>
              <a:rPr lang="en-US" sz="800" dirty="0"/>
              <a:t> P, et al. Randomized, controlled trial of the safety and effectiveness of a contact force-sensing irrigated catheter for ablation of paroxysmal atrial fibrillation: Results of the  TOCCASTAR study. </a:t>
            </a:r>
            <a:r>
              <a:rPr lang="en-US" sz="800" i="1" dirty="0"/>
              <a:t>Circulation. </a:t>
            </a:r>
            <a:r>
              <a:rPr lang="en-US" sz="800" dirty="0"/>
              <a:t>2015 Sep 8;132(10):907–15.</a:t>
            </a:r>
          </a:p>
        </p:txBody>
      </p:sp>
      <p:sp>
        <p:nvSpPr>
          <p:cNvPr id="4" name="Slide Number Placeholder 3"/>
          <p:cNvSpPr>
            <a:spLocks noGrp="1"/>
          </p:cNvSpPr>
          <p:nvPr>
            <p:ph type="sldNum" sz="quarter" idx="10"/>
          </p:nvPr>
        </p:nvSpPr>
        <p:spPr/>
        <p:txBody>
          <a:bodyPr/>
          <a:lstStyle/>
          <a:p>
            <a:fld id="{481B0C4E-CB0E-4836-A9FC-2306F8DED80B}" type="slidenum">
              <a:rPr lang="en-US" smtClean="0"/>
              <a:t>54</a:t>
            </a:fld>
            <a:endParaRPr lang="en-US"/>
          </a:p>
        </p:txBody>
      </p:sp>
    </p:spTree>
    <p:extLst>
      <p:ext uri="{BB962C8B-B14F-4D97-AF65-F5344CB8AC3E}">
        <p14:creationId xmlns:p14="http://schemas.microsoft.com/office/powerpoint/2010/main" val="149426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An economic analysis of TOCCASTAR study and </a:t>
            </a:r>
            <a:r>
              <a:rPr lang="en-US" sz="1000" dirty="0" err="1">
                <a:latin typeface="Garamond" panose="02020404030301010803" pitchFamily="18" charset="0"/>
              </a:rPr>
              <a:t>Truven</a:t>
            </a:r>
            <a:r>
              <a:rPr lang="en-US" sz="1000" dirty="0">
                <a:latin typeface="Garamond" panose="02020404030301010803" pitchFamily="18" charset="0"/>
              </a:rPr>
              <a:t> </a:t>
            </a:r>
            <a:r>
              <a:rPr lang="en-US" sz="1000" dirty="0" err="1">
                <a:latin typeface="Garamond" panose="02020404030301010803" pitchFamily="18" charset="0"/>
              </a:rPr>
              <a:t>MarketScan</a:t>
            </a:r>
            <a:r>
              <a:rPr lang="en-US" sz="1000" dirty="0">
                <a:latin typeface="Garamond" panose="02020404030301010803" pitchFamily="18" charset="0"/>
              </a:rPr>
              <a:t>™ data compared post-ablation costs for patients treated with the </a:t>
            </a:r>
            <a:r>
              <a:rPr lang="en-US" sz="1000" dirty="0" err="1">
                <a:latin typeface="Garamond" panose="02020404030301010803" pitchFamily="18" charset="0"/>
              </a:rPr>
              <a:t>TactiCath</a:t>
            </a:r>
            <a:r>
              <a:rPr lang="en-US" sz="1000" dirty="0">
                <a:latin typeface="Garamond" panose="02020404030301010803" pitchFamily="18" charset="0"/>
              </a:rPr>
              <a:t>™ catheter and with the non-contact force sensing </a:t>
            </a:r>
            <a:r>
              <a:rPr lang="en-US" sz="1000" dirty="0" err="1">
                <a:latin typeface="Garamond" panose="02020404030301010803" pitchFamily="18" charset="0"/>
              </a:rPr>
              <a:t>ThermoCool</a:t>
            </a:r>
            <a:r>
              <a:rPr lang="en-US" sz="1000" dirty="0">
                <a:latin typeface="Garamond" panose="02020404030301010803" pitchFamily="18" charset="0"/>
              </a:rPr>
              <a:t>™ catheter.</a:t>
            </a:r>
          </a:p>
          <a:p>
            <a:pPr>
              <a:spcAft>
                <a:spcPts val="400"/>
              </a:spcAft>
            </a:pPr>
            <a:r>
              <a:rPr lang="en-US" sz="1000" dirty="0">
                <a:latin typeface="Garamond" panose="02020404030301010803" pitchFamily="18" charset="0"/>
              </a:rPr>
              <a:t>This analysis retrospectively identified clinical events in the year after ablation for TOCCASTAR study patients, including 83 treated with </a:t>
            </a:r>
            <a:r>
              <a:rPr lang="en-US" sz="1000" dirty="0" err="1">
                <a:latin typeface="Garamond" panose="02020404030301010803" pitchFamily="18" charset="0"/>
              </a:rPr>
              <a:t>TactiCath</a:t>
            </a:r>
            <a:r>
              <a:rPr lang="en-US" sz="1000" dirty="0">
                <a:latin typeface="Garamond" panose="02020404030301010803" pitchFamily="18" charset="0"/>
              </a:rPr>
              <a:t> catheter using optimal CF and 62 with non-optimal CF (CF information was not available for 1 patient treated with the </a:t>
            </a:r>
            <a:r>
              <a:rPr lang="en-US" sz="1000" dirty="0" err="1">
                <a:latin typeface="Garamond" panose="02020404030301010803" pitchFamily="18" charset="0"/>
              </a:rPr>
              <a:t>TactiCath</a:t>
            </a:r>
            <a:r>
              <a:rPr lang="en-US" sz="1000" dirty="0">
                <a:latin typeface="Garamond" panose="02020404030301010803" pitchFamily="18" charset="0"/>
              </a:rPr>
              <a:t> catheter), and 134 treated with the non-CF control catheter. </a:t>
            </a:r>
          </a:p>
          <a:p>
            <a:pPr>
              <a:spcAft>
                <a:spcPts val="400"/>
              </a:spcAft>
            </a:pPr>
            <a:r>
              <a:rPr lang="en-US" sz="1000" dirty="0">
                <a:latin typeface="Garamond" panose="02020404030301010803" pitchFamily="18" charset="0"/>
              </a:rPr>
              <a:t> - Clinical events included any complications after ablation, repeat ablations and use of antiarrhythmic drugs, and were matched to patients with AF catheter ablation and identical events from the </a:t>
            </a:r>
            <a:r>
              <a:rPr lang="en-US" sz="1000" dirty="0" err="1">
                <a:latin typeface="Garamond" panose="02020404030301010803" pitchFamily="18" charset="0"/>
              </a:rPr>
              <a:t>MarketScan</a:t>
            </a:r>
            <a:r>
              <a:rPr lang="en-US" sz="1000" dirty="0">
                <a:latin typeface="Garamond" panose="02020404030301010803" pitchFamily="18" charset="0"/>
              </a:rPr>
              <a:t> claims database to derive event costs. </a:t>
            </a:r>
          </a:p>
          <a:p>
            <a:pPr>
              <a:spcAft>
                <a:spcPts val="400"/>
              </a:spcAft>
            </a:pPr>
            <a:r>
              <a:rPr lang="en-US" sz="1000" dirty="0">
                <a:latin typeface="Garamond" panose="02020404030301010803" pitchFamily="18" charset="0"/>
              </a:rPr>
              <a:t> - Total mean costs per patient in the year after ablation were $19,271 for patients ablated with the </a:t>
            </a:r>
            <a:r>
              <a:rPr lang="en-US" sz="1000" dirty="0" err="1">
                <a:latin typeface="Garamond" panose="02020404030301010803" pitchFamily="18" charset="0"/>
              </a:rPr>
              <a:t>TactiCath</a:t>
            </a:r>
            <a:r>
              <a:rPr lang="en-US" sz="1000" dirty="0">
                <a:latin typeface="Garamond" panose="02020404030301010803" pitchFamily="18" charset="0"/>
              </a:rPr>
              <a:t> catheter using optimal CF vs. $22,673 for patients treated with the non-CF </a:t>
            </a:r>
            <a:r>
              <a:rPr lang="en-US" sz="1000" dirty="0" err="1">
                <a:latin typeface="Garamond" panose="02020404030301010803" pitchFamily="18" charset="0"/>
              </a:rPr>
              <a:t>ThermoCool</a:t>
            </a:r>
            <a:r>
              <a:rPr lang="en-US" sz="1000" dirty="0">
                <a:latin typeface="Garamond" panose="02020404030301010803" pitchFamily="18" charset="0"/>
              </a:rPr>
              <a:t> catheter ($3402 savings per patient, translating to a 15% reduction, p &lt; 0.001) and vs. $24,093 with non-optimal CF (6% reduction, p &lt; 0.001).</a:t>
            </a:r>
          </a:p>
          <a:p>
            <a:pPr>
              <a:spcAft>
                <a:spcPts val="400"/>
              </a:spcAft>
            </a:pPr>
            <a:r>
              <a:rPr lang="en-US" sz="1000" dirty="0">
                <a:latin typeface="Garamond" panose="02020404030301010803" pitchFamily="18" charset="0"/>
              </a:rPr>
              <a:t> - Post-ablation costs were lower, with mean savings reaching 15% for ablation with the </a:t>
            </a:r>
            <a:r>
              <a:rPr lang="en-US" sz="1000" dirty="0" err="1">
                <a:latin typeface="Garamond" panose="02020404030301010803" pitchFamily="18" charset="0"/>
              </a:rPr>
              <a:t>TactiCath</a:t>
            </a:r>
            <a:r>
              <a:rPr lang="en-US" sz="1000" dirty="0">
                <a:latin typeface="Garamond" panose="02020404030301010803" pitchFamily="18" charset="0"/>
              </a:rPr>
              <a:t> catheter using optimal contact force when compared with non-CF catheter ablation.</a:t>
            </a:r>
            <a:r>
              <a:rPr lang="en-US" sz="1000" baseline="30000" dirty="0">
                <a:latin typeface="Garamond" panose="02020404030301010803" pitchFamily="18" charset="0"/>
              </a:rPr>
              <a:t>1 </a:t>
            </a:r>
            <a:endParaRPr lang="en-US" sz="1000" dirty="0">
              <a:latin typeface="Garamond" panose="02020404030301010803" pitchFamily="18" charset="0"/>
            </a:endParaRPr>
          </a:p>
          <a:p>
            <a:endParaRPr lang="en-US" sz="900" dirty="0"/>
          </a:p>
          <a:p>
            <a:r>
              <a:rPr lang="en-US" sz="800" b="1" dirty="0"/>
              <a:t>Reference:</a:t>
            </a:r>
          </a:p>
          <a:p>
            <a:pPr marL="230021" indent="-230021">
              <a:buFont typeface="+mj-lt"/>
              <a:buAutoNum type="arabicPeriod"/>
            </a:pPr>
            <a:r>
              <a:rPr lang="en-US" sz="800" dirty="0"/>
              <a:t>Mansour M, Reddy VY, Karst E, et al. Contact force sensing on AF ablation catheter: A health-economic analysis [Abstract PO02-155]. </a:t>
            </a:r>
            <a:r>
              <a:rPr lang="en-US" sz="800" i="1" dirty="0"/>
              <a:t>Heart Rhythm, 2016;13</a:t>
            </a:r>
            <a:r>
              <a:rPr lang="en-US" sz="800" dirty="0"/>
              <a:t>(5 </a:t>
            </a:r>
            <a:r>
              <a:rPr lang="en-US" sz="800" dirty="0" err="1"/>
              <a:t>Suppl</a:t>
            </a:r>
            <a:r>
              <a:rPr lang="en-US" sz="800" dirty="0"/>
              <a:t> 1):S227.</a:t>
            </a:r>
          </a:p>
        </p:txBody>
      </p:sp>
      <p:sp>
        <p:nvSpPr>
          <p:cNvPr id="4" name="Slide Number Placeholder 3"/>
          <p:cNvSpPr>
            <a:spLocks noGrp="1"/>
          </p:cNvSpPr>
          <p:nvPr>
            <p:ph type="sldNum" sz="quarter" idx="10"/>
          </p:nvPr>
        </p:nvSpPr>
        <p:spPr/>
        <p:txBody>
          <a:bodyPr/>
          <a:lstStyle/>
          <a:p>
            <a:fld id="{481B0C4E-CB0E-4836-A9FC-2306F8DED80B}" type="slidenum">
              <a:rPr lang="en-US" smtClean="0"/>
              <a:t>55</a:t>
            </a:fld>
            <a:endParaRPr lang="en-US"/>
          </a:p>
        </p:txBody>
      </p:sp>
    </p:spTree>
    <p:extLst>
      <p:ext uri="{BB962C8B-B14F-4D97-AF65-F5344CB8AC3E}">
        <p14:creationId xmlns:p14="http://schemas.microsoft.com/office/powerpoint/2010/main" val="967710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In addition, protocol-specified descriptive endpoint analyses of TOCCASTAR data were performed post hoc comparing contact force and treatment success between use of a deflectable </a:t>
            </a:r>
            <a:r>
              <a:rPr lang="en-US" sz="1000" dirty="0" err="1">
                <a:latin typeface="Garamond" panose="02020404030301010803" pitchFamily="18" charset="0"/>
              </a:rPr>
              <a:t>Agilis</a:t>
            </a:r>
            <a:r>
              <a:rPr lang="en-US" sz="1000" dirty="0">
                <a:latin typeface="Garamond" panose="02020404030301010803" pitchFamily="18" charset="0"/>
              </a:rPr>
              <a:t>™ sheath vs. a fixed sheath.</a:t>
            </a:r>
            <a:r>
              <a:rPr lang="en-US" sz="1000" baseline="30000" dirty="0">
                <a:latin typeface="Garamond" panose="02020404030301010803" pitchFamily="18" charset="0"/>
              </a:rPr>
              <a:t>1,2</a:t>
            </a:r>
            <a:r>
              <a:rPr lang="en-US" sz="1000" dirty="0">
                <a:latin typeface="Garamond" panose="02020404030301010803" pitchFamily="18" charset="0"/>
              </a:rPr>
              <a:t>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When considering all enrolled subjects treated with either the </a:t>
            </a:r>
            <a:r>
              <a:rPr lang="en-US" sz="1000" dirty="0" err="1">
                <a:latin typeface="Garamond" panose="02020404030301010803" pitchFamily="18" charset="0"/>
              </a:rPr>
              <a:t>TactiCath</a:t>
            </a:r>
            <a:r>
              <a:rPr lang="en-US" sz="1000" dirty="0">
                <a:latin typeface="Garamond" panose="02020404030301010803" pitchFamily="18" charset="0"/>
              </a:rPr>
              <a:t>™ catheter or the non-CF control catheter, patients in whom the </a:t>
            </a:r>
            <a:r>
              <a:rPr lang="en-US" sz="1000" dirty="0" err="1">
                <a:latin typeface="Garamond" panose="02020404030301010803" pitchFamily="18" charset="0"/>
              </a:rPr>
              <a:t>Agilis</a:t>
            </a:r>
            <a:r>
              <a:rPr lang="en-US" sz="1000" dirty="0">
                <a:latin typeface="Garamond" panose="02020404030301010803" pitchFamily="18" charset="0"/>
              </a:rPr>
              <a:t> sheath was used had a protocol-defined treatment success rate of 74.0% vs. 62.7% for those treated with a fixed sheath.</a:t>
            </a:r>
            <a:r>
              <a:rPr lang="en-US" sz="1000" baseline="30000" dirty="0">
                <a:latin typeface="Garamond" panose="02020404030301010803" pitchFamily="18" charset="0"/>
              </a:rPr>
              <a:t>1</a:t>
            </a:r>
            <a:r>
              <a:rPr lang="en-US" sz="1000" dirty="0">
                <a:latin typeface="Garamond" panose="02020404030301010803" pitchFamily="18" charset="0"/>
              </a:rPr>
              <a:t>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Within the </a:t>
            </a:r>
            <a:r>
              <a:rPr lang="en-US" sz="1000" dirty="0" err="1">
                <a:latin typeface="Garamond" panose="02020404030301010803" pitchFamily="18" charset="0"/>
              </a:rPr>
              <a:t>TactiCath</a:t>
            </a:r>
            <a:r>
              <a:rPr lang="en-US" sz="1000" dirty="0">
                <a:latin typeface="Garamond" panose="02020404030301010803" pitchFamily="18" charset="0"/>
              </a:rPr>
              <a:t> catheter contact force group only, cases that used </a:t>
            </a:r>
            <a:r>
              <a:rPr lang="en-US" sz="1000" dirty="0" err="1">
                <a:latin typeface="Garamond" panose="02020404030301010803" pitchFamily="18" charset="0"/>
              </a:rPr>
              <a:t>Agilis</a:t>
            </a:r>
            <a:r>
              <a:rPr lang="en-US" sz="1000" dirty="0">
                <a:latin typeface="Garamond" panose="02020404030301010803" pitchFamily="18" charset="0"/>
              </a:rPr>
              <a:t> sheath had higher average contact force, than cases that used a fixed sheath (median 23.4 grams vs. 14.6 grams, respectively).</a:t>
            </a:r>
            <a:r>
              <a:rPr lang="en-US" sz="1000" baseline="30000" dirty="0">
                <a:latin typeface="Garamond" panose="02020404030301010803" pitchFamily="18" charset="0"/>
              </a:rPr>
              <a:t>2</a:t>
            </a:r>
            <a:r>
              <a:rPr lang="en-US" sz="1000" dirty="0">
                <a:latin typeface="Garamond" panose="02020404030301010803" pitchFamily="18" charset="0"/>
              </a:rPr>
              <a:t> </a:t>
            </a:r>
          </a:p>
          <a:p>
            <a:pPr defTabSz="931584">
              <a:defRPr/>
            </a:pPr>
            <a:endParaRPr lang="en-US" b="0" dirty="0"/>
          </a:p>
          <a:p>
            <a:pPr defTabSz="931584">
              <a:defRPr/>
            </a:pPr>
            <a:r>
              <a:rPr lang="en-US" sz="800" b="1" dirty="0"/>
              <a:t>References:</a:t>
            </a:r>
          </a:p>
          <a:p>
            <a:pPr marL="230021" indent="-230021">
              <a:buFont typeface="+mj-lt"/>
              <a:buAutoNum type="arabicPeriod"/>
            </a:pPr>
            <a:r>
              <a:rPr lang="en-US" sz="800" dirty="0"/>
              <a:t>Mansour, M. </a:t>
            </a:r>
            <a:r>
              <a:rPr lang="en-US" sz="800" dirty="0" err="1"/>
              <a:t>ToccaStar</a:t>
            </a:r>
            <a:r>
              <a:rPr lang="en-US" sz="800" dirty="0"/>
              <a:t> data as presented during “Force Sensing Ablation Catheters: Have our Hopes Been Realized” at the 2014 AF Summit at HRS, San Francisco, CA.</a:t>
            </a:r>
          </a:p>
          <a:p>
            <a:pPr marL="230021" indent="-230021">
              <a:buFont typeface="+mj-lt"/>
              <a:buAutoNum type="arabicPeriod"/>
            </a:pPr>
            <a:r>
              <a:rPr lang="en-US" sz="800" dirty="0" err="1"/>
              <a:t>Cuoco</a:t>
            </a:r>
            <a:r>
              <a:rPr lang="en-US" sz="800" dirty="0"/>
              <a:t> F, Michaud GF, Shah DC, et al. Steerable sheath promotes improved contact force parameters during pulmonary vein isolation [Abstract PO06-61]. </a:t>
            </a:r>
            <a:r>
              <a:rPr lang="en-US" sz="800" i="1" dirty="0"/>
              <a:t>Heart Rhythm, </a:t>
            </a:r>
            <a:r>
              <a:rPr lang="en-US" sz="800" dirty="0"/>
              <a:t>2014;11(5 </a:t>
            </a:r>
            <a:r>
              <a:rPr lang="en-US" sz="800" dirty="0" err="1"/>
              <a:t>Suppl</a:t>
            </a:r>
            <a:r>
              <a:rPr lang="en-US" sz="800" dirty="0"/>
              <a:t> 1):S518.</a:t>
            </a:r>
          </a:p>
        </p:txBody>
      </p:sp>
      <p:sp>
        <p:nvSpPr>
          <p:cNvPr id="4" name="Slide Number Placeholder 3"/>
          <p:cNvSpPr>
            <a:spLocks noGrp="1"/>
          </p:cNvSpPr>
          <p:nvPr>
            <p:ph type="sldNum" sz="quarter" idx="10"/>
          </p:nvPr>
        </p:nvSpPr>
        <p:spPr/>
        <p:txBody>
          <a:bodyPr/>
          <a:lstStyle/>
          <a:p>
            <a:fld id="{1795A441-FC2F-4A01-99C7-4CCFD7B18E8F}" type="slidenum">
              <a:rPr lang="en-US" smtClean="0"/>
              <a:t>56</a:t>
            </a:fld>
            <a:endParaRPr lang="en-US"/>
          </a:p>
        </p:txBody>
      </p:sp>
    </p:spTree>
    <p:extLst>
      <p:ext uri="{BB962C8B-B14F-4D97-AF65-F5344CB8AC3E}">
        <p14:creationId xmlns:p14="http://schemas.microsoft.com/office/powerpoint/2010/main" val="790710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a:spcAft>
                <a:spcPts val="400"/>
              </a:spcAft>
            </a:pPr>
            <a:r>
              <a:rPr lang="en-US" sz="1100" dirty="0">
                <a:latin typeface="Garamond" panose="02020404030301010803" pitchFamily="18" charset="0"/>
              </a:rPr>
              <a:t>Using the TactiCath™ catheter with </a:t>
            </a:r>
            <a:r>
              <a:rPr lang="en-US" sz="1100" b="1" dirty="0">
                <a:latin typeface="Garamond" panose="02020404030301010803" pitchFamily="18" charset="0"/>
              </a:rPr>
              <a:t>optimal CF</a:t>
            </a:r>
            <a:r>
              <a:rPr lang="en-US" sz="1100" dirty="0">
                <a:latin typeface="Garamond" panose="02020404030301010803" pitchFamily="18" charset="0"/>
              </a:rPr>
              <a:t> provided an </a:t>
            </a:r>
            <a:r>
              <a:rPr lang="en-US" sz="1100" dirty="0" err="1">
                <a:latin typeface="Garamond" panose="02020404030301010803" pitchFamily="18" charset="0"/>
              </a:rPr>
              <a:t>arrthymia</a:t>
            </a:r>
            <a:r>
              <a:rPr lang="en-US" sz="1100" dirty="0">
                <a:latin typeface="Garamond" panose="02020404030301010803" pitchFamily="18" charset="0"/>
              </a:rPr>
              <a:t>-free </a:t>
            </a:r>
            <a:r>
              <a:rPr lang="en-US" sz="1100" b="1" dirty="0">
                <a:latin typeface="Garamond" panose="02020404030301010803" pitchFamily="18" charset="0"/>
              </a:rPr>
              <a:t>clinical success rate of 85.5% at 12 months </a:t>
            </a:r>
            <a:r>
              <a:rPr lang="en-US" sz="1100" dirty="0">
                <a:latin typeface="Garamond" panose="02020404030301010803" pitchFamily="18" charset="0"/>
              </a:rPr>
              <a:t>vs. 67.7% with non-optimal CF. </a:t>
            </a:r>
          </a:p>
          <a:p>
            <a:pPr marL="111815" indent="-111815">
              <a:spcAft>
                <a:spcPts val="400"/>
              </a:spcAft>
              <a:buFont typeface="Arial" panose="020B0604020202020204" pitchFamily="34" charset="0"/>
              <a:buChar char="•"/>
            </a:pPr>
            <a:r>
              <a:rPr lang="en-US" sz="1100" dirty="0">
                <a:latin typeface="Garamond" panose="02020404030301010803" pitchFamily="18" charset="0"/>
              </a:rPr>
              <a:t>Clinically relevant success rates were 78.1% for </a:t>
            </a:r>
            <a:r>
              <a:rPr lang="en-US" sz="1100" dirty="0" err="1">
                <a:latin typeface="Garamond" panose="02020404030301010803" pitchFamily="18" charset="0"/>
              </a:rPr>
              <a:t>TactiCath</a:t>
            </a:r>
            <a:r>
              <a:rPr lang="en-US" sz="1100" dirty="0">
                <a:latin typeface="Garamond" panose="02020404030301010803" pitchFamily="18" charset="0"/>
              </a:rPr>
              <a:t> catheter group overall vs. 80.6% for non-CF control group. </a:t>
            </a:r>
          </a:p>
          <a:p>
            <a:pPr>
              <a:spcAft>
                <a:spcPts val="400"/>
              </a:spcAft>
            </a:pPr>
            <a:r>
              <a:rPr lang="en-US" sz="1100" dirty="0">
                <a:latin typeface="Garamond" panose="02020404030301010803" pitchFamily="18" charset="0"/>
              </a:rPr>
              <a:t>The primary effectiveness (off drug) rate was 67.8% at 12 months for the </a:t>
            </a:r>
            <a:r>
              <a:rPr lang="en-US" sz="1100" dirty="0" err="1">
                <a:latin typeface="Garamond" panose="02020404030301010803" pitchFamily="18" charset="0"/>
              </a:rPr>
              <a:t>TactiCath</a:t>
            </a:r>
            <a:r>
              <a:rPr lang="en-US" sz="1100" dirty="0">
                <a:latin typeface="Garamond" panose="02020404030301010803" pitchFamily="18" charset="0"/>
              </a:rPr>
              <a:t> catheter group overall (75.9% with optimal CF and 58.1% with non-optimal CF) vs. 69.4% for non-CF control; -1.6% absolute difference, -10.7% lower limit of 95% confidence interval. </a:t>
            </a:r>
          </a:p>
          <a:p>
            <a:endParaRPr lang="en-US" dirty="0"/>
          </a:p>
          <a:p>
            <a:r>
              <a:rPr lang="en-US" sz="900" b="1" dirty="0"/>
              <a:t>References:</a:t>
            </a:r>
          </a:p>
          <a:p>
            <a:pPr defTabSz="920083">
              <a:defRPr/>
            </a:pPr>
            <a:r>
              <a:rPr lang="en-US" sz="900" dirty="0"/>
              <a:t>1. Reddy VY, Shah D, </a:t>
            </a:r>
            <a:r>
              <a:rPr lang="en-US" sz="900" dirty="0" err="1"/>
              <a:t>Kautzner</a:t>
            </a:r>
            <a:r>
              <a:rPr lang="en-US" sz="900" dirty="0"/>
              <a:t> J, et al. The relationship between contact force and clinical outcome during radiofrequency catheter ablation of atrial fibrillation in the TOCCATA study. </a:t>
            </a:r>
            <a:r>
              <a:rPr lang="en-US" sz="900" i="1" dirty="0"/>
              <a:t>Heart Rhythm,</a:t>
            </a:r>
            <a:r>
              <a:rPr lang="en-US" sz="900" dirty="0"/>
              <a:t> 2012 Nov;9(11):1789–95.</a:t>
            </a:r>
          </a:p>
          <a:p>
            <a:pPr defTabSz="920083">
              <a:defRPr/>
            </a:pPr>
            <a:r>
              <a:rPr lang="en-US" sz="900" dirty="0"/>
              <a:t>2. </a:t>
            </a:r>
            <a:r>
              <a:rPr lang="en-US" sz="900" dirty="0" err="1"/>
              <a:t>Neuzil</a:t>
            </a:r>
            <a:r>
              <a:rPr lang="en-US" sz="900" dirty="0"/>
              <a:t> P, Reddy VY, </a:t>
            </a:r>
            <a:r>
              <a:rPr lang="en-US" sz="900" dirty="0" err="1"/>
              <a:t>Kautzner</a:t>
            </a:r>
            <a:r>
              <a:rPr lang="en-US" sz="900" dirty="0"/>
              <a:t> J, et al. Electrical reconnection after pulmonary vein isolation is contingent on contact force during initial treatment: results from the EFFICAS I study. </a:t>
            </a:r>
            <a:r>
              <a:rPr lang="en-US" sz="900" i="1" dirty="0" err="1"/>
              <a:t>Circ</a:t>
            </a:r>
            <a:r>
              <a:rPr lang="en-US" sz="900" i="1" dirty="0"/>
              <a:t> </a:t>
            </a:r>
            <a:r>
              <a:rPr lang="en-US" sz="900" i="1" dirty="0" err="1"/>
              <a:t>Arrhythm</a:t>
            </a:r>
            <a:r>
              <a:rPr lang="en-US" sz="900" i="1" dirty="0"/>
              <a:t> </a:t>
            </a:r>
            <a:r>
              <a:rPr lang="en-US" sz="900" i="1" dirty="0" err="1"/>
              <a:t>Electrophysiol</a:t>
            </a:r>
            <a:r>
              <a:rPr lang="en-US" sz="900" i="1" dirty="0"/>
              <a:t>.</a:t>
            </a:r>
            <a:r>
              <a:rPr lang="en-US" sz="900" dirty="0"/>
              <a:t> 2013 Apr;6(2):327–33.</a:t>
            </a:r>
          </a:p>
          <a:p>
            <a:pPr defTabSz="920083">
              <a:defRPr/>
            </a:pPr>
            <a:r>
              <a:rPr lang="en-US" sz="900" dirty="0"/>
              <a:t>3. </a:t>
            </a:r>
            <a:r>
              <a:rPr lang="en-US" sz="900" dirty="0" err="1"/>
              <a:t>Kautzner</a:t>
            </a:r>
            <a:r>
              <a:rPr lang="en-US" sz="900" dirty="0"/>
              <a:t> J, </a:t>
            </a:r>
            <a:r>
              <a:rPr lang="en-US" sz="900" dirty="0" err="1"/>
              <a:t>Neuzil</a:t>
            </a:r>
            <a:r>
              <a:rPr lang="en-US" sz="900" dirty="0"/>
              <a:t> P, Lambert H, et al. EFFICAS II: optimization of catheter contact force improves outcome of pulmonary vein isolation for paroxysmal atrial fibrillation. </a:t>
            </a:r>
            <a:r>
              <a:rPr lang="en-US" sz="900" i="1" dirty="0" err="1"/>
              <a:t>Europace</a:t>
            </a:r>
            <a:r>
              <a:rPr lang="en-US" sz="900" i="1" dirty="0"/>
              <a:t>. </a:t>
            </a:r>
            <a:r>
              <a:rPr lang="en-US" sz="900" dirty="0"/>
              <a:t>2015 Aug;17(8):1229–35.</a:t>
            </a:r>
          </a:p>
          <a:p>
            <a:pPr defTabSz="920083">
              <a:defRPr/>
            </a:pPr>
            <a:r>
              <a:rPr lang="en-US" sz="900" dirty="0"/>
              <a:t>4. Reddy VY, </a:t>
            </a:r>
            <a:r>
              <a:rPr lang="en-US" sz="900" dirty="0" err="1"/>
              <a:t>Dukkipati</a:t>
            </a:r>
            <a:r>
              <a:rPr lang="en-US" sz="900" dirty="0"/>
              <a:t> SR, </a:t>
            </a:r>
            <a:r>
              <a:rPr lang="en-US" sz="900" dirty="0" err="1"/>
              <a:t>Neuzil</a:t>
            </a:r>
            <a:r>
              <a:rPr lang="en-US" sz="900" dirty="0"/>
              <a:t> P, et al. Randomized, controlled trial of the safety and effectiveness of a contact force-sensing irrigated catheter for ablation of paroxysmal atrial fibrillation: Results of the TactiCath contact force ablation catheter study for atrial fibrillation (TOCCASTAR) study. </a:t>
            </a:r>
            <a:r>
              <a:rPr lang="en-US" sz="900" i="1" dirty="0"/>
              <a:t>Circulation. </a:t>
            </a:r>
            <a:r>
              <a:rPr lang="en-US" sz="900" dirty="0"/>
              <a:t>2015 Sep 8;132(10):907–15.</a:t>
            </a:r>
            <a:endParaRPr lang="en-US" sz="900" strike="sngStrike" dirty="0"/>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57</a:t>
            </a:fld>
            <a:endParaRPr lang="en-US" dirty="0"/>
          </a:p>
        </p:txBody>
      </p:sp>
    </p:spTree>
    <p:extLst>
      <p:ext uri="{BB962C8B-B14F-4D97-AF65-F5344CB8AC3E}">
        <p14:creationId xmlns:p14="http://schemas.microsoft.com/office/powerpoint/2010/main" val="1341374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4995A-7750-40CD-8BD4-54BB125A0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266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Reference:  </a:t>
            </a:r>
            <a:r>
              <a:rPr lang="en-US" altLang="en-US" sz="1200" dirty="0" err="1"/>
              <a:t>TactiSense</a:t>
            </a:r>
            <a:r>
              <a:rPr lang="en-US" altLang="en-US" sz="1200" dirty="0"/>
              <a:t> IDE study</a:t>
            </a:r>
            <a:r>
              <a:rPr lang="en-US" sz="1200" dirty="0"/>
              <a:t>. </a:t>
            </a:r>
            <a:r>
              <a:rPr lang="en-US" sz="1200" dirty="0" err="1"/>
              <a:t>TactiCath</a:t>
            </a:r>
            <a:r>
              <a:rPr lang="en-US" sz="1200" dirty="0"/>
              <a:t> SE </a:t>
            </a:r>
            <a:r>
              <a:rPr lang="en-US" sz="2400" kern="1200" dirty="0">
                <a:solidFill>
                  <a:schemeClr val="tx1"/>
                </a:solidFill>
                <a:effectLst/>
                <a:latin typeface="+mn-lt"/>
                <a:ea typeface="+mn-ea"/>
                <a:cs typeface="+mn-cs"/>
              </a:rPr>
              <a:t>IFU #ARTEN600049107 A, Dec 2018</a:t>
            </a:r>
            <a:r>
              <a:rPr lang="en-US" sz="120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5261A-9B49-43EA-96D1-54F0FD6399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142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lnSpc>
                <a:spcPts val="1200"/>
              </a:lnSpc>
              <a:spcAft>
                <a:spcPts val="400"/>
              </a:spcAft>
            </a:pPr>
            <a:r>
              <a:rPr lang="en-US" sz="1000" dirty="0">
                <a:latin typeface="Garamond" panose="02020404030301010803" pitchFamily="18" charset="0"/>
              </a:rPr>
              <a:t>This retrospective cohort study compared the cost of radiofrequency (RF) ablation vs </a:t>
            </a:r>
            <a:r>
              <a:rPr lang="en-US" sz="1000" dirty="0" err="1">
                <a:latin typeface="Garamond" panose="02020404030301010803" pitchFamily="18" charset="0"/>
              </a:rPr>
              <a:t>cryoablation</a:t>
            </a:r>
            <a:r>
              <a:rPr lang="en-US" sz="1000" dirty="0">
                <a:latin typeface="Garamond" panose="02020404030301010803" pitchFamily="18" charset="0"/>
              </a:rPr>
              <a:t> (CRYO) for atrial fibrillation (AF), using 2013–2014 adult records from the Premier Healthcare Database – after 2</a:t>
            </a:r>
            <a:r>
              <a:rPr lang="en-US" sz="1000" baseline="30000" dirty="0">
                <a:latin typeface="Garamond" panose="02020404030301010803" pitchFamily="18" charset="0"/>
              </a:rPr>
              <a:t>nd</a:t>
            </a:r>
            <a:r>
              <a:rPr lang="en-US" sz="1000" dirty="0">
                <a:latin typeface="Garamond" panose="02020404030301010803" pitchFamily="18" charset="0"/>
              </a:rPr>
              <a:t>-generation </a:t>
            </a:r>
            <a:r>
              <a:rPr lang="en-US" sz="1000" dirty="0" err="1">
                <a:latin typeface="Garamond" panose="02020404030301010803" pitchFamily="18" charset="0"/>
              </a:rPr>
              <a:t>cryoballoon</a:t>
            </a:r>
            <a:r>
              <a:rPr lang="en-US" sz="1000" dirty="0">
                <a:latin typeface="Garamond" panose="02020404030301010803" pitchFamily="18" charset="0"/>
              </a:rPr>
              <a:t> introduction. Hospitals included performed at least 20 procedures using each technology. The primary analysis endpoint was total variable (direct) visit cost, modeled separately for inpatient and outpatient visits, and adjusted for patient and hospital characteristics. </a:t>
            </a:r>
          </a:p>
          <a:p>
            <a:pPr>
              <a:lnSpc>
                <a:spcPts val="1200"/>
              </a:lnSpc>
              <a:spcAft>
                <a:spcPts val="400"/>
              </a:spcAft>
            </a:pPr>
            <a:r>
              <a:rPr lang="en-US" sz="1000" dirty="0">
                <a:latin typeface="Garamond" panose="02020404030301010803" pitchFamily="18" charset="0"/>
              </a:rPr>
              <a:t>Adjusted variable visit costs were $2803 (30.0%) higher for inpatient CRYO procedures, and $2215 (19.5%) higher for outpatient CRYO procedures when compared with RF procedures</a:t>
            </a:r>
          </a:p>
          <a:p>
            <a:pPr>
              <a:lnSpc>
                <a:spcPts val="1200"/>
              </a:lnSpc>
              <a:spcAft>
                <a:spcPts val="400"/>
              </a:spcAft>
            </a:pPr>
            <a:r>
              <a:rPr lang="en-US" sz="1000" dirty="0">
                <a:latin typeface="Garamond" panose="02020404030301010803" pitchFamily="18" charset="0"/>
              </a:rPr>
              <a:t>For sensitivity analyses, CRYO was further divided into CRYO only and dual-technology CRYO with RF. Procedural complications were also compared.</a:t>
            </a:r>
          </a:p>
          <a:p>
            <a:pPr>
              <a:lnSpc>
                <a:spcPts val="1200"/>
              </a:lnSpc>
              <a:spcAft>
                <a:spcPts val="400"/>
              </a:spcAft>
            </a:pPr>
            <a:r>
              <a:rPr lang="en-US" sz="1000" dirty="0">
                <a:latin typeface="Garamond" panose="02020404030301010803" pitchFamily="18" charset="0"/>
              </a:rPr>
              <a:t>A total of 1261 RF procedures and 1276 CRYO procedures (500 of them with RF) were analyzed. RF patients were slightly older and had more cardiovascular disease and additional arrhythmias. Adjusted inpatient costs were $2803 (30.0%) higher, and adjusted outpatient costs were $2215 (19.5%) higher for CRYO. Sensitivity models showed higher costs in both CRYO and CRYO with RF subgroups vs. RF. Complication rates were not significantly different between subgroups (inpatient p-value = 0.4888, outpatient p-value = 0.5072). Conclusion: AF ablation using RF results in significantly lower costs compared with CRYO, despite an RF population with more cardiovascular disease. This reduction could not be attributed to a difference in complication rates.</a:t>
            </a:r>
          </a:p>
          <a:p>
            <a:pPr>
              <a:lnSpc>
                <a:spcPts val="1208"/>
              </a:lnSpc>
            </a:pPr>
            <a:endParaRPr lang="en-US" sz="1100" dirty="0"/>
          </a:p>
          <a:p>
            <a:pPr>
              <a:lnSpc>
                <a:spcPts val="1208"/>
              </a:lnSpc>
            </a:pPr>
            <a:r>
              <a:rPr lang="en-US" sz="900" b="1" dirty="0"/>
              <a:t>Reference:</a:t>
            </a:r>
          </a:p>
          <a:p>
            <a:pPr marL="230021" indent="-230021">
              <a:buFont typeface="+mj-lt"/>
              <a:buAutoNum type="arabicPeriod"/>
            </a:pPr>
            <a:r>
              <a:rPr lang="en-US" sz="900" dirty="0"/>
              <a:t>Hunter TD, </a:t>
            </a:r>
            <a:r>
              <a:rPr lang="en-US" sz="900" dirty="0" err="1"/>
              <a:t>Palli</a:t>
            </a:r>
            <a:r>
              <a:rPr lang="en-US" sz="900" dirty="0"/>
              <a:t> SR, Rizzo JA. Cost comparison of radiofrequency catheter ablation versus </a:t>
            </a:r>
            <a:r>
              <a:rPr lang="en-US" sz="900" dirty="0" err="1"/>
              <a:t>cryoablation</a:t>
            </a:r>
            <a:r>
              <a:rPr lang="en-US" sz="900" dirty="0"/>
              <a:t> for atrial fibrillation in hospitals using both technologies. </a:t>
            </a:r>
            <a:r>
              <a:rPr lang="en-US" sz="900" i="1" dirty="0"/>
              <a:t>J Med Econ.</a:t>
            </a:r>
            <a:r>
              <a:rPr lang="en-US" sz="900" dirty="0"/>
              <a:t> 2016 Oct;19(10):959–64</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6</a:t>
            </a:fld>
            <a:endParaRPr lang="en-US" dirty="0"/>
          </a:p>
        </p:txBody>
      </p:sp>
    </p:spTree>
    <p:extLst>
      <p:ext uri="{BB962C8B-B14F-4D97-AF65-F5344CB8AC3E}">
        <p14:creationId xmlns:p14="http://schemas.microsoft.com/office/powerpoint/2010/main" val="1279132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32770" name="Notes Placeholder 2"/>
          <p:cNvSpPr>
            <a:spLocks noGrp="1"/>
          </p:cNvSpPr>
          <p:nvPr>
            <p:ph type="body" idx="1"/>
          </p:nvPr>
        </p:nvSpPr>
        <p:spPr>
          <a:noFill/>
          <a:ln/>
        </p:spPr>
        <p:txBody>
          <a:bodyPr>
            <a:noAutofit/>
          </a:bodyPr>
          <a:lstStyle/>
          <a:p>
            <a:r>
              <a:rPr lang="en-US" sz="1000" dirty="0"/>
              <a:t>Following FDA approval on Dec 27, 2018, the </a:t>
            </a:r>
            <a:r>
              <a:rPr lang="en-US" sz="1000" dirty="0" err="1"/>
              <a:t>TactiSense</a:t>
            </a:r>
            <a:r>
              <a:rPr lang="en-US" sz="1000" dirty="0"/>
              <a:t> IDE study is summarized in the IFU for the </a:t>
            </a:r>
            <a:r>
              <a:rPr lang="en-US" sz="1000" dirty="0" err="1"/>
              <a:t>TactiCath</a:t>
            </a:r>
            <a:r>
              <a:rPr lang="en-US" sz="1000" dirty="0"/>
              <a:t>™ Contact Force Ablation Catheter, Sensor Enabled™ (after the TOCCASTAR study summary).  The study is a prospective, multi-center, single-arm clinical trial to demonstrate the acute safety and effectiveness of the </a:t>
            </a:r>
            <a:r>
              <a:rPr lang="en-US" sz="1000" dirty="0" err="1"/>
              <a:t>TactiCath</a:t>
            </a:r>
            <a:r>
              <a:rPr lang="en-US" sz="1000" dirty="0"/>
              <a:t>™ Contact Force Ablation Catheter, Sensor Enabled™, for the treatment of PAF against a performance goal. One hundred fifty six (156) subjects were enrolled at 19 investigational sites in the US, Europe, and Australia.</a:t>
            </a:r>
          </a:p>
          <a:p>
            <a:r>
              <a:rPr lang="en-US" sz="1000" b="0" i="0" u="none" strike="noStrike" kern="1200" baseline="0" dirty="0">
                <a:solidFill>
                  <a:schemeClr val="tx1"/>
                </a:solidFill>
                <a:latin typeface="+mn-lt"/>
                <a:ea typeface="+mn-ea"/>
                <a:cs typeface="+mn-cs"/>
              </a:rPr>
              <a:t>There are two primary endpoints and ten descriptive endpoints for this study. Results of the primary endpoints and first three descriptive endpoints were analyzed for this primary analysis. The remaining endpoints will be reported after 1-year follow up results are available. </a:t>
            </a:r>
            <a:r>
              <a:rPr lang="en-US" sz="1000" dirty="0"/>
              <a:t>     </a:t>
            </a:r>
            <a:endParaRPr lang="en-US" sz="1000" b="1" dirty="0"/>
          </a:p>
          <a:p>
            <a:pPr marL="0" marR="0" lvl="0" indent="0" algn="l" defTabSz="460042" rtl="0" eaLnBrk="1" fontAlgn="auto" latinLnBrk="0" hangingPunct="1">
              <a:lnSpc>
                <a:spcPct val="100000"/>
              </a:lnSpc>
              <a:spcBef>
                <a:spcPct val="0"/>
              </a:spcBef>
              <a:spcAft>
                <a:spcPts val="400"/>
              </a:spcAft>
              <a:buClr>
                <a:schemeClr val="bg1">
                  <a:lumMod val="65000"/>
                </a:schemeClr>
              </a:buClr>
              <a:buSzTx/>
              <a:buFont typeface="Wingdings" panose="05000000000000000000" pitchFamily="2" charset="2"/>
              <a:buNone/>
              <a:tabLst/>
              <a:defRPr/>
            </a:pPr>
            <a:r>
              <a:rPr lang="en-US" sz="1000" b="1" dirty="0"/>
              <a:t>ClinicalTrials.gov Identifier: </a:t>
            </a:r>
            <a:r>
              <a:rPr lang="en-US" sz="1000" dirty="0"/>
              <a:t>NCT03354663</a:t>
            </a:r>
          </a:p>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Conducted under Investigational Device Exemption (IDE)</a:t>
            </a:r>
          </a:p>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Enrollment was completed in July 2018. </a:t>
            </a:r>
          </a:p>
          <a:p>
            <a:pPr marL="111815" indent="-111815" defTabSz="460042">
              <a:spcBef>
                <a:spcPct val="0"/>
              </a:spcBef>
              <a:spcAft>
                <a:spcPts val="400"/>
              </a:spcAft>
              <a:buClr>
                <a:schemeClr val="bg1">
                  <a:lumMod val="65000"/>
                </a:schemeClr>
              </a:buClr>
              <a:buFont typeface="Wingdings" panose="05000000000000000000" pitchFamily="2" charset="2"/>
              <a:buChar char="§"/>
            </a:pPr>
            <a:r>
              <a:rPr lang="en-US" sz="1000" dirty="0">
                <a:latin typeface="Garamond" panose="02020404030301010803" pitchFamily="18" charset="0"/>
              </a:rPr>
              <a:t>FDA PMA approval received in 27 Dec 2018. </a:t>
            </a:r>
          </a:p>
          <a:p>
            <a:pPr defTabSz="460042">
              <a:spcBef>
                <a:spcPct val="0"/>
              </a:spcBef>
              <a:buClr>
                <a:schemeClr val="bg1">
                  <a:lumMod val="65000"/>
                </a:schemeClr>
              </a:buClr>
            </a:pPr>
            <a:endParaRPr lang="en-US" sz="1300" dirty="0">
              <a:latin typeface="Arial" charset="0"/>
              <a:cs typeface="Arial" charset="0"/>
            </a:endParaRPr>
          </a:p>
          <a:p>
            <a:r>
              <a:rPr lang="en-US" sz="800" b="1" dirty="0"/>
              <a:t>Reference:</a:t>
            </a:r>
          </a:p>
          <a:p>
            <a:r>
              <a:rPr lang="en-US" altLang="en-US" sz="800" dirty="0"/>
              <a:t>1. </a:t>
            </a:r>
            <a:r>
              <a:rPr lang="en-US" altLang="en-US" sz="800" dirty="0" err="1"/>
              <a:t>TactiSense</a:t>
            </a:r>
            <a:r>
              <a:rPr lang="en-US" altLang="en-US" sz="800" dirty="0"/>
              <a:t> IDE study</a:t>
            </a:r>
            <a:r>
              <a:rPr lang="en-US" sz="800" dirty="0"/>
              <a:t>. </a:t>
            </a:r>
            <a:r>
              <a:rPr lang="en-US" sz="800" dirty="0" err="1"/>
              <a:t>TactiCath</a:t>
            </a:r>
            <a:r>
              <a:rPr lang="en-US" sz="800" dirty="0"/>
              <a:t> SE </a:t>
            </a:r>
            <a:r>
              <a:rPr lang="en-US" sz="1200" kern="1200" dirty="0">
                <a:solidFill>
                  <a:schemeClr val="tx1"/>
                </a:solidFill>
                <a:effectLst/>
                <a:latin typeface="+mn-lt"/>
                <a:ea typeface="+mn-ea"/>
                <a:cs typeface="+mn-cs"/>
              </a:rPr>
              <a:t>IFU #ARTEN600049107 A, Dec 2018</a:t>
            </a:r>
            <a:r>
              <a:rPr lang="en-US" sz="800" dirty="0"/>
              <a:t>.</a:t>
            </a:r>
            <a:endParaRPr lang="en-US" altLang="en-US" sz="800" dirty="0"/>
          </a:p>
        </p:txBody>
      </p:sp>
      <p:sp>
        <p:nvSpPr>
          <p:cNvPr id="32771"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2D4B69-1CCE-4C4C-8BC8-C04E4C77FD2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39181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800" b="1" dirty="0"/>
          </a:p>
          <a:p>
            <a:r>
              <a:rPr lang="en-US" sz="800" b="1" dirty="0"/>
              <a:t>Reference:</a:t>
            </a:r>
          </a:p>
          <a:p>
            <a:r>
              <a:rPr lang="en-US" altLang="en-US" sz="800" dirty="0"/>
              <a:t>1. </a:t>
            </a:r>
            <a:r>
              <a:rPr lang="en-US" altLang="en-US" sz="800" dirty="0" err="1"/>
              <a:t>TactiSense</a:t>
            </a:r>
            <a:r>
              <a:rPr lang="en-US" altLang="en-US" sz="800" dirty="0"/>
              <a:t> IDE study</a:t>
            </a:r>
            <a:r>
              <a:rPr lang="en-US" sz="800" dirty="0"/>
              <a:t>. </a:t>
            </a:r>
            <a:r>
              <a:rPr lang="en-US" sz="800" dirty="0" err="1"/>
              <a:t>TactiCath</a:t>
            </a:r>
            <a:r>
              <a:rPr lang="en-US" sz="800" dirty="0"/>
              <a:t> SE </a:t>
            </a:r>
            <a:r>
              <a:rPr lang="en-US" sz="800" b="0" dirty="0">
                <a:solidFill>
                  <a:srgbClr val="000000"/>
                </a:solidFill>
              </a:rPr>
              <a:t>IFU #ARTEN600049107 A, Dec 2018.</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5261A-9B49-43EA-96D1-54F0FD6399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901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000" dirty="0" err="1">
                <a:latin typeface="Garamond" panose="02020404030301010803" pitchFamily="18" charset="0"/>
              </a:rPr>
              <a:t>TactiSense</a:t>
            </a:r>
            <a:r>
              <a:rPr lang="en-US" sz="1000" dirty="0">
                <a:latin typeface="Garamond" panose="02020404030301010803" pitchFamily="18" charset="0"/>
              </a:rPr>
              <a:t> met its primary safety endpoint. The Primary Safety endpoint was the rate of primary device or procedure-related serious adverse events (SAEs) occurring within 7 days of the index procedure. Atrial-esophageal fistula, cardiac perforation/tamponade, and pulmonary vein stenosis that occurred &gt;7 days post procedure through 30 days also contributed to the primary endpoint.  Primary safety event criteria were prespecified and are listed in the IFU. </a:t>
            </a:r>
            <a:endParaRPr lang="en-US" dirty="0">
              <a:latin typeface="Garamond" panose="02020404030301010803" pitchFamily="18" charset="0"/>
            </a:endParaRPr>
          </a:p>
          <a:p>
            <a:pPr defTabSz="917563">
              <a:defRPr/>
            </a:pPr>
            <a:endParaRPr lang="en-US" dirty="0"/>
          </a:p>
          <a:p>
            <a:r>
              <a:rPr lang="en-US" sz="800" b="1" dirty="0"/>
              <a:t>Reference:</a:t>
            </a:r>
          </a:p>
          <a:p>
            <a:pPr marL="230021" indent="-230021">
              <a:buFont typeface="+mj-lt"/>
              <a:buAutoNum type="arabicPeriod"/>
            </a:pPr>
            <a:r>
              <a:rPr lang="en-US" altLang="en-US" sz="800" dirty="0" err="1"/>
              <a:t>TactiSense</a:t>
            </a:r>
            <a:r>
              <a:rPr lang="en-US" altLang="en-US" sz="800" dirty="0"/>
              <a:t> IDE study</a:t>
            </a:r>
            <a:r>
              <a:rPr lang="en-US" sz="800" dirty="0"/>
              <a:t>. </a:t>
            </a:r>
            <a:r>
              <a:rPr lang="en-US" sz="800" dirty="0" err="1"/>
              <a:t>TactiCath</a:t>
            </a:r>
            <a:r>
              <a:rPr lang="en-US" sz="800" dirty="0"/>
              <a:t> SE </a:t>
            </a:r>
            <a:r>
              <a:rPr lang="en-US" sz="1200" kern="1200" dirty="0">
                <a:solidFill>
                  <a:schemeClr val="tx1"/>
                </a:solidFill>
                <a:effectLst/>
                <a:latin typeface="+mn-lt"/>
                <a:ea typeface="+mn-ea"/>
                <a:cs typeface="+mn-cs"/>
              </a:rPr>
              <a:t>IFU #ARTEN600049107 A, Dec 2018</a:t>
            </a:r>
            <a:r>
              <a:rPr lang="en-US" sz="8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5A441-FC2F-4A01-99C7-4CCFD7B18E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999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err="1">
                <a:latin typeface="Garamond" panose="02020404030301010803" pitchFamily="18" charset="0"/>
              </a:rPr>
              <a:t>TactiSense</a:t>
            </a:r>
            <a:r>
              <a:rPr lang="en-US" sz="1000" dirty="0">
                <a:latin typeface="Garamond" panose="02020404030301010803" pitchFamily="18" charset="0"/>
              </a:rPr>
              <a:t> met its primary safety endpoint.  The Primary Safety endpoint was the rate of primary device or procedure-related serious adverse events (SAEs) occurring within 7 days of the index procedure. Atrial-esophageal fistula, cardiac perforation/tamponade, and pulmonary vein stenosis that occurred &gt;7 days post procedure through 30 days also contributed to the primary endpoint.  Primary safety event criteria were prespecified and are listed in the IFU. </a:t>
            </a:r>
          </a:p>
          <a:p>
            <a:pPr>
              <a:spcAft>
                <a:spcPts val="400"/>
              </a:spcAft>
            </a:pPr>
            <a:endParaRPr lang="en-US" dirty="0"/>
          </a:p>
          <a:p>
            <a:r>
              <a:rPr lang="en-US" sz="800" b="1" dirty="0"/>
              <a:t>Reference:</a:t>
            </a:r>
          </a:p>
          <a:p>
            <a:pPr marL="230021" indent="-230021">
              <a:buFont typeface="+mj-lt"/>
              <a:buAutoNum type="arabicPeriod"/>
            </a:pPr>
            <a:r>
              <a:rPr lang="en-US" altLang="en-US" sz="800" dirty="0" err="1"/>
              <a:t>TactiSense</a:t>
            </a:r>
            <a:r>
              <a:rPr lang="en-US" altLang="en-US" sz="800" dirty="0"/>
              <a:t> IDE study</a:t>
            </a:r>
            <a:r>
              <a:rPr lang="en-US" sz="800" dirty="0"/>
              <a:t>. </a:t>
            </a:r>
            <a:r>
              <a:rPr lang="en-US" sz="800" dirty="0" err="1"/>
              <a:t>TactiCath</a:t>
            </a:r>
            <a:r>
              <a:rPr lang="en-US" sz="800" dirty="0"/>
              <a:t> SE </a:t>
            </a:r>
            <a:r>
              <a:rPr lang="en-US" sz="1200" kern="1200" dirty="0">
                <a:solidFill>
                  <a:schemeClr val="tx1"/>
                </a:solidFill>
                <a:effectLst/>
                <a:latin typeface="+mn-lt"/>
                <a:ea typeface="+mn-ea"/>
                <a:cs typeface="+mn-cs"/>
              </a:rPr>
              <a:t>IFU #ARTEN600049107 A, Dec 2018</a:t>
            </a:r>
            <a:r>
              <a:rPr lang="en-US" sz="8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5A441-FC2F-4A01-99C7-4CCFD7B18E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7617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err="1">
                <a:latin typeface="Garamond" panose="02020404030301010803" pitchFamily="18" charset="0"/>
              </a:rPr>
              <a:t>TactiCath</a:t>
            </a:r>
            <a:r>
              <a:rPr lang="en-US" sz="1000" dirty="0">
                <a:latin typeface="Garamond" panose="02020404030301010803" pitchFamily="18" charset="0"/>
              </a:rPr>
              <a:t> also met its primary effectiveness endpoint.  Acute procedural success (isolation of all PVs) was achieved in 98.0% of subjects. The primary effectiveness endpoint analysis population included all subjects who had the device introduced into their vasculature (EFF Population, 151 subjects).</a:t>
            </a:r>
          </a:p>
          <a:p>
            <a:pPr defTabSz="917563">
              <a:defRPr/>
            </a:pPr>
            <a:endParaRPr lang="en-US" dirty="0"/>
          </a:p>
          <a:p>
            <a:r>
              <a:rPr lang="en-US" sz="800" b="1" dirty="0"/>
              <a:t>Reference:</a:t>
            </a:r>
          </a:p>
          <a:p>
            <a:pPr marL="230021" indent="-230021">
              <a:buFont typeface="+mj-lt"/>
              <a:buAutoNum type="arabicPeriod"/>
            </a:pPr>
            <a:r>
              <a:rPr lang="en-US" altLang="en-US" sz="800" dirty="0" err="1"/>
              <a:t>TactiSense</a:t>
            </a:r>
            <a:r>
              <a:rPr lang="en-US" altLang="en-US" sz="800" dirty="0"/>
              <a:t> IDE study</a:t>
            </a:r>
            <a:r>
              <a:rPr lang="en-US" sz="800" dirty="0"/>
              <a:t>. </a:t>
            </a:r>
            <a:r>
              <a:rPr lang="en-US" sz="800" dirty="0" err="1"/>
              <a:t>TactiCath</a:t>
            </a:r>
            <a:r>
              <a:rPr lang="en-US" sz="800" dirty="0"/>
              <a:t> SE </a:t>
            </a:r>
            <a:r>
              <a:rPr lang="en-US" sz="1200" kern="1200" dirty="0">
                <a:solidFill>
                  <a:schemeClr val="tx1"/>
                </a:solidFill>
                <a:effectLst/>
                <a:latin typeface="+mn-lt"/>
                <a:ea typeface="+mn-ea"/>
                <a:cs typeface="+mn-cs"/>
              </a:rPr>
              <a:t>IFU #ARTEN600049107 A, Dec 2018</a:t>
            </a:r>
            <a:r>
              <a:rPr lang="en-US" sz="8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95A441-FC2F-4A01-99C7-4CCFD7B18E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1877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Key procedural characteristics reported as initial descriptive endpoints in </a:t>
            </a:r>
            <a:r>
              <a:rPr lang="en-US" sz="900" dirty="0" err="1"/>
              <a:t>TactiSense</a:t>
            </a:r>
            <a:r>
              <a:rPr lang="en-US" sz="900" dirty="0"/>
              <a:t> are shown here.  Investigators were asked if the recommended power of 10-30W was used, and 59% said yes.  Average RF power was 29 W.  </a:t>
            </a:r>
          </a:p>
          <a:p>
            <a:r>
              <a:rPr lang="en-US" sz="900" dirty="0"/>
              <a:t>Average contact force per subject was 11-12 g, and the </a:t>
            </a:r>
            <a:r>
              <a:rPr lang="en-US" sz="900" i="1" dirty="0"/>
              <a:t>minimum</a:t>
            </a:r>
            <a:r>
              <a:rPr lang="en-US" sz="900" dirty="0"/>
              <a:t> average of 5 g was consistent with 2017 HRS Consensus Statement recommendations.  Thus, “Optimal CF” as defined in TOCCASTAR was used in only &lt; 4% of </a:t>
            </a:r>
            <a:r>
              <a:rPr lang="en-US" sz="900" dirty="0" err="1"/>
              <a:t>TactiSense</a:t>
            </a:r>
            <a:r>
              <a:rPr lang="en-US" sz="900" dirty="0"/>
              <a:t> cases.   </a:t>
            </a:r>
          </a:p>
          <a:p>
            <a:r>
              <a:rPr lang="en-US" sz="900" dirty="0"/>
              <a:t>Total procedure time included the 30-minute wait period prior to PV isolation confirmation.  </a:t>
            </a:r>
            <a:r>
              <a:rPr lang="en-US" sz="900" dirty="0" err="1"/>
              <a:t>Meidan</a:t>
            </a:r>
            <a:r>
              <a:rPr lang="en-US" sz="900" dirty="0"/>
              <a:t> total RF time in </a:t>
            </a:r>
            <a:r>
              <a:rPr lang="en-US" sz="900" dirty="0" err="1"/>
              <a:t>TactiSense</a:t>
            </a:r>
            <a:r>
              <a:rPr lang="en-US" sz="900" dirty="0"/>
              <a:t> was ~36 minutes, and fluoroscopy time was 9 min.  And the EnSite AutoMark module was used to guide &gt; 90% of procedures in the </a:t>
            </a:r>
            <a:r>
              <a:rPr lang="en-US" sz="900" dirty="0" err="1"/>
              <a:t>TactiSense</a:t>
            </a:r>
            <a:r>
              <a:rPr lang="en-US" sz="900" dirty="0"/>
              <a:t> trial.</a:t>
            </a:r>
          </a:p>
          <a:p>
            <a:r>
              <a:rPr lang="en-US" sz="900" dirty="0"/>
              <a:t>Additional descriptive endpoints will be reported when the 1-year follow-up results are available. </a:t>
            </a:r>
          </a:p>
          <a:p>
            <a:endParaRPr lang="en-US" sz="900" dirty="0"/>
          </a:p>
          <a:p>
            <a:r>
              <a:rPr lang="en-US" sz="900" b="1" dirty="0"/>
              <a:t>Reference:</a:t>
            </a:r>
          </a:p>
          <a:p>
            <a:pPr marL="230021" indent="-230021">
              <a:buFont typeface="+mj-lt"/>
              <a:buAutoNum type="arabicPeriod"/>
            </a:pPr>
            <a:r>
              <a:rPr lang="en-US" altLang="en-US" sz="900" dirty="0" err="1"/>
              <a:t>TactiSense</a:t>
            </a:r>
            <a:r>
              <a:rPr lang="en-US" altLang="en-US" sz="900" dirty="0"/>
              <a:t> IDE study</a:t>
            </a:r>
            <a:r>
              <a:rPr lang="en-US" sz="900" dirty="0"/>
              <a:t>. </a:t>
            </a:r>
            <a:r>
              <a:rPr lang="en-US" sz="900" dirty="0" err="1"/>
              <a:t>TactiCath</a:t>
            </a:r>
            <a:r>
              <a:rPr lang="en-US" sz="900" dirty="0"/>
              <a:t> SE </a:t>
            </a:r>
            <a:r>
              <a:rPr lang="en-US" sz="1400" kern="1200" dirty="0">
                <a:solidFill>
                  <a:schemeClr val="tx1"/>
                </a:solidFill>
                <a:effectLst/>
                <a:latin typeface="+mn-lt"/>
                <a:ea typeface="+mn-ea"/>
                <a:cs typeface="+mn-cs"/>
              </a:rPr>
              <a:t>IFU #ARTEN600049107 A, Dec 2018</a:t>
            </a:r>
            <a:r>
              <a:rPr lang="en-US" sz="9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4995A-7750-40CD-8BD4-54BB125A0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251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FDA approval on Dec 27, 2018, the </a:t>
            </a:r>
            <a:r>
              <a:rPr lang="en-US" dirty="0" err="1"/>
              <a:t>TactiSense</a:t>
            </a:r>
            <a:r>
              <a:rPr lang="en-US" dirty="0"/>
              <a:t> IDE study is summarized in the IFU for the </a:t>
            </a:r>
            <a:r>
              <a:rPr lang="en-US" dirty="0" err="1"/>
              <a:t>TactiCath</a:t>
            </a:r>
            <a:r>
              <a:rPr lang="en-US" dirty="0"/>
              <a:t>™ Contact Force Ablation Catheter, Sensor Enabled™ (after the TOCCASTAR study summary).  </a:t>
            </a:r>
            <a:r>
              <a:rPr lang="en-US" sz="1200" b="0" i="0" u="none" strike="noStrike" kern="1200" baseline="0" dirty="0">
                <a:solidFill>
                  <a:schemeClr val="tx1"/>
                </a:solidFill>
                <a:latin typeface="+mn-lt"/>
                <a:ea typeface="+mn-ea"/>
                <a:cs typeface="+mn-cs"/>
              </a:rPr>
              <a:t>The results through 30 days demonstrate that the </a:t>
            </a:r>
            <a:r>
              <a:rPr lang="en-US" sz="1200" b="0" i="0" u="none" strike="noStrike" kern="1200" baseline="0" dirty="0" err="1">
                <a:solidFill>
                  <a:schemeClr val="tx1"/>
                </a:solidFill>
                <a:latin typeface="+mn-lt"/>
                <a:ea typeface="+mn-ea"/>
                <a:cs typeface="+mn-cs"/>
              </a:rPr>
              <a:t>TactiCath</a:t>
            </a:r>
            <a:r>
              <a:rPr lang="en-US" sz="1200" b="0" i="0" u="none" strike="noStrike" kern="1200" baseline="0" dirty="0">
                <a:solidFill>
                  <a:schemeClr val="tx1"/>
                </a:solidFill>
                <a:latin typeface="+mn-lt"/>
                <a:ea typeface="+mn-ea"/>
                <a:cs typeface="+mn-cs"/>
              </a:rPr>
              <a:t> SE catheter is safe and effective for the treatment of PAF.  The remaining endpoints will be reported after 1-year follow up results are available. </a:t>
            </a:r>
            <a:r>
              <a:rPr lang="en-US" dirty="0"/>
              <a:t>     </a:t>
            </a:r>
          </a:p>
          <a:p>
            <a:endParaRPr lang="en-US" dirty="0"/>
          </a:p>
          <a:p>
            <a:r>
              <a:rPr lang="en-US" sz="1200" b="1" dirty="0"/>
              <a:t>Reference:</a:t>
            </a:r>
          </a:p>
          <a:p>
            <a:pPr marL="230021" indent="-230021">
              <a:buFont typeface="+mj-lt"/>
              <a:buAutoNum type="arabicPeriod"/>
            </a:pPr>
            <a:r>
              <a:rPr lang="en-US" altLang="en-US" sz="1200" dirty="0" err="1"/>
              <a:t>TactiSense</a:t>
            </a:r>
            <a:r>
              <a:rPr lang="en-US" altLang="en-US" sz="1200" dirty="0"/>
              <a:t> IDE study</a:t>
            </a:r>
            <a:r>
              <a:rPr lang="en-US" sz="1200" dirty="0"/>
              <a:t>. </a:t>
            </a:r>
            <a:r>
              <a:rPr lang="en-US" sz="1200" dirty="0" err="1"/>
              <a:t>TactiCath</a:t>
            </a:r>
            <a:r>
              <a:rPr lang="en-US" sz="1200" dirty="0"/>
              <a:t> SE </a:t>
            </a:r>
            <a:r>
              <a:rPr lang="en-US" sz="2400" kern="1200" dirty="0">
                <a:solidFill>
                  <a:schemeClr val="tx1"/>
                </a:solidFill>
                <a:effectLst/>
                <a:latin typeface="+mn-lt"/>
                <a:ea typeface="+mn-ea"/>
                <a:cs typeface="+mn-cs"/>
              </a:rPr>
              <a:t>IFU #ARTEN600049107 A, Dec 2018</a:t>
            </a:r>
            <a:r>
              <a:rPr lang="en-US" sz="120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4995A-7750-40CD-8BD4-54BB125A06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37077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67</a:t>
            </a:fld>
            <a:endParaRPr lang="en-US" dirty="0"/>
          </a:p>
        </p:txBody>
      </p:sp>
    </p:spTree>
    <p:extLst>
      <p:ext uri="{BB962C8B-B14F-4D97-AF65-F5344CB8AC3E}">
        <p14:creationId xmlns:p14="http://schemas.microsoft.com/office/powerpoint/2010/main" val="20248880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r>
              <a:rPr lang="en-US" sz="1000" dirty="0">
                <a:latin typeface="Garamond" panose="02020404030301010803" pitchFamily="18" charset="0"/>
              </a:rPr>
              <a:t>This paper reported real-world safety data showing very low incidence rates of </a:t>
            </a:r>
            <a:r>
              <a:rPr lang="en-US" sz="1000" dirty="0" err="1">
                <a:latin typeface="Garamond" panose="02020404030301010803" pitchFamily="18" charset="0"/>
              </a:rPr>
              <a:t>atrioesophageal</a:t>
            </a:r>
            <a:r>
              <a:rPr lang="en-US" sz="1000" dirty="0">
                <a:latin typeface="Garamond" panose="02020404030301010803" pitchFamily="18" charset="0"/>
              </a:rPr>
              <a:t> fistula (AEF) and other major complications for </a:t>
            </a:r>
            <a:r>
              <a:rPr lang="en-US" sz="1000" dirty="0" err="1">
                <a:latin typeface="Garamond" panose="02020404030301010803" pitchFamily="18" charset="0"/>
              </a:rPr>
              <a:t>TactiCath</a:t>
            </a:r>
            <a:r>
              <a:rPr lang="en-US" sz="1000" dirty="0">
                <a:latin typeface="Garamond" panose="02020404030301010803" pitchFamily="18" charset="0"/>
              </a:rPr>
              <a:t>™ Quartz contact force (CF) catheters – based on standard analysis of worldwide manufacturer’s (Abbott) data from over 40,000 catheter uses between 2014-2015 including all global adverse event reports (not limited to US MAUDE reports).</a:t>
            </a:r>
          </a:p>
          <a:p>
            <a:endParaRPr lang="en-US" sz="900" dirty="0"/>
          </a:p>
          <a:p>
            <a:r>
              <a:rPr lang="en-US" sz="900" b="1" dirty="0"/>
              <a:t>Reference:</a:t>
            </a:r>
          </a:p>
          <a:p>
            <a:pPr defTabSz="920083">
              <a:defRPr/>
            </a:pPr>
            <a:r>
              <a:rPr lang="en-US" sz="900" dirty="0"/>
              <a:t>1. Mansour M, </a:t>
            </a:r>
            <a:r>
              <a:rPr lang="en-US" sz="900" dirty="0" err="1"/>
              <a:t>Lakkireddy</a:t>
            </a:r>
            <a:r>
              <a:rPr lang="en-US" sz="900" dirty="0"/>
              <a:t> D, Packer D, et al. Safety of catheter ablation of atrial fibrillation using fiber optic-based contact force sensing. </a:t>
            </a:r>
            <a:r>
              <a:rPr lang="en-US" sz="900" i="1" dirty="0"/>
              <a:t>Heart Rhythm</a:t>
            </a:r>
            <a:r>
              <a:rPr lang="en-US" sz="900" dirty="0"/>
              <a:t>. 2017 Nov;14(11):1631–6.</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68</a:t>
            </a:fld>
            <a:endParaRPr lang="en-US" dirty="0"/>
          </a:p>
        </p:txBody>
      </p:sp>
    </p:spTree>
    <p:extLst>
      <p:ext uri="{BB962C8B-B14F-4D97-AF65-F5344CB8AC3E}">
        <p14:creationId xmlns:p14="http://schemas.microsoft.com/office/powerpoint/2010/main" val="13413749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ABLATOR PAF data showed improved real-world efficiency with </a:t>
            </a:r>
            <a:r>
              <a:rPr lang="en-US" sz="800" dirty="0" err="1"/>
              <a:t>TactiCath</a:t>
            </a:r>
            <a:r>
              <a:rPr lang="en-US" sz="800" dirty="0"/>
              <a:t>™ Quartz catheters.</a:t>
            </a:r>
            <a:r>
              <a:rPr lang="en-US" sz="800" baseline="30000" dirty="0"/>
              <a:t>1</a:t>
            </a:r>
          </a:p>
          <a:p>
            <a:pPr marL="171450" indent="-171450">
              <a:buFont typeface="Arial" panose="020B0604020202020204" pitchFamily="34" charset="0"/>
              <a:buChar char="•"/>
            </a:pPr>
            <a:r>
              <a:rPr lang="en-US" sz="800" dirty="0"/>
              <a:t>ABLATOR </a:t>
            </a:r>
            <a:r>
              <a:rPr lang="en-US" sz="800" i="1" dirty="0"/>
              <a:t>de novo </a:t>
            </a:r>
            <a:r>
              <a:rPr lang="en-US" sz="800" dirty="0"/>
              <a:t>PAF subgroup (N=473) median values vs. TOCCASTAR CF subgroup (N=152), respectively: </a:t>
            </a:r>
          </a:p>
          <a:p>
            <a:pPr marL="628650" lvl="1" indent="-171450">
              <a:buFont typeface="Arial" panose="020B0604020202020204" pitchFamily="34" charset="0"/>
              <a:buChar char="•"/>
            </a:pPr>
            <a:r>
              <a:rPr lang="en-US" sz="800" dirty="0"/>
              <a:t>Acute Clinical Success:  97.5% vs. 100% </a:t>
            </a:r>
          </a:p>
          <a:p>
            <a:pPr marL="628650" lvl="1" indent="-171450">
              <a:buFont typeface="Arial" panose="020B0604020202020204" pitchFamily="34" charset="0"/>
              <a:buChar char="•"/>
            </a:pPr>
            <a:r>
              <a:rPr lang="en-US" sz="800" dirty="0"/>
              <a:t>Procedure time:  150.0 min (not reported in TOCCASTAR) </a:t>
            </a:r>
          </a:p>
          <a:p>
            <a:pPr marL="628650" lvl="1" indent="-171450">
              <a:buFont typeface="Arial" panose="020B0604020202020204" pitchFamily="34" charset="0"/>
              <a:buChar char="•"/>
            </a:pPr>
            <a:r>
              <a:rPr lang="en-US" sz="800" dirty="0"/>
              <a:t>RF time:  28.0 min vs. 46.5 min </a:t>
            </a:r>
          </a:p>
          <a:p>
            <a:pPr marL="628650" lvl="1" indent="-171450">
              <a:buFont typeface="Arial" panose="020B0604020202020204" pitchFamily="34" charset="0"/>
              <a:buChar char="•"/>
            </a:pPr>
            <a:r>
              <a:rPr lang="en-US" sz="800" dirty="0"/>
              <a:t>Fluoroscopy time:  13.0 min vs. 27.0 min</a:t>
            </a:r>
          </a:p>
          <a:p>
            <a:pPr marL="0" lvl="0" indent="0">
              <a:buFont typeface="Arial" panose="020B0604020202020204" pitchFamily="34" charset="0"/>
              <a:buNone/>
            </a:pPr>
            <a:r>
              <a:rPr lang="en-US" sz="800" dirty="0"/>
              <a:t>Conclusions:  </a:t>
            </a:r>
          </a:p>
          <a:p>
            <a:pPr marL="171450" lvl="0" indent="-171450">
              <a:buFont typeface="Arial" panose="020B0604020202020204" pitchFamily="34" charset="0"/>
              <a:buChar char="•"/>
            </a:pPr>
            <a:r>
              <a:rPr lang="en-US" sz="800" dirty="0"/>
              <a:t>Median RF and fluoroscopy times in the ABLATOR cohort were 18 and 14 minutes shorter than the respective times reported in TOCCASTAR, with similar success and repeat ablation rates.</a:t>
            </a:r>
          </a:p>
          <a:p>
            <a:pPr marL="171450" lvl="0" indent="-171450">
              <a:buFont typeface="Arial" panose="020B0604020202020204" pitchFamily="34" charset="0"/>
              <a:buChar char="•"/>
            </a:pPr>
            <a:r>
              <a:rPr lang="en-US" sz="800" dirty="0"/>
              <a:t>“Real-world prospective data confirm that de novo PAF ablation can be performed efficiently and effectively by a broad range of operators using the </a:t>
            </a:r>
            <a:r>
              <a:rPr lang="en-US" sz="800" dirty="0" err="1"/>
              <a:t>TactiCath</a:t>
            </a:r>
            <a:r>
              <a:rPr lang="en-US" sz="800" dirty="0"/>
              <a:t> Quartz CF ablation catheter”.</a:t>
            </a:r>
          </a:p>
          <a:p>
            <a:pPr marL="171450" lvl="0" indent="-171450">
              <a:buFont typeface="Arial" panose="020B0604020202020204" pitchFamily="34" charset="0"/>
              <a:buChar char="•"/>
            </a:pPr>
            <a:endParaRPr lang="en-US" sz="800" dirty="0"/>
          </a:p>
          <a:p>
            <a:pPr marL="0" lvl="0" indent="0">
              <a:buFont typeface="Arial" panose="020B0604020202020204" pitchFamily="34" charset="0"/>
              <a:buNone/>
            </a:pPr>
            <a:r>
              <a:rPr lang="en-US" sz="800" dirty="0"/>
              <a:t>References:</a:t>
            </a:r>
          </a:p>
          <a:p>
            <a:pPr marL="0" lvl="0" indent="0">
              <a:buFont typeface="Arial" panose="020B0604020202020204" pitchFamily="34" charset="0"/>
              <a:buNone/>
            </a:pPr>
            <a:r>
              <a:rPr lang="en-US" sz="800" dirty="0"/>
              <a:t>1. </a:t>
            </a:r>
            <a:r>
              <a:rPr lang="en-US" sz="800" dirty="0" err="1"/>
              <a:t>Verma</a:t>
            </a:r>
            <a:r>
              <a:rPr lang="en-US" sz="800" dirty="0"/>
              <a:t> A, et al.  Fiber optic contact force catheter efficiency and effectiveness in paroxysmal AF ablation from a large, multi-national, prospective registry (ABLATOR). </a:t>
            </a:r>
            <a:r>
              <a:rPr lang="en-US" sz="800" i="1" dirty="0"/>
              <a:t>European Heart Journal</a:t>
            </a:r>
            <a:r>
              <a:rPr lang="en-US" sz="800" dirty="0"/>
              <a:t>, 1 August 2018;39(</a:t>
            </a:r>
            <a:r>
              <a:rPr lang="en-US" sz="800" dirty="0" err="1"/>
              <a:t>Suppl</a:t>
            </a:r>
            <a:r>
              <a:rPr lang="en-US" sz="800" dirty="0"/>
              <a:t> 1):59.  Presentation at ESC Congress 2018, 25 August 2018, Munich, Germany.  Abstract FP </a:t>
            </a:r>
            <a:r>
              <a:rPr lang="en-US" sz="800" dirty="0" err="1"/>
              <a:t>Nr</a:t>
            </a:r>
            <a:r>
              <a:rPr lang="en-US" sz="800" dirty="0"/>
              <a:t> 466. </a:t>
            </a:r>
          </a:p>
          <a:p>
            <a:pPr marL="171450" lvl="0" indent="-171450">
              <a:buFont typeface="Arial" panose="020B0604020202020204" pitchFamily="34" charset="0"/>
              <a:buChar char="•"/>
            </a:pPr>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407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defTabSz="920083">
              <a:lnSpc>
                <a:spcPts val="1200"/>
              </a:lnSpc>
              <a:spcAft>
                <a:spcPts val="400"/>
              </a:spcAft>
              <a:defRPr/>
            </a:pPr>
            <a:r>
              <a:rPr lang="en-US" sz="1000" dirty="0">
                <a:latin typeface="Garamond" panose="02020404030301010803" pitchFamily="18" charset="0"/>
              </a:rPr>
              <a:t>RF catheter ablation is currently second line treatment for AF. However, recurrence of AF after conventional irrigated RF or </a:t>
            </a:r>
            <a:r>
              <a:rPr lang="en-US" sz="1000" dirty="0" err="1">
                <a:latin typeface="Garamond" panose="02020404030301010803" pitchFamily="18" charset="0"/>
              </a:rPr>
              <a:t>cryoablation</a:t>
            </a:r>
            <a:r>
              <a:rPr lang="en-US" sz="1000" dirty="0">
                <a:latin typeface="Garamond" panose="02020404030301010803" pitchFamily="18" charset="0"/>
              </a:rPr>
              <a:t> ranges from 16-62%, despite achieving acute PV isolation.</a:t>
            </a:r>
            <a:r>
              <a:rPr lang="en-US" sz="1000" baseline="30000" dirty="0">
                <a:solidFill>
                  <a:srgbClr val="000000"/>
                </a:solidFill>
                <a:latin typeface="Garamond" panose="02020404030301010803" pitchFamily="18" charset="0"/>
              </a:rPr>
              <a:t>1,2</a:t>
            </a:r>
            <a:endParaRPr lang="en-US" sz="1000" dirty="0">
              <a:latin typeface="Garamond" panose="02020404030301010803" pitchFamily="18" charset="0"/>
            </a:endParaRPr>
          </a:p>
          <a:p>
            <a:pPr defTabSz="920083">
              <a:lnSpc>
                <a:spcPts val="1200"/>
              </a:lnSpc>
              <a:spcAft>
                <a:spcPts val="400"/>
              </a:spcAft>
              <a:defRPr/>
            </a:pPr>
            <a:r>
              <a:rPr lang="en-US" sz="1000" dirty="0">
                <a:latin typeface="Garamond" panose="02020404030301010803" pitchFamily="18" charset="0"/>
              </a:rPr>
              <a:t>According to an analysis of </a:t>
            </a:r>
            <a:r>
              <a:rPr lang="en-US" sz="1000" dirty="0" err="1">
                <a:latin typeface="Garamond" panose="02020404030301010803" pitchFamily="18" charset="0"/>
              </a:rPr>
              <a:t>MarketScan</a:t>
            </a:r>
            <a:r>
              <a:rPr lang="en-US" sz="1000" dirty="0">
                <a:latin typeface="Garamond" panose="02020404030301010803" pitchFamily="18" charset="0"/>
              </a:rPr>
              <a:t> US claims data (from April 2008 to March 2013), the cost of inpatient and outpatient care in the first year after index ablation was approximately 4 times higher in patients with repeat ablations compared with patients who did not have repeat ablations (mean costs $52,821 vs $13,412; p&lt;0.001). Patients with a repeat ablation had higher cost, even after excluding the repeat ablation procedure-related cost (mean costs $19,621 vs $13,412 ; p&lt;0.001).</a:t>
            </a:r>
            <a:r>
              <a:rPr lang="en-US" sz="1000" baseline="30000" dirty="0">
                <a:latin typeface="Garamond" panose="02020404030301010803" pitchFamily="18" charset="0"/>
              </a:rPr>
              <a:t>3</a:t>
            </a:r>
            <a:r>
              <a:rPr lang="en-US" sz="1000" dirty="0">
                <a:latin typeface="Garamond" panose="02020404030301010803" pitchFamily="18" charset="0"/>
              </a:rPr>
              <a:t> </a:t>
            </a:r>
          </a:p>
          <a:p>
            <a:endParaRPr lang="en-US" sz="1300" dirty="0"/>
          </a:p>
          <a:p>
            <a:r>
              <a:rPr lang="en-US" sz="1000" b="1" dirty="0"/>
              <a:t>References:</a:t>
            </a:r>
          </a:p>
          <a:p>
            <a:pPr marL="230021" indent="-230021">
              <a:buFont typeface="+mj-lt"/>
              <a:buAutoNum type="arabicPeriod"/>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meta-analysis</a:t>
            </a:r>
            <a:r>
              <a:rPr lang="en-US" sz="800" i="1" dirty="0"/>
              <a:t>. J Am Heart Assoc.</a:t>
            </a:r>
            <a:r>
              <a:rPr lang="en-US" sz="800" dirty="0"/>
              <a:t> 2015 Sep 21;4(9)</a:t>
            </a:r>
            <a:r>
              <a:rPr lang="en-US" sz="1200" b="0" i="0" kern="1200" dirty="0">
                <a:solidFill>
                  <a:schemeClr val="tx1"/>
                </a:solidFill>
                <a:effectLst/>
                <a:latin typeface="+mn-lt"/>
                <a:ea typeface="+mn-ea"/>
                <a:cs typeface="+mn-cs"/>
              </a:rPr>
              <a:t>:e002476</a:t>
            </a:r>
            <a:r>
              <a:rPr lang="en-US" sz="800" dirty="0"/>
              <a:t>.</a:t>
            </a:r>
          </a:p>
          <a:p>
            <a:pPr marL="230021" indent="-230021">
              <a:buFont typeface="+mj-lt"/>
              <a:buAutoNum type="arabicPeriod"/>
            </a:pPr>
            <a:r>
              <a:rPr lang="en-US" sz="800" dirty="0"/>
              <a:t>Cheng X, Hu Q, Zhou C, et al. The long-term efficacy of </a:t>
            </a:r>
            <a:r>
              <a:rPr lang="en-US" sz="800" dirty="0" err="1"/>
              <a:t>cryoballoon</a:t>
            </a:r>
            <a:r>
              <a:rPr lang="en-US" sz="800" dirty="0"/>
              <a:t> vs irrigated radiofrequency ablation for the treatment of atrial fibrillation: A meta-analysis. </a:t>
            </a:r>
            <a:r>
              <a:rPr lang="en-US" sz="800" i="1" dirty="0" err="1"/>
              <a:t>Int</a:t>
            </a:r>
            <a:r>
              <a:rPr lang="en-US" sz="800" i="1" dirty="0"/>
              <a:t> J </a:t>
            </a:r>
            <a:r>
              <a:rPr lang="en-US" sz="800" i="1" dirty="0" err="1"/>
              <a:t>Cardiol</a:t>
            </a:r>
            <a:r>
              <a:rPr lang="en-US" sz="800" i="1" dirty="0"/>
              <a:t>.</a:t>
            </a:r>
            <a:r>
              <a:rPr lang="en-US" sz="800" dirty="0"/>
              <a:t> 2015;181:297–302. </a:t>
            </a:r>
          </a:p>
          <a:p>
            <a:pPr marL="230021" indent="-230021">
              <a:buFont typeface="+mj-lt"/>
              <a:buAutoNum type="arabicPeriod"/>
            </a:pPr>
            <a:r>
              <a:rPr lang="en-US" sz="800" dirty="0"/>
              <a:t>Mansour M, Karst E, Heist EK, et al. The impact of first procedure success rate on the economics of atrial fibrillation ablation. </a:t>
            </a:r>
            <a:r>
              <a:rPr lang="en-US" sz="800" i="1" dirty="0"/>
              <a:t>JACC </a:t>
            </a:r>
            <a:r>
              <a:rPr lang="en-US" sz="800" i="1" dirty="0" err="1"/>
              <a:t>Clin</a:t>
            </a:r>
            <a:r>
              <a:rPr lang="en-US" sz="800" i="1" dirty="0"/>
              <a:t> </a:t>
            </a:r>
            <a:r>
              <a:rPr lang="en-US" sz="800" i="1" dirty="0" err="1"/>
              <a:t>Electrophysiol</a:t>
            </a:r>
            <a:r>
              <a:rPr lang="en-US" sz="800" i="1" dirty="0"/>
              <a:t>. </a:t>
            </a:r>
            <a:r>
              <a:rPr lang="en-US" sz="800" i="0" dirty="0"/>
              <a:t>2017 Feb;3(2):129-138. </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a:t>
            </a:fld>
            <a:endParaRPr lang="en-US" dirty="0"/>
          </a:p>
        </p:txBody>
      </p:sp>
    </p:spTree>
    <p:extLst>
      <p:ext uri="{BB962C8B-B14F-4D97-AF65-F5344CB8AC3E}">
        <p14:creationId xmlns:p14="http://schemas.microsoft.com/office/powerpoint/2010/main" val="10034684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spcAft>
                <a:spcPts val="400"/>
              </a:spcAft>
              <a:defRPr/>
            </a:pPr>
            <a:r>
              <a:rPr lang="en-US" sz="1000" dirty="0">
                <a:latin typeface="Garamond" panose="02020404030301010803" pitchFamily="18" charset="0"/>
              </a:rPr>
              <a:t>An independent meta-analysis showed a 52% reduction in AF recurrences, from 31% with conventional ablation to 15% with contact force (Odds Ratio 0.38 [95% CI 0.19-0.76], p=0.007) based on 4 studies including only patients with paroxysmal AF.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Recurrence rates were also reduced significantly by 38% for CF ablation catheters (35.1% vs. 45.5% for non-CF catheters, Odds ratio 0.62 [95% CI 0.45–0.86], p=0.004) when the 10 paroxysmal and persistent AF studies that reported this endpoint were included (representing a total of 1378 patients, 527 CF and 851 conventional RF).</a:t>
            </a:r>
            <a:r>
              <a:rPr lang="en-US" sz="1000" baseline="30000" dirty="0">
                <a:latin typeface="Garamond" panose="02020404030301010803" pitchFamily="18" charset="0"/>
              </a:rPr>
              <a:t>1</a:t>
            </a:r>
            <a:r>
              <a:rPr lang="en-US" sz="1000" dirty="0">
                <a:latin typeface="Garamond" panose="02020404030301010803" pitchFamily="18" charset="0"/>
              </a:rPr>
              <a:t> </a:t>
            </a:r>
          </a:p>
          <a:p>
            <a:pPr>
              <a:spcAft>
                <a:spcPts val="400"/>
              </a:spcAft>
            </a:pPr>
            <a:r>
              <a:rPr lang="en-US" sz="1000" dirty="0">
                <a:latin typeface="Garamond" panose="02020404030301010803" pitchFamily="18" charset="0"/>
              </a:rPr>
              <a:t>This meta-analysis also showed that contact force technology resulted in significant reductions in the following AF ablation procedural measures when compared with non-CF catheters:</a:t>
            </a:r>
          </a:p>
          <a:p>
            <a:pPr marL="172516" indent="-172516">
              <a:spcAft>
                <a:spcPts val="400"/>
              </a:spcAft>
              <a:buFont typeface="Arial" panose="020B0604020202020204" pitchFamily="34" charset="0"/>
              <a:buChar char="•"/>
            </a:pPr>
            <a:r>
              <a:rPr lang="en-US" sz="1000" dirty="0">
                <a:latin typeface="Garamond" panose="02020404030301010803" pitchFamily="18" charset="0"/>
              </a:rPr>
              <a:t>Total procedure time (17-minute reduction, p=0.009, based on 7 studies including a total of 613 patients, 252 CF and 361 conventional RF)</a:t>
            </a:r>
          </a:p>
          <a:p>
            <a:pPr marL="172516" indent="-172516">
              <a:spcAft>
                <a:spcPts val="400"/>
              </a:spcAft>
              <a:buFont typeface="Arial" panose="020B0604020202020204" pitchFamily="34" charset="0"/>
              <a:buChar char="•"/>
            </a:pPr>
            <a:r>
              <a:rPr lang="en-US" sz="1000" dirty="0">
                <a:latin typeface="Garamond" panose="02020404030301010803" pitchFamily="18" charset="0"/>
              </a:rPr>
              <a:t>Ablation time (4-minute reduction, p=0.007, based on 9 studies including a total of 1290 patients, 483 CF and 807 conventional RF)</a:t>
            </a:r>
          </a:p>
          <a:p>
            <a:pPr marL="172516" indent="-172516">
              <a:spcAft>
                <a:spcPts val="400"/>
              </a:spcAft>
              <a:buFont typeface="Arial" panose="020B0604020202020204" pitchFamily="34" charset="0"/>
              <a:buChar char="•"/>
            </a:pPr>
            <a:r>
              <a:rPr lang="en-US" sz="1000" dirty="0">
                <a:latin typeface="Garamond" panose="02020404030301010803" pitchFamily="18" charset="0"/>
              </a:rPr>
              <a:t>Total fluoroscopic time (8-minute reduction, p=0.01, based on 8 studies including a total of 1235 patients, 463 CF and 772 conventional RF). </a:t>
            </a:r>
          </a:p>
          <a:p>
            <a:pPr lvl="0">
              <a:spcAft>
                <a:spcPts val="400"/>
              </a:spcAft>
            </a:pPr>
            <a:r>
              <a:rPr lang="en-US" sz="1000" dirty="0">
                <a:latin typeface="Garamond" panose="02020404030301010803" pitchFamily="18" charset="0"/>
              </a:rPr>
              <a:t>The rate of major complications (1.3% for CF vs. 1.9% for non-CF catheter ablations, p=0.45) and cardiac tamponade (1.2% for CF vs. 1.4% for non-CF catheter ablations, p=0.70) were not significantly different between the two technology groups in this meta-analysis.</a:t>
            </a:r>
            <a:r>
              <a:rPr lang="en-US" sz="1000" baseline="30000" dirty="0">
                <a:latin typeface="Garamond" panose="02020404030301010803" pitchFamily="18" charset="0"/>
              </a:rPr>
              <a:t>1</a:t>
            </a:r>
            <a:r>
              <a:rPr lang="en-US" sz="1000" dirty="0">
                <a:latin typeface="Garamond" panose="02020404030301010803" pitchFamily="18" charset="0"/>
              </a:rPr>
              <a:t> </a:t>
            </a:r>
          </a:p>
          <a:p>
            <a:endParaRPr lang="en-US" sz="1300" dirty="0"/>
          </a:p>
          <a:p>
            <a:r>
              <a:rPr lang="en-US" sz="800" b="1" dirty="0"/>
              <a:t>Reference:</a:t>
            </a:r>
          </a:p>
          <a:p>
            <a:pPr marL="230021" indent="-230021">
              <a:buFont typeface="+mj-lt"/>
              <a:buAutoNum type="arabicPeriod"/>
            </a:pPr>
            <a:r>
              <a:rPr lang="en-US" sz="800" dirty="0" err="1"/>
              <a:t>Shurrab</a:t>
            </a:r>
            <a:r>
              <a:rPr lang="en-US" sz="800" dirty="0"/>
              <a:t> M, Di </a:t>
            </a:r>
            <a:r>
              <a:rPr lang="en-US" sz="800" dirty="0" err="1"/>
              <a:t>Biase</a:t>
            </a:r>
            <a:r>
              <a:rPr lang="en-US" sz="800" dirty="0"/>
              <a:t> L, </a:t>
            </a:r>
            <a:r>
              <a:rPr lang="en-US" sz="800" dirty="0" err="1"/>
              <a:t>Briceno</a:t>
            </a:r>
            <a:r>
              <a:rPr lang="en-US" sz="800" dirty="0"/>
              <a:t> DF, et al. Impact of contact force technology on atrial fibrillation ablation: a meta-analysis</a:t>
            </a:r>
            <a:r>
              <a:rPr lang="en-US" sz="800" i="1" dirty="0"/>
              <a:t>. J Am Heart Assoc.</a:t>
            </a:r>
            <a:r>
              <a:rPr lang="en-US" sz="800" dirty="0"/>
              <a:t> 2015 Sep 21;4(9):e002476.</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70</a:t>
            </a:fld>
            <a:endParaRPr lang="en-US" dirty="0"/>
          </a:p>
        </p:txBody>
      </p:sp>
    </p:spTree>
    <p:extLst>
      <p:ext uri="{BB962C8B-B14F-4D97-AF65-F5344CB8AC3E}">
        <p14:creationId xmlns:p14="http://schemas.microsoft.com/office/powerpoint/2010/main" val="1456861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dirty="0"/>
              <a:t>TACTICATH™ CATHETER, SENSOR ENABLED™ EARLY EUROPEAN POPULATION</a:t>
            </a:r>
            <a:r>
              <a:rPr lang="en-US" sz="900" baseline="30000" dirty="0"/>
              <a:t>1</a:t>
            </a:r>
            <a:r>
              <a:rPr lang="en-US" sz="900" dirty="0"/>
              <a:t> </a:t>
            </a:r>
          </a:p>
          <a:p>
            <a:pPr marL="0" indent="0">
              <a:buFont typeface="Arial" panose="020B0604020202020204" pitchFamily="34" charset="0"/>
              <a:buNone/>
            </a:pPr>
            <a:r>
              <a:rPr lang="en-US" sz="900" dirty="0"/>
              <a:t>Procedural characteristics recorded from a total of 208 left or right atrial ablation procedures across 38 European centers during initial commercial use of new </a:t>
            </a:r>
            <a:r>
              <a:rPr lang="en-US" sz="900" dirty="0" err="1"/>
              <a:t>TactiCath</a:t>
            </a:r>
            <a:r>
              <a:rPr lang="en-US" sz="900" dirty="0"/>
              <a:t>™ contact force ablation catheter, Sensor Enabled™.</a:t>
            </a:r>
            <a:r>
              <a:rPr lang="en-US" sz="900" baseline="30000" dirty="0"/>
              <a:t>1 </a:t>
            </a:r>
            <a:endParaRPr lang="en-US" sz="900" baseline="0" dirty="0"/>
          </a:p>
          <a:p>
            <a:pPr marL="0" indent="0">
              <a:buFont typeface="Arial" panose="020B0604020202020204" pitchFamily="34" charset="0"/>
              <a:buNone/>
            </a:pPr>
            <a:r>
              <a:rPr lang="en-US" sz="900" baseline="0" dirty="0"/>
              <a:t>Paroxysmal atrial fibrillation (PAF, </a:t>
            </a:r>
            <a:r>
              <a:rPr lang="en-US" sz="900" i="1" baseline="0" dirty="0"/>
              <a:t>de novo</a:t>
            </a:r>
            <a:r>
              <a:rPr lang="en-US" sz="900" baseline="0" dirty="0"/>
              <a:t>) ablation was the most common indication for ablation (63.0% of 208 total cases). </a:t>
            </a:r>
          </a:p>
          <a:p>
            <a:pPr marL="0" indent="0">
              <a:buFont typeface="Arial" panose="020B0604020202020204" pitchFamily="34" charset="0"/>
              <a:buNone/>
            </a:pPr>
            <a:r>
              <a:rPr lang="en-US" sz="900" baseline="0" dirty="0"/>
              <a:t>Conclusions from </a:t>
            </a:r>
            <a:r>
              <a:rPr lang="en-US" sz="900" baseline="0" dirty="0" err="1"/>
              <a:t>TactiCath</a:t>
            </a:r>
            <a:r>
              <a:rPr lang="en-US" sz="900" baseline="0" dirty="0"/>
              <a:t>™ Catheter, Sensor Enabled™ early European experience poster:   </a:t>
            </a:r>
          </a:p>
          <a:p>
            <a:pPr marL="171450" indent="-171450">
              <a:buFont typeface="Arial" panose="020B0604020202020204" pitchFamily="34" charset="0"/>
              <a:buChar char="•"/>
            </a:pPr>
            <a:r>
              <a:rPr lang="en-US" sz="900" baseline="0" dirty="0"/>
              <a:t>Initial European experience with the new </a:t>
            </a:r>
            <a:r>
              <a:rPr lang="en-US" sz="900" baseline="0" dirty="0" err="1"/>
              <a:t>TactiCath</a:t>
            </a:r>
            <a:r>
              <a:rPr lang="en-US" sz="900" baseline="0" dirty="0"/>
              <a:t>™ catheter, Sensor Enabled™ included use for multiple left and right atrial ablation indications, including PAF</a:t>
            </a:r>
          </a:p>
          <a:p>
            <a:pPr marL="171450" indent="-171450">
              <a:buFont typeface="Arial" panose="020B0604020202020204" pitchFamily="34" charset="0"/>
              <a:buChar char="•"/>
            </a:pPr>
            <a:r>
              <a:rPr lang="en-US" sz="900" baseline="0" dirty="0"/>
              <a:t>The majority of cases utilized a steerable sheath, and the bidirectional CF catheter was more commonly used than the unidirectional version</a:t>
            </a:r>
          </a:p>
          <a:p>
            <a:pPr marL="171450" indent="-171450">
              <a:buFont typeface="Arial" panose="020B0604020202020204" pitchFamily="34" charset="0"/>
              <a:buChar char="•"/>
            </a:pPr>
            <a:r>
              <a:rPr lang="en-US" sz="900" baseline="0" dirty="0"/>
              <a:t>Procedure and RF times associated with de novo PAF ablation were in line with values previously reported for CF catheters</a:t>
            </a:r>
          </a:p>
          <a:p>
            <a:pPr defTabSz="917563">
              <a:defRPr/>
            </a:pPr>
            <a:endParaRPr lang="en-US" sz="900" dirty="0"/>
          </a:p>
          <a:p>
            <a:r>
              <a:rPr lang="en-US" sz="900" b="1" dirty="0"/>
              <a:t>References:</a:t>
            </a:r>
          </a:p>
          <a:p>
            <a:pPr marL="230021" indent="-230021">
              <a:buFont typeface="+mj-lt"/>
              <a:buAutoNum type="arabicPeriod"/>
            </a:pPr>
            <a:r>
              <a:rPr lang="en-US" sz="900" dirty="0"/>
              <a:t>JL </a:t>
            </a:r>
            <a:r>
              <a:rPr lang="en-US" sz="900" dirty="0" err="1"/>
              <a:t>Lloret</a:t>
            </a:r>
            <a:r>
              <a:rPr lang="en-US" sz="900" dirty="0"/>
              <a:t>, S James, S Trines, RA </a:t>
            </a:r>
            <a:r>
              <a:rPr lang="en-US" sz="900" dirty="0" err="1"/>
              <a:t>Dehnavi</a:t>
            </a:r>
            <a:r>
              <a:rPr lang="en-US" sz="900" dirty="0"/>
              <a:t>, JL Merino, D </a:t>
            </a:r>
            <a:r>
              <a:rPr lang="en-US" sz="900" dirty="0" err="1"/>
              <a:t>Raine</a:t>
            </a:r>
            <a:r>
              <a:rPr lang="en-US" sz="900" dirty="0"/>
              <a:t>, N Clappers, D Jones, A Pisapia, P Gora. Early European experience with a magnetic sensor enabled contact force-sensing catheter. Poster presentation at EHRA 2018, March 18, 2018, Barcelona, Spain. Abstract P367. </a:t>
            </a:r>
            <a:r>
              <a:rPr lang="en-US" sz="900" i="1" dirty="0"/>
              <a:t>EP </a:t>
            </a:r>
            <a:r>
              <a:rPr lang="en-US" sz="900" i="1" dirty="0" err="1"/>
              <a:t>Europace</a:t>
            </a:r>
            <a:r>
              <a:rPr lang="en-US" sz="900" i="1" dirty="0"/>
              <a:t> </a:t>
            </a:r>
            <a:r>
              <a:rPr lang="en-US" sz="900" dirty="0"/>
              <a:t>1 Mar 2018;20(</a:t>
            </a:r>
            <a:r>
              <a:rPr lang="en-US" sz="900" dirty="0" err="1"/>
              <a:t>suppl</a:t>
            </a:r>
            <a:r>
              <a:rPr lang="en-US" sz="900" dirty="0"/>
              <a:t> 1):i63-64. Available at: https://doi.org/10.1093/europace/euy015.178. . </a:t>
            </a:r>
          </a:p>
        </p:txBody>
      </p:sp>
      <p:sp>
        <p:nvSpPr>
          <p:cNvPr id="4" name="Slide Number Placeholder 3"/>
          <p:cNvSpPr>
            <a:spLocks noGrp="1"/>
          </p:cNvSpPr>
          <p:nvPr>
            <p:ph type="sldNum" sz="quarter" idx="10"/>
          </p:nvPr>
        </p:nvSpPr>
        <p:spPr/>
        <p:txBody>
          <a:bodyPr/>
          <a:lstStyle/>
          <a:p>
            <a:fld id="{08953F1F-969B-459B-911F-181B99047434}" type="slidenum">
              <a:rPr lang="en-US" smtClean="0"/>
              <a:t>71</a:t>
            </a:fld>
            <a:endParaRPr lang="en-US"/>
          </a:p>
        </p:txBody>
      </p:sp>
    </p:spTree>
    <p:extLst>
      <p:ext uri="{BB962C8B-B14F-4D97-AF65-F5344CB8AC3E}">
        <p14:creationId xmlns:p14="http://schemas.microsoft.com/office/powerpoint/2010/main" val="402305479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Single-center case control study compared 150 patients undergoing PVI plus ablation of concealed low voltage signals (LVS) versus a historical control group of 452 patients who underwent PVI ablation alone with </a:t>
            </a:r>
            <a:r>
              <a:rPr lang="en-US" sz="900" kern="1200" dirty="0" err="1">
                <a:solidFill>
                  <a:schemeClr val="tx1"/>
                </a:solidFill>
                <a:effectLst/>
                <a:latin typeface="+mn-lt"/>
                <a:ea typeface="+mn-ea"/>
                <a:cs typeface="+mn-cs"/>
              </a:rPr>
              <a:t>TactiCath</a:t>
            </a:r>
            <a:r>
              <a:rPr lang="en-US" sz="900" kern="1200" dirty="0">
                <a:solidFill>
                  <a:schemeClr val="tx1"/>
                </a:solidFill>
                <a:effectLst/>
                <a:latin typeface="+mn-lt"/>
                <a:ea typeface="+mn-ea"/>
                <a:cs typeface="+mn-cs"/>
              </a:rPr>
              <a:t>™ catheters guided by a circular mapping catheter.  In the study group, concealed LVS were identified post-PVI using HD mapping (</a:t>
            </a:r>
            <a:r>
              <a:rPr lang="en-US" sz="900" kern="1200" dirty="0" err="1">
                <a:solidFill>
                  <a:schemeClr val="tx1"/>
                </a:solidFill>
                <a:effectLst/>
                <a:latin typeface="+mn-lt"/>
                <a:ea typeface="+mn-ea"/>
                <a:cs typeface="+mn-cs"/>
              </a:rPr>
              <a:t>Rhythmia</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HDx</a:t>
            </a:r>
            <a:r>
              <a:rPr lang="en-US" sz="900" kern="1200" dirty="0">
                <a:solidFill>
                  <a:schemeClr val="tx1"/>
                </a:solidFill>
                <a:effectLst/>
                <a:latin typeface="+mn-lt"/>
                <a:ea typeface="+mn-ea"/>
                <a:cs typeface="+mn-cs"/>
              </a:rPr>
              <a:t> mapping system was used with an </a:t>
            </a:r>
            <a:r>
              <a:rPr lang="en-US" sz="900" kern="1200" dirty="0" err="1">
                <a:solidFill>
                  <a:schemeClr val="tx1"/>
                </a:solidFill>
                <a:effectLst/>
                <a:latin typeface="+mn-lt"/>
                <a:ea typeface="+mn-ea"/>
                <a:cs typeface="+mn-cs"/>
              </a:rPr>
              <a:t>IntellaMap</a:t>
            </a:r>
            <a:r>
              <a:rPr lang="en-US" sz="900" kern="1200" dirty="0">
                <a:solidFill>
                  <a:schemeClr val="tx1"/>
                </a:solidFill>
                <a:effectLst/>
                <a:latin typeface="+mn-lt"/>
                <a:ea typeface="+mn-ea"/>
                <a:cs typeface="+mn-cs"/>
              </a:rPr>
              <a:t>‡ Orion basket catheter for HD mapping in these cases).  PVI was performed similarly with no differences between groups in ablation catheters; wide-area PV antral encirclement or pharmacologic testing and pacing maneuvers performed to confirm bidirectional block.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Mean follow-up was 298 ± 275 days in study group, and 542 ± 884 days in control group. Complications were not reported in this case series.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tx1"/>
                </a:solidFill>
                <a:effectLst/>
                <a:latin typeface="+mn-lt"/>
                <a:ea typeface="+mn-ea"/>
                <a:cs typeface="+mn-cs"/>
              </a:rPr>
              <a:t>‡ Indicates a third-party trademark, which is property of its respective owner.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1. </a:t>
            </a:r>
            <a:r>
              <a:rPr lang="en-US" sz="900" kern="1200" dirty="0" err="1">
                <a:solidFill>
                  <a:schemeClr val="tx1"/>
                </a:solidFill>
                <a:effectLst/>
                <a:latin typeface="+mn-lt"/>
                <a:ea typeface="+mn-ea"/>
                <a:cs typeface="+mn-cs"/>
              </a:rPr>
              <a:t>Segerson</a:t>
            </a:r>
            <a:r>
              <a:rPr lang="en-US" sz="900" kern="1200" dirty="0">
                <a:solidFill>
                  <a:schemeClr val="tx1"/>
                </a:solidFill>
                <a:effectLst/>
                <a:latin typeface="+mn-lt"/>
                <a:ea typeface="+mn-ea"/>
                <a:cs typeface="+mn-cs"/>
              </a:rPr>
              <a:t> NM, Lynch B, </a:t>
            </a:r>
            <a:r>
              <a:rPr lang="en-US" sz="900" kern="1200" dirty="0" err="1">
                <a:solidFill>
                  <a:schemeClr val="tx1"/>
                </a:solidFill>
                <a:effectLst/>
                <a:latin typeface="+mn-lt"/>
                <a:ea typeface="+mn-ea"/>
                <a:cs typeface="+mn-cs"/>
              </a:rPr>
              <a:t>Mozes</a:t>
            </a:r>
            <a:r>
              <a:rPr lang="en-US" sz="900" kern="1200" dirty="0">
                <a:solidFill>
                  <a:schemeClr val="tx1"/>
                </a:solidFill>
                <a:effectLst/>
                <a:latin typeface="+mn-lt"/>
                <a:ea typeface="+mn-ea"/>
                <a:cs typeface="+mn-cs"/>
              </a:rPr>
              <a:t> J, Marks MM, Noonan DK, Gordon D, </a:t>
            </a:r>
            <a:r>
              <a:rPr lang="en-US" sz="900" kern="1200" dirty="0" err="1">
                <a:solidFill>
                  <a:schemeClr val="tx1"/>
                </a:solidFill>
                <a:effectLst/>
                <a:latin typeface="+mn-lt"/>
                <a:ea typeface="+mn-ea"/>
                <a:cs typeface="+mn-cs"/>
              </a:rPr>
              <a:t>Jais</a:t>
            </a:r>
            <a:r>
              <a:rPr lang="en-US" sz="900" kern="1200" dirty="0">
                <a:solidFill>
                  <a:schemeClr val="tx1"/>
                </a:solidFill>
                <a:effectLst/>
                <a:latin typeface="+mn-lt"/>
                <a:ea typeface="+mn-ea"/>
                <a:cs typeface="+mn-cs"/>
              </a:rPr>
              <a:t> P, </a:t>
            </a:r>
            <a:r>
              <a:rPr lang="en-US" sz="900" kern="1200" dirty="0" err="1">
                <a:solidFill>
                  <a:schemeClr val="tx1"/>
                </a:solidFill>
                <a:effectLst/>
                <a:latin typeface="+mn-lt"/>
                <a:ea typeface="+mn-ea"/>
                <a:cs typeface="+mn-cs"/>
              </a:rPr>
              <a:t>Daccarett</a:t>
            </a:r>
            <a:r>
              <a:rPr lang="en-US" sz="900" kern="1200" dirty="0">
                <a:solidFill>
                  <a:schemeClr val="tx1"/>
                </a:solidFill>
                <a:effectLst/>
                <a:latin typeface="+mn-lt"/>
                <a:ea typeface="+mn-ea"/>
                <a:cs typeface="+mn-cs"/>
              </a:rPr>
              <a:t> M. High-density mapping and ablation of concealed low-voltage activity within pulmonary vein antra results in improved freedom from atrial fibrillation compared to pulmonary vein isolation alone. </a:t>
            </a:r>
            <a:r>
              <a:rPr lang="en-US" sz="900" i="1" kern="1200" dirty="0">
                <a:solidFill>
                  <a:schemeClr val="tx1"/>
                </a:solidFill>
                <a:effectLst/>
                <a:latin typeface="+mn-lt"/>
                <a:ea typeface="+mn-ea"/>
                <a:cs typeface="+mn-cs"/>
              </a:rPr>
              <a:t>Heart Rhythm</a:t>
            </a:r>
            <a:r>
              <a:rPr lang="en-US" sz="900" kern="1200" dirty="0">
                <a:solidFill>
                  <a:schemeClr val="tx1"/>
                </a:solidFill>
                <a:effectLst/>
                <a:latin typeface="+mn-lt"/>
                <a:ea typeface="+mn-ea"/>
                <a:cs typeface="+mn-cs"/>
              </a:rPr>
              <a:t>. 2018 Aug;15(8):1158-64. </a:t>
            </a:r>
            <a:r>
              <a:rPr lang="en-US" sz="900" kern="1200" dirty="0" err="1">
                <a:solidFill>
                  <a:schemeClr val="tx1"/>
                </a:solidFill>
                <a:effectLst/>
                <a:latin typeface="+mn-lt"/>
                <a:ea typeface="+mn-ea"/>
                <a:cs typeface="+mn-cs"/>
              </a:rPr>
              <a:t>Epub</a:t>
            </a:r>
            <a:r>
              <a:rPr lang="en-US" sz="900" kern="1200" dirty="0">
                <a:solidFill>
                  <a:schemeClr val="tx1"/>
                </a:solidFill>
                <a:effectLst/>
                <a:latin typeface="+mn-lt"/>
                <a:ea typeface="+mn-ea"/>
                <a:cs typeface="+mn-cs"/>
              </a:rPr>
              <a:t> 2018 May 3.  Available at: </a:t>
            </a:r>
            <a:r>
              <a:rPr lang="en-US" sz="900" b="0" i="0" kern="1200" dirty="0">
                <a:solidFill>
                  <a:schemeClr val="tx1"/>
                </a:solidFill>
                <a:effectLst/>
                <a:latin typeface="+mn-lt"/>
                <a:ea typeface="+mn-ea"/>
                <a:cs typeface="+mn-cs"/>
              </a:rPr>
              <a:t> </a:t>
            </a:r>
            <a:r>
              <a:rPr lang="en-US" sz="900" b="0" i="0" u="sng" kern="1200" dirty="0">
                <a:solidFill>
                  <a:schemeClr val="tx1"/>
                </a:solidFill>
                <a:effectLst/>
                <a:latin typeface="+mn-lt"/>
                <a:ea typeface="+mn-ea"/>
                <a:cs typeface="+mn-cs"/>
                <a:hlinkClick r:id="rId3"/>
              </a:rPr>
              <a:t>https://doi.org/10.1016/j.hrthm.2018.04.035</a:t>
            </a:r>
            <a:r>
              <a:rPr lang="en-US" sz="9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1EEE18-8F3D-4CB3-B090-6249C20A5AF8}" type="slidenum">
              <a:rPr lang="en-US" smtClean="0"/>
              <a:t>72</a:t>
            </a:fld>
            <a:endParaRPr lang="en-US"/>
          </a:p>
        </p:txBody>
      </p:sp>
    </p:spTree>
    <p:extLst>
      <p:ext uri="{BB962C8B-B14F-4D97-AF65-F5344CB8AC3E}">
        <p14:creationId xmlns:p14="http://schemas.microsoft.com/office/powerpoint/2010/main" val="230639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The 12 independent studies summarized in this table included more than 400 patients undergoing ablation with the TactiCath catheter, as well as additional patients treated with other contact force sensing catheters or with non-CF ablation.</a:t>
            </a:r>
            <a:r>
              <a:rPr lang="en-US" sz="1000" baseline="30000" dirty="0">
                <a:latin typeface="Garamond" panose="02020404030301010803" pitchFamily="18" charset="0"/>
              </a:rPr>
              <a:t>1-12</a:t>
            </a:r>
            <a:endParaRPr lang="en-US" sz="1000" dirty="0">
              <a:latin typeface="Garamond" panose="02020404030301010803" pitchFamily="18" charset="0"/>
            </a:endParaRPr>
          </a:p>
          <a:p>
            <a:pPr>
              <a:spcAft>
                <a:spcPts val="400"/>
              </a:spcAft>
            </a:pPr>
            <a:r>
              <a:rPr lang="en-US" sz="1000" dirty="0">
                <a:latin typeface="Garamond" panose="02020404030301010803" pitchFamily="18" charset="0"/>
              </a:rPr>
              <a:t>AADs = anti-arrhythmic drugs; AF = atrial fibrillation; CB1 = first-generation </a:t>
            </a:r>
            <a:r>
              <a:rPr lang="en-US" sz="1000" dirty="0" err="1">
                <a:latin typeface="Garamond" panose="02020404030301010803" pitchFamily="18" charset="0"/>
              </a:rPr>
              <a:t>cryoballoon</a:t>
            </a:r>
            <a:r>
              <a:rPr lang="en-US" sz="1000" dirty="0">
                <a:latin typeface="Garamond" panose="02020404030301010803" pitchFamily="18" charset="0"/>
              </a:rPr>
              <a:t>; CB2 = second-generation </a:t>
            </a:r>
            <a:r>
              <a:rPr lang="en-US" sz="1000" dirty="0" err="1">
                <a:latin typeface="Garamond" panose="02020404030301010803" pitchFamily="18" charset="0"/>
              </a:rPr>
              <a:t>cryoballoon</a:t>
            </a:r>
            <a:r>
              <a:rPr lang="en-US" sz="1000" dirty="0">
                <a:latin typeface="Garamond" panose="02020404030301010803" pitchFamily="18" charset="0"/>
              </a:rPr>
              <a:t>;</a:t>
            </a:r>
            <a:r>
              <a:rPr lang="pt-BR" sz="1000" dirty="0">
                <a:latin typeface="Garamond" panose="02020404030301010803" pitchFamily="18" charset="0"/>
              </a:rPr>
              <a:t> </a:t>
            </a:r>
            <a:r>
              <a:rPr lang="en-US" sz="1000" dirty="0">
                <a:latin typeface="Garamond" panose="02020404030301010803" pitchFamily="18" charset="0"/>
              </a:rPr>
              <a:t>Conv/(RF) = conventional irrigated radiofrequency ablation catheters; CF = contact force; Flex = open-irrigated flexible tip ablation catheter; LA = left atrial NA = not applicable; NR = not reported; PAF = paroxysmal AF; PNP = phrenic nerve palsy; PVI = pulmonary vein isolation; SAE = serious adverse event.</a:t>
            </a:r>
          </a:p>
          <a:p>
            <a:pPr defTabSz="920083">
              <a:lnSpc>
                <a:spcPct val="110000"/>
              </a:lnSpc>
              <a:spcBef>
                <a:spcPts val="603"/>
              </a:spcBef>
              <a:defRPr/>
            </a:pPr>
            <a:r>
              <a:rPr lang="en-US" sz="600" b="1" dirty="0"/>
              <a:t>References: </a:t>
            </a:r>
          </a:p>
          <a:p>
            <a:pPr marL="116608" indent="-116608">
              <a:buFont typeface="+mj-lt"/>
              <a:buAutoNum type="arabicPeriod"/>
            </a:pPr>
            <a:r>
              <a:rPr lang="en-US" sz="600" dirty="0"/>
              <a:t>Casella M, </a:t>
            </a:r>
            <a:r>
              <a:rPr lang="en-US" sz="600" dirty="0" err="1"/>
              <a:t>Dello</a:t>
            </a:r>
            <a:r>
              <a:rPr lang="en-US" sz="600" dirty="0"/>
              <a:t> Russo A, Russo E, et al. Biomarkers of myocardial injury with different energy sources for atrial fibrillation catheter ablation. </a:t>
            </a:r>
            <a:r>
              <a:rPr lang="en-US" sz="600" i="1" dirty="0" err="1"/>
              <a:t>Cardiol</a:t>
            </a:r>
            <a:r>
              <a:rPr lang="en-US" sz="600" i="1" dirty="0"/>
              <a:t> J.</a:t>
            </a:r>
            <a:r>
              <a:rPr lang="en-US" sz="600" dirty="0"/>
              <a:t> 2014;21(5):516–23.</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err="1"/>
              <a:t>Wakili</a:t>
            </a:r>
            <a:r>
              <a:rPr lang="en-US" sz="600" dirty="0"/>
              <a:t> R, </a:t>
            </a:r>
            <a:r>
              <a:rPr lang="en-US" sz="600" dirty="0" err="1"/>
              <a:t>Clauss</a:t>
            </a:r>
            <a:r>
              <a:rPr lang="en-US" sz="600" dirty="0"/>
              <a:t> S, Schmidt V, et al. Impact of real-time contact force and impedance measurement in pulmonary vein isolation procedures for treatment of atrial fibrillation.</a:t>
            </a:r>
            <a:r>
              <a:rPr lang="en-US" sz="600" i="1" dirty="0"/>
              <a:t> </a:t>
            </a:r>
            <a:r>
              <a:rPr lang="en-US" sz="600" i="1" dirty="0" err="1"/>
              <a:t>Clin</a:t>
            </a:r>
            <a:r>
              <a:rPr lang="en-US" sz="600" i="1" dirty="0"/>
              <a:t> Res </a:t>
            </a:r>
            <a:r>
              <a:rPr lang="en-US" sz="600" i="1" dirty="0" err="1"/>
              <a:t>Cardiol</a:t>
            </a:r>
            <a:r>
              <a:rPr lang="en-US" sz="600" i="1" dirty="0"/>
              <a:t>.</a:t>
            </a:r>
            <a:r>
              <a:rPr lang="en-US" sz="600" dirty="0"/>
              <a:t> 2014;103(2):97–106. </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err="1"/>
              <a:t>Wutzler</a:t>
            </a:r>
            <a:r>
              <a:rPr lang="en-US" sz="600" dirty="0"/>
              <a:t> A, </a:t>
            </a:r>
            <a:r>
              <a:rPr lang="en-US" sz="600" dirty="0" err="1"/>
              <a:t>Huemer</a:t>
            </a:r>
            <a:r>
              <a:rPr lang="en-US" sz="600" dirty="0"/>
              <a:t> M, </a:t>
            </a:r>
            <a:r>
              <a:rPr lang="en-US" sz="600" dirty="0" err="1"/>
              <a:t>Parwani</a:t>
            </a:r>
            <a:r>
              <a:rPr lang="en-US" sz="600" dirty="0"/>
              <a:t> AS, </a:t>
            </a:r>
            <a:r>
              <a:rPr lang="en-US" sz="600" dirty="0" err="1"/>
              <a:t>Blaschke</a:t>
            </a:r>
            <a:r>
              <a:rPr lang="en-US" sz="600" dirty="0"/>
              <a:t> F, </a:t>
            </a:r>
            <a:r>
              <a:rPr lang="en-US" sz="600" dirty="0" err="1"/>
              <a:t>Haverkamp</a:t>
            </a:r>
            <a:r>
              <a:rPr lang="en-US" sz="600" dirty="0"/>
              <a:t> W, </a:t>
            </a:r>
            <a:r>
              <a:rPr lang="en-US" sz="600" dirty="0" err="1"/>
              <a:t>Boldt</a:t>
            </a:r>
            <a:r>
              <a:rPr lang="en-US" sz="600" dirty="0"/>
              <a:t> LH. Contact force mapping during catheter ablation for atrial fibrillation: procedural data and one-year follow-up. </a:t>
            </a:r>
            <a:r>
              <a:rPr lang="en-US" sz="600" i="1" dirty="0"/>
              <a:t>Arch Med Sci. </a:t>
            </a:r>
            <a:r>
              <a:rPr lang="en-US" sz="600" dirty="0"/>
              <a:t>2014;10(2):266–72.</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a:t>le </a:t>
            </a:r>
            <a:r>
              <a:rPr lang="en-US" sz="600" dirty="0" err="1"/>
              <a:t>Polain</a:t>
            </a:r>
            <a:r>
              <a:rPr lang="en-US" sz="600" dirty="0"/>
              <a:t> de </a:t>
            </a:r>
            <a:r>
              <a:rPr lang="en-US" sz="600" dirty="0" err="1"/>
              <a:t>Waroux</a:t>
            </a:r>
            <a:r>
              <a:rPr lang="en-US" sz="600" dirty="0"/>
              <a:t> JB, </a:t>
            </a:r>
            <a:r>
              <a:rPr lang="en-US" sz="600" dirty="0" err="1"/>
              <a:t>Weerasooriya</a:t>
            </a:r>
            <a:r>
              <a:rPr lang="en-US" sz="600" dirty="0"/>
              <a:t> R, </a:t>
            </a:r>
            <a:r>
              <a:rPr lang="en-US" sz="600" dirty="0" err="1"/>
              <a:t>Anvardeen</a:t>
            </a:r>
            <a:r>
              <a:rPr lang="en-US" sz="600" dirty="0"/>
              <a:t> K, et al. Low contact force and force-time integral predict early recovery and dormant conduction revealed by adenosine after pulmonary vein isolation. </a:t>
            </a:r>
            <a:r>
              <a:rPr lang="en-US" sz="600" i="1" dirty="0" err="1"/>
              <a:t>Europace</a:t>
            </a:r>
            <a:r>
              <a:rPr lang="en-US" sz="600" i="1" dirty="0"/>
              <a:t>. </a:t>
            </a:r>
            <a:r>
              <a:rPr lang="en-US" sz="600" dirty="0"/>
              <a:t>2015;17(6):877–83.</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a:t>Matsuda H, </a:t>
            </a:r>
            <a:r>
              <a:rPr lang="en-US" sz="600" dirty="0" err="1"/>
              <a:t>Parwani</a:t>
            </a:r>
            <a:r>
              <a:rPr lang="en-US" sz="600" dirty="0"/>
              <a:t> AS, </a:t>
            </a:r>
            <a:r>
              <a:rPr lang="en-US" sz="600" dirty="0" err="1"/>
              <a:t>Attanasio</a:t>
            </a:r>
            <a:r>
              <a:rPr lang="en-US" sz="600" dirty="0"/>
              <a:t> P, et al. Atrial rhythm influences catheter tissue contact during radiofrequency catheter ablation of atrial fibrillation: comparison of contact force between sinus rhythm and atrial fibrillation. </a:t>
            </a:r>
            <a:r>
              <a:rPr lang="en-US" sz="600" i="1" dirty="0"/>
              <a:t>Heart Vessels.</a:t>
            </a:r>
            <a:r>
              <a:rPr lang="en-US" sz="600" dirty="0"/>
              <a:t> 2015;31(9):1544–52.</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a:t>Providencia R, </a:t>
            </a:r>
            <a:r>
              <a:rPr lang="en-US" sz="600" dirty="0" err="1"/>
              <a:t>Khoueiry</a:t>
            </a:r>
            <a:r>
              <a:rPr lang="en-US" sz="600" dirty="0"/>
              <a:t> Z, </a:t>
            </a:r>
            <a:r>
              <a:rPr lang="en-US" sz="600" dirty="0" err="1"/>
              <a:t>Bouzeman</a:t>
            </a:r>
            <a:r>
              <a:rPr lang="en-US" sz="600" dirty="0"/>
              <a:t> A, et al. Contact- force sensing using the </a:t>
            </a:r>
            <a:r>
              <a:rPr lang="en-US" sz="600" dirty="0" err="1"/>
              <a:t>smarttouch</a:t>
            </a:r>
            <a:r>
              <a:rPr lang="en-US" sz="600" dirty="0"/>
              <a:t> and </a:t>
            </a:r>
            <a:r>
              <a:rPr lang="en-US" sz="600" dirty="0" err="1"/>
              <a:t>tacticath</a:t>
            </a:r>
            <a:r>
              <a:rPr lang="en-US" sz="600" dirty="0"/>
              <a:t> catheter: Head-to-head comparison and benefit on catheter ablation of paroxysmal and persistent atrial fibrillation. </a:t>
            </a:r>
            <a:r>
              <a:rPr lang="en-US" sz="600" i="1" dirty="0"/>
              <a:t>Heart Rhythm.</a:t>
            </a:r>
            <a:r>
              <a:rPr lang="en-US" sz="600" dirty="0"/>
              <a:t> 2015;12(5 </a:t>
            </a:r>
            <a:r>
              <a:rPr lang="en-US" sz="600" dirty="0" err="1"/>
              <a:t>Suppl</a:t>
            </a:r>
            <a:r>
              <a:rPr lang="en-US" sz="600" dirty="0"/>
              <a:t> 1):S66. Abstract AB29-03. </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err="1"/>
              <a:t>Squara</a:t>
            </a:r>
            <a:r>
              <a:rPr lang="en-US" sz="600" dirty="0"/>
              <a:t> F, Zhao A, </a:t>
            </a:r>
            <a:r>
              <a:rPr lang="en-US" sz="600" dirty="0" err="1"/>
              <a:t>Marijon</a:t>
            </a:r>
            <a:r>
              <a:rPr lang="en-US" sz="600" dirty="0"/>
              <a:t> E, et al. Comparison between radiofrequency with contact force-sensing and second-generation </a:t>
            </a:r>
            <a:r>
              <a:rPr lang="en-US" sz="600" dirty="0" err="1"/>
              <a:t>cryoballoon</a:t>
            </a:r>
            <a:r>
              <a:rPr lang="en-US" sz="600" dirty="0"/>
              <a:t> for paroxysmal atrial fibrillation catheter ablation: a </a:t>
            </a:r>
            <a:r>
              <a:rPr lang="en-US" sz="600" dirty="0" err="1"/>
              <a:t>multicentre</a:t>
            </a:r>
            <a:r>
              <a:rPr lang="en-US" sz="600" dirty="0"/>
              <a:t> European evaluation. </a:t>
            </a:r>
            <a:r>
              <a:rPr lang="en-US" sz="600" i="1" dirty="0" err="1"/>
              <a:t>Europace</a:t>
            </a:r>
            <a:r>
              <a:rPr lang="en-US" sz="600" i="1" dirty="0"/>
              <a:t>.</a:t>
            </a:r>
            <a:r>
              <a:rPr lang="en-US" sz="600" dirty="0"/>
              <a:t> 2015;17(5):718–24.</a:t>
            </a:r>
          </a:p>
          <a:p>
            <a:pPr marL="116608" marR="0" indent="-116608" algn="l" defTabSz="914400" rtl="0" eaLnBrk="1" fontAlgn="auto" latinLnBrk="0" hangingPunct="1">
              <a:lnSpc>
                <a:spcPct val="100000"/>
              </a:lnSpc>
              <a:spcBef>
                <a:spcPts val="0"/>
              </a:spcBef>
              <a:spcAft>
                <a:spcPts val="0"/>
              </a:spcAft>
              <a:buClrTx/>
              <a:buSzTx/>
              <a:buFont typeface="+mj-lt"/>
              <a:buAutoNum type="arabicPeriod"/>
              <a:tabLst/>
              <a:defRPr/>
            </a:pPr>
            <a:r>
              <a:rPr lang="en-US" sz="600" dirty="0" err="1"/>
              <a:t>Anter</a:t>
            </a:r>
            <a:r>
              <a:rPr lang="en-US" sz="600" dirty="0"/>
              <a:t> E, Di </a:t>
            </a:r>
            <a:r>
              <a:rPr lang="en-US" sz="600" dirty="0" err="1"/>
              <a:t>Biase</a:t>
            </a:r>
            <a:r>
              <a:rPr lang="en-US" sz="600" dirty="0"/>
              <a:t> L, Contreras-Valdes F, et al. The effect of contract force sensing catheters on long-term durability of pulmonary vein isolation: A multi-center experience [Abstract Poo4-97]. </a:t>
            </a:r>
            <a:r>
              <a:rPr lang="en-US" sz="600" i="1" dirty="0"/>
              <a:t>Heart Rhythm. </a:t>
            </a:r>
            <a:r>
              <a:rPr lang="en-US" sz="600" dirty="0"/>
              <a:t>2016;13(5 </a:t>
            </a:r>
            <a:r>
              <a:rPr lang="en-US" sz="600" dirty="0" err="1"/>
              <a:t>Suppl</a:t>
            </a:r>
            <a:r>
              <a:rPr lang="en-US" sz="600" dirty="0"/>
              <a:t> 1):S377. 	</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73</a:t>
            </a:fld>
            <a:endParaRPr lang="en-US" dirty="0"/>
          </a:p>
        </p:txBody>
      </p:sp>
    </p:spTree>
    <p:extLst>
      <p:ext uri="{BB962C8B-B14F-4D97-AF65-F5344CB8AC3E}">
        <p14:creationId xmlns:p14="http://schemas.microsoft.com/office/powerpoint/2010/main" val="11612739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The 12 independent studies summarized in this table included more than 400 patients undergoing ablation with the TactiCath catheter, as well as additional patients treated with other contact force sensing catheters or with non-CF ablation.</a:t>
            </a:r>
            <a:r>
              <a:rPr lang="en-US" sz="1000" baseline="30000" dirty="0">
                <a:latin typeface="Garamond" panose="02020404030301010803" pitchFamily="18" charset="0"/>
              </a:rPr>
              <a:t>1-12</a:t>
            </a:r>
            <a:endParaRPr lang="en-US" sz="1000" dirty="0">
              <a:latin typeface="Garamond" panose="02020404030301010803" pitchFamily="18" charset="0"/>
            </a:endParaRPr>
          </a:p>
          <a:p>
            <a:pPr>
              <a:spcAft>
                <a:spcPts val="400"/>
              </a:spcAft>
            </a:pPr>
            <a:r>
              <a:rPr lang="en-US" sz="1000" dirty="0">
                <a:latin typeface="Garamond" panose="02020404030301010803" pitchFamily="18" charset="0"/>
              </a:rPr>
              <a:t>AADs = anti-arrhythmic drugs; AF = atrial fibrillation; CB1 = first-generation </a:t>
            </a:r>
            <a:r>
              <a:rPr lang="en-US" sz="1000" dirty="0" err="1">
                <a:latin typeface="Garamond" panose="02020404030301010803" pitchFamily="18" charset="0"/>
              </a:rPr>
              <a:t>cryoballoon</a:t>
            </a:r>
            <a:r>
              <a:rPr lang="en-US" sz="1000" dirty="0">
                <a:latin typeface="Garamond" panose="02020404030301010803" pitchFamily="18" charset="0"/>
              </a:rPr>
              <a:t>; CB2 = second-generation </a:t>
            </a:r>
            <a:r>
              <a:rPr lang="en-US" sz="1000" dirty="0" err="1">
                <a:latin typeface="Garamond" panose="02020404030301010803" pitchFamily="18" charset="0"/>
              </a:rPr>
              <a:t>cryoballoon</a:t>
            </a:r>
            <a:r>
              <a:rPr lang="en-US" sz="1000" dirty="0">
                <a:latin typeface="Garamond" panose="02020404030301010803" pitchFamily="18" charset="0"/>
              </a:rPr>
              <a:t>;</a:t>
            </a:r>
            <a:r>
              <a:rPr lang="pt-BR" sz="1000" dirty="0">
                <a:latin typeface="Garamond" panose="02020404030301010803" pitchFamily="18" charset="0"/>
              </a:rPr>
              <a:t> </a:t>
            </a:r>
            <a:r>
              <a:rPr lang="en-US" sz="1000" dirty="0">
                <a:latin typeface="Garamond" panose="02020404030301010803" pitchFamily="18" charset="0"/>
              </a:rPr>
              <a:t>Conv/(RF) = conventional irrigated radiofrequency ablation catheters; CF = contact force; Flex = open-irrigated flexible tip ablation catheter; LA = left atrial NA = not applicable; NR = not reported; PAF = paroxysmal AF; PNP = phrenic nerve palsy; PVI = pulmonary vein isolation; SAE = serious adverse event.</a:t>
            </a:r>
          </a:p>
          <a:p>
            <a:pPr defTabSz="920083">
              <a:lnSpc>
                <a:spcPct val="110000"/>
              </a:lnSpc>
              <a:spcBef>
                <a:spcPts val="603"/>
              </a:spcBef>
              <a:defRPr/>
            </a:pPr>
            <a:r>
              <a:rPr lang="en-US" sz="600" b="1" dirty="0"/>
              <a:t>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9"/>
              <a:tabLst/>
              <a:defRPr/>
            </a:pPr>
            <a:r>
              <a:rPr lang="en-US" sz="700" dirty="0" err="1"/>
              <a:t>Deubner</a:t>
            </a:r>
            <a:r>
              <a:rPr lang="en-US" sz="700" dirty="0"/>
              <a:t> N, </a:t>
            </a:r>
            <a:r>
              <a:rPr lang="en-US" sz="700" dirty="0" err="1"/>
              <a:t>Greiss</a:t>
            </a:r>
            <a:r>
              <a:rPr lang="en-US" sz="700" dirty="0"/>
              <a:t> H, </a:t>
            </a:r>
            <a:r>
              <a:rPr lang="en-US" sz="700" dirty="0" err="1"/>
              <a:t>Akkaya</a:t>
            </a:r>
            <a:r>
              <a:rPr lang="en-US" sz="700" dirty="0"/>
              <a:t> E, et al. Clinical experience with contact-force and flexible-tip ablation catheter designs. </a:t>
            </a:r>
            <a:r>
              <a:rPr lang="en-US" sz="700" i="1" dirty="0"/>
              <a:t>J </a:t>
            </a:r>
            <a:r>
              <a:rPr lang="en-US" sz="700" i="1" dirty="0" err="1"/>
              <a:t>Interv</a:t>
            </a:r>
            <a:r>
              <a:rPr lang="en-US" sz="700" i="1" dirty="0"/>
              <a:t> Card</a:t>
            </a:r>
            <a:r>
              <a:rPr lang="en-US" sz="700" dirty="0"/>
              <a:t> </a:t>
            </a:r>
            <a:r>
              <a:rPr lang="en-US" sz="700" i="1" dirty="0" err="1"/>
              <a:t>Electrophysiol</a:t>
            </a:r>
            <a:r>
              <a:rPr lang="en-US" sz="700" i="1" dirty="0"/>
              <a:t>.</a:t>
            </a:r>
            <a:r>
              <a:rPr lang="en-US" sz="700" dirty="0"/>
              <a:t> 2016;47(1):75–82.</a:t>
            </a:r>
          </a:p>
          <a:p>
            <a:pPr marL="228600" indent="-228600">
              <a:buFont typeface="+mj-lt"/>
              <a:buAutoNum type="arabicPeriod" startAt="9"/>
            </a:pPr>
            <a:r>
              <a:rPr lang="en-US" sz="700" dirty="0" err="1"/>
              <a:t>Khoueiry</a:t>
            </a:r>
            <a:r>
              <a:rPr lang="en-US" sz="700" dirty="0"/>
              <a:t> Z, </a:t>
            </a:r>
            <a:r>
              <a:rPr lang="en-US" sz="700" dirty="0" err="1"/>
              <a:t>Albenque</a:t>
            </a:r>
            <a:r>
              <a:rPr lang="en-US" sz="700" dirty="0"/>
              <a:t> JP, Providencia R, et al. Outcomes after </a:t>
            </a:r>
            <a:r>
              <a:rPr lang="en-US" sz="700" dirty="0" err="1"/>
              <a:t>cryoablation</a:t>
            </a:r>
            <a:r>
              <a:rPr lang="en-US" sz="700" dirty="0"/>
              <a:t> vs. radiofrequency in patients with paroxysmal atrial fibrillation: impact of pulmonary veins anatomy. </a:t>
            </a:r>
            <a:r>
              <a:rPr lang="en-US" sz="700" i="1" dirty="0" err="1"/>
              <a:t>Europace</a:t>
            </a:r>
            <a:r>
              <a:rPr lang="en-US" sz="700" i="1" dirty="0"/>
              <a:t>.</a:t>
            </a:r>
            <a:r>
              <a:rPr lang="en-US" sz="700" dirty="0"/>
              <a:t> 2016;18(9):1343–51.</a:t>
            </a:r>
          </a:p>
          <a:p>
            <a:pPr marL="228600" indent="-228600">
              <a:buFont typeface="+mj-lt"/>
              <a:buAutoNum type="arabicPeriod" startAt="9"/>
            </a:pPr>
            <a:r>
              <a:rPr lang="en-US" sz="700" dirty="0"/>
              <a:t>Leo M, Pedersen M, </a:t>
            </a:r>
            <a:r>
              <a:rPr lang="en-US" sz="700" dirty="0" err="1"/>
              <a:t>Kalla</a:t>
            </a:r>
            <a:r>
              <a:rPr lang="en-US" sz="700" dirty="0"/>
              <a:t> M, et al. Catheter ablation for paroxysmal atrial fibrillation ablation in the modern era: Comparison between current technologies [Abstract PO05-95]. </a:t>
            </a:r>
            <a:r>
              <a:rPr lang="en-US" sz="700" i="1" dirty="0"/>
              <a:t>Heart Rhythm</a:t>
            </a:r>
            <a:r>
              <a:rPr lang="en-US" sz="700" dirty="0"/>
              <a:t>. 2016;13(5 </a:t>
            </a:r>
            <a:r>
              <a:rPr lang="en-US" sz="700" dirty="0" err="1"/>
              <a:t>Suppl</a:t>
            </a:r>
            <a:r>
              <a:rPr lang="en-US" sz="700" dirty="0"/>
              <a:t> 1):S464–5.</a:t>
            </a:r>
          </a:p>
          <a:p>
            <a:pPr marL="228600" indent="-228600">
              <a:buFont typeface="+mj-lt"/>
              <a:buAutoNum type="arabicPeriod" startAt="9"/>
            </a:pPr>
            <a:r>
              <a:rPr lang="en-US" sz="700" dirty="0" err="1"/>
              <a:t>Mantovan</a:t>
            </a:r>
            <a:r>
              <a:rPr lang="en-US" sz="700" dirty="0"/>
              <a:t> R, </a:t>
            </a:r>
            <a:r>
              <a:rPr lang="en-US" sz="700" dirty="0" err="1"/>
              <a:t>Sabbatani</a:t>
            </a:r>
            <a:r>
              <a:rPr lang="en-US" sz="700" dirty="0"/>
              <a:t> P, </a:t>
            </a:r>
            <a:r>
              <a:rPr lang="en-US" sz="700" dirty="0" err="1"/>
              <a:t>Garaffoni</a:t>
            </a:r>
            <a:r>
              <a:rPr lang="en-US" sz="700" dirty="0"/>
              <a:t> C, et al. Procedural usefulness of a contact force-sensing irrigated catheter for ablation of paroxysmal atrial fibrillation: A randomized, controlled study. </a:t>
            </a:r>
            <a:r>
              <a:rPr lang="en-US" sz="700" i="1" dirty="0"/>
              <a:t>Heart Rhythm</a:t>
            </a:r>
            <a:r>
              <a:rPr lang="en-US" sz="700" dirty="0"/>
              <a:t>. 2016;13(5 </a:t>
            </a:r>
            <a:r>
              <a:rPr lang="en-US" sz="700" dirty="0" err="1"/>
              <a:t>Suppl</a:t>
            </a:r>
            <a:r>
              <a:rPr lang="en-US" sz="700" dirty="0"/>
              <a:t> 1):S121.</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solidFill>
                  <a:prstClr val="black"/>
                </a:solidFill>
              </a:rPr>
              <a:pPr>
                <a:defRPr/>
              </a:pPr>
              <a:t>74</a:t>
            </a:fld>
            <a:endParaRPr lang="en-US" dirty="0">
              <a:solidFill>
                <a:prstClr val="black"/>
              </a:solidFill>
            </a:endParaRPr>
          </a:p>
        </p:txBody>
      </p:sp>
    </p:spTree>
    <p:extLst>
      <p:ext uri="{BB962C8B-B14F-4D97-AF65-F5344CB8AC3E}">
        <p14:creationId xmlns:p14="http://schemas.microsoft.com/office/powerpoint/2010/main" val="11612739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The 12 independent studies summarized in this table included more than 400 patients undergoing ablation with the TactiCath catheter, as well as additional patients treated with other contact force sensing catheters or with non-CF ablation.</a:t>
            </a:r>
            <a:r>
              <a:rPr lang="en-US" sz="1000" baseline="30000" dirty="0">
                <a:latin typeface="Garamond" panose="02020404030301010803" pitchFamily="18" charset="0"/>
              </a:rPr>
              <a:t>1-12</a:t>
            </a:r>
          </a:p>
          <a:p>
            <a:pPr defTabSz="920083">
              <a:spcAft>
                <a:spcPts val="400"/>
              </a:spcAft>
              <a:defRPr/>
            </a:pPr>
            <a:r>
              <a:rPr lang="en-US" sz="1000" dirty="0">
                <a:latin typeface="Garamond" panose="02020404030301010803" pitchFamily="18" charset="0"/>
              </a:rPr>
              <a:t>Freedom from AF after ablation (following blanking period of 1-3 months in some studies) with or without the use of previous AADs except as noted. Mean values are provided for outcomes except as noted. </a:t>
            </a:r>
          </a:p>
          <a:p>
            <a:pPr>
              <a:spcAft>
                <a:spcPts val="400"/>
              </a:spcAft>
            </a:pPr>
            <a:r>
              <a:rPr lang="en-US" sz="1000" dirty="0">
                <a:latin typeface="Garamond" panose="02020404030301010803" pitchFamily="18" charset="0"/>
              </a:rPr>
              <a:t>AADs = anti-arrhythmic drugs; AF = atrial fibrillation; CB1 = first-generation </a:t>
            </a:r>
            <a:r>
              <a:rPr lang="en-US" sz="1000" dirty="0" err="1">
                <a:latin typeface="Garamond" panose="02020404030301010803" pitchFamily="18" charset="0"/>
              </a:rPr>
              <a:t>cryoballoon</a:t>
            </a:r>
            <a:r>
              <a:rPr lang="en-US" sz="1000" dirty="0">
                <a:latin typeface="Garamond" panose="02020404030301010803" pitchFamily="18" charset="0"/>
              </a:rPr>
              <a:t>; CB2 = second-generation </a:t>
            </a:r>
            <a:r>
              <a:rPr lang="en-US" sz="1000" dirty="0" err="1">
                <a:latin typeface="Garamond" panose="02020404030301010803" pitchFamily="18" charset="0"/>
              </a:rPr>
              <a:t>cryoballoon</a:t>
            </a:r>
            <a:r>
              <a:rPr lang="en-US" sz="1000" dirty="0">
                <a:latin typeface="Garamond" panose="02020404030301010803" pitchFamily="18" charset="0"/>
              </a:rPr>
              <a:t>;</a:t>
            </a:r>
            <a:r>
              <a:rPr lang="pt-BR" sz="1000" dirty="0">
                <a:latin typeface="Garamond" panose="02020404030301010803" pitchFamily="18" charset="0"/>
              </a:rPr>
              <a:t> </a:t>
            </a:r>
            <a:r>
              <a:rPr lang="en-US" sz="1000" dirty="0">
                <a:latin typeface="Garamond" panose="02020404030301010803" pitchFamily="18" charset="0"/>
              </a:rPr>
              <a:t>Conv/(RF) = conventional irrigated radiofrequency ablation catheters; CF = contact force; Flex = open-irrigated flexible tip ablation catheter; LA = left atrial NA = not applicable; NR = not reported; PAF = paroxysmal AF; PNP = phrenic nerve palsy; PVI = pulmonary vein isolation; SAE = serious adverse event.</a:t>
            </a:r>
          </a:p>
          <a:p>
            <a:pPr>
              <a:lnSpc>
                <a:spcPct val="110000"/>
              </a:lnSpc>
              <a:spcBef>
                <a:spcPts val="603"/>
              </a:spcBef>
              <a:defRPr/>
            </a:pPr>
            <a:r>
              <a:rPr lang="en-US" sz="800" b="1" dirty="0"/>
              <a:t>References: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a:t>Casella M, </a:t>
            </a:r>
            <a:r>
              <a:rPr lang="en-US" sz="800" dirty="0" err="1"/>
              <a:t>Dello</a:t>
            </a:r>
            <a:r>
              <a:rPr lang="en-US" sz="800" dirty="0"/>
              <a:t> Russo A, Russo E, et al. Biomarkers of myocardial injury with different energy sources for atrial fibrillation catheter ablation. </a:t>
            </a:r>
            <a:r>
              <a:rPr lang="en-US" sz="800" i="1" dirty="0" err="1"/>
              <a:t>Cardiol</a:t>
            </a:r>
            <a:r>
              <a:rPr lang="en-US" sz="800" i="1" dirty="0"/>
              <a:t> J.</a:t>
            </a:r>
            <a:r>
              <a:rPr lang="en-US" sz="800" dirty="0"/>
              <a:t> 2014;21(5):516–23.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err="1"/>
              <a:t>Wakili</a:t>
            </a:r>
            <a:r>
              <a:rPr lang="en-US" sz="800" dirty="0"/>
              <a:t> R, </a:t>
            </a:r>
            <a:r>
              <a:rPr lang="en-US" sz="800" dirty="0" err="1"/>
              <a:t>Clauss</a:t>
            </a:r>
            <a:r>
              <a:rPr lang="en-US" sz="800" dirty="0"/>
              <a:t> S, Schmidt V, et al. Impact of real-time contact force and impedance measurement in pulmonary vein isolation procedures for treatment of atrial fibrillation.</a:t>
            </a:r>
            <a:r>
              <a:rPr lang="en-US" sz="800" i="1" dirty="0"/>
              <a:t> </a:t>
            </a:r>
            <a:r>
              <a:rPr lang="en-US" sz="800" i="1" dirty="0" err="1"/>
              <a:t>Clin</a:t>
            </a:r>
            <a:r>
              <a:rPr lang="en-US" sz="800" i="1" dirty="0"/>
              <a:t> Res </a:t>
            </a:r>
            <a:r>
              <a:rPr lang="en-US" sz="800" i="1" dirty="0" err="1"/>
              <a:t>Cardiol</a:t>
            </a:r>
            <a:r>
              <a:rPr lang="en-US" sz="800" i="1" dirty="0"/>
              <a:t>.</a:t>
            </a:r>
            <a:r>
              <a:rPr lang="en-US" sz="800" dirty="0"/>
              <a:t> 2014;103(2):97–106.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err="1"/>
              <a:t>Wutzler</a:t>
            </a:r>
            <a:r>
              <a:rPr lang="en-US" sz="800" dirty="0"/>
              <a:t> A, </a:t>
            </a:r>
            <a:r>
              <a:rPr lang="en-US" sz="800" dirty="0" err="1"/>
              <a:t>Huemer</a:t>
            </a:r>
            <a:r>
              <a:rPr lang="en-US" sz="800" dirty="0"/>
              <a:t> M, </a:t>
            </a:r>
            <a:r>
              <a:rPr lang="en-US" sz="800" dirty="0" err="1"/>
              <a:t>Parwani</a:t>
            </a:r>
            <a:r>
              <a:rPr lang="en-US" sz="800" dirty="0"/>
              <a:t> AS, </a:t>
            </a:r>
            <a:r>
              <a:rPr lang="en-US" sz="800" dirty="0" err="1"/>
              <a:t>Blaschke</a:t>
            </a:r>
            <a:r>
              <a:rPr lang="en-US" sz="800" dirty="0"/>
              <a:t> F, </a:t>
            </a:r>
            <a:r>
              <a:rPr lang="en-US" sz="800" dirty="0" err="1"/>
              <a:t>Haverkamp</a:t>
            </a:r>
            <a:r>
              <a:rPr lang="en-US" sz="800" dirty="0"/>
              <a:t> W, </a:t>
            </a:r>
            <a:r>
              <a:rPr lang="en-US" sz="800" dirty="0" err="1"/>
              <a:t>Boldt</a:t>
            </a:r>
            <a:r>
              <a:rPr lang="en-US" sz="800" dirty="0"/>
              <a:t> LH. Contact force mapping during catheter ablation for atrial fibrillation: procedural data and one-year follow-up. </a:t>
            </a:r>
            <a:r>
              <a:rPr lang="en-US" sz="800" i="1" dirty="0"/>
              <a:t>Arch Med Sci. </a:t>
            </a:r>
            <a:r>
              <a:rPr lang="en-US" sz="800" dirty="0"/>
              <a:t>2014;10(2):266–72.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a:t>le </a:t>
            </a:r>
            <a:r>
              <a:rPr lang="en-US" sz="800" dirty="0" err="1"/>
              <a:t>Polain</a:t>
            </a:r>
            <a:r>
              <a:rPr lang="en-US" sz="800" dirty="0"/>
              <a:t> de </a:t>
            </a:r>
            <a:r>
              <a:rPr lang="en-US" sz="800" dirty="0" err="1"/>
              <a:t>Waroux</a:t>
            </a:r>
            <a:r>
              <a:rPr lang="en-US" sz="800" dirty="0"/>
              <a:t> JB, </a:t>
            </a:r>
            <a:r>
              <a:rPr lang="en-US" sz="800" dirty="0" err="1"/>
              <a:t>Weerasooriya</a:t>
            </a:r>
            <a:r>
              <a:rPr lang="en-US" sz="800" dirty="0"/>
              <a:t> R, </a:t>
            </a:r>
            <a:r>
              <a:rPr lang="en-US" sz="800" dirty="0" err="1"/>
              <a:t>Anvardeen</a:t>
            </a:r>
            <a:r>
              <a:rPr lang="en-US" sz="800" dirty="0"/>
              <a:t> K, et al. Low contact force and force-time integral predict early recovery and dormant conduction revealed by adenosine after pulmonary vein isolation. </a:t>
            </a:r>
            <a:r>
              <a:rPr lang="en-US" sz="800" i="1" dirty="0" err="1"/>
              <a:t>Europace</a:t>
            </a:r>
            <a:r>
              <a:rPr lang="en-US" sz="800" i="1" dirty="0"/>
              <a:t>. </a:t>
            </a:r>
            <a:r>
              <a:rPr lang="en-US" sz="800" dirty="0"/>
              <a:t>2015;17(6):877–83.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a:t>Matsuda H, </a:t>
            </a:r>
            <a:r>
              <a:rPr lang="en-US" sz="800" dirty="0" err="1"/>
              <a:t>Parwani</a:t>
            </a:r>
            <a:r>
              <a:rPr lang="en-US" sz="800" dirty="0"/>
              <a:t> AS, </a:t>
            </a:r>
            <a:r>
              <a:rPr lang="en-US" sz="800" dirty="0" err="1"/>
              <a:t>Attanasio</a:t>
            </a:r>
            <a:r>
              <a:rPr lang="en-US" sz="800" dirty="0"/>
              <a:t> P, et al. Atrial rhythm influences catheter tissue contact during radiofrequency catheter ablation of atrial fibrillation: comparison of contact force between sinus rhythm and atrial fibrillation. </a:t>
            </a:r>
            <a:r>
              <a:rPr lang="en-US" sz="800" i="1" dirty="0"/>
              <a:t>Heart Vessels.</a:t>
            </a:r>
            <a:r>
              <a:rPr lang="en-US" sz="800" dirty="0"/>
              <a:t> 2015;31(9):1544–52.</a:t>
            </a:r>
          </a:p>
          <a:p>
            <a:pPr marL="228600" indent="-228600">
              <a:buFont typeface="+mj-lt"/>
              <a:buAutoNum type="arabicPeriod" startAt="6"/>
              <a:defRPr/>
            </a:pPr>
            <a:r>
              <a:rPr lang="en-US" sz="800" dirty="0"/>
              <a:t>Providencia R, </a:t>
            </a:r>
            <a:r>
              <a:rPr lang="en-US" sz="800" dirty="0" err="1"/>
              <a:t>Khoueiry</a:t>
            </a:r>
            <a:r>
              <a:rPr lang="en-US" sz="800" dirty="0"/>
              <a:t> Z, </a:t>
            </a:r>
            <a:r>
              <a:rPr lang="en-US" sz="800" dirty="0" err="1"/>
              <a:t>Bouzeman</a:t>
            </a:r>
            <a:r>
              <a:rPr lang="en-US" sz="800" dirty="0"/>
              <a:t> A, et al. Contact- force sensing using the </a:t>
            </a:r>
            <a:r>
              <a:rPr lang="en-US" sz="800" dirty="0" err="1"/>
              <a:t>smarttouch</a:t>
            </a:r>
            <a:r>
              <a:rPr lang="en-US" sz="800" dirty="0"/>
              <a:t> and </a:t>
            </a:r>
            <a:r>
              <a:rPr lang="en-US" sz="800" dirty="0" err="1"/>
              <a:t>tacticath</a:t>
            </a:r>
            <a:r>
              <a:rPr lang="en-US" sz="800" dirty="0"/>
              <a:t> catheter: Head-to-head comparison and benefit on catheter ablation of paroxysmal and persistent atrial fibrillation. </a:t>
            </a:r>
            <a:r>
              <a:rPr lang="en-US" sz="800" i="1" dirty="0"/>
              <a:t>Heart Rhythm.</a:t>
            </a:r>
            <a:r>
              <a:rPr lang="en-US" sz="800" dirty="0"/>
              <a:t> 2015;12(5 </a:t>
            </a:r>
            <a:r>
              <a:rPr lang="en-US" sz="800" dirty="0" err="1"/>
              <a:t>Suppl</a:t>
            </a:r>
            <a:r>
              <a:rPr lang="en-US" sz="800" dirty="0"/>
              <a:t> 1):S66. Abstract AB29-03. </a:t>
            </a:r>
          </a:p>
          <a:p>
            <a:pPr marL="228600" indent="-228600">
              <a:buFont typeface="+mj-lt"/>
              <a:buAutoNum type="arabicPeriod" startAt="6"/>
              <a:defRPr/>
            </a:pPr>
            <a:r>
              <a:rPr lang="en-US" sz="800" dirty="0" err="1"/>
              <a:t>Squara</a:t>
            </a:r>
            <a:r>
              <a:rPr lang="en-US" sz="800" dirty="0"/>
              <a:t> F, Zhao A, </a:t>
            </a:r>
            <a:r>
              <a:rPr lang="en-US" sz="800" dirty="0" err="1"/>
              <a:t>Marijon</a:t>
            </a:r>
            <a:r>
              <a:rPr lang="en-US" sz="800" dirty="0"/>
              <a:t> E, et al. Comparison between radiofrequency with contact force-sensing and second-generation </a:t>
            </a:r>
            <a:r>
              <a:rPr lang="en-US" sz="800" dirty="0" err="1"/>
              <a:t>cryoballoon</a:t>
            </a:r>
            <a:r>
              <a:rPr lang="en-US" sz="800" dirty="0"/>
              <a:t> for paroxysmal atrial fibrillation catheter ablation: a </a:t>
            </a:r>
            <a:r>
              <a:rPr lang="en-US" sz="800" dirty="0" err="1"/>
              <a:t>multicentre</a:t>
            </a:r>
            <a:r>
              <a:rPr lang="en-US" sz="800" dirty="0"/>
              <a:t> European evaluation. </a:t>
            </a:r>
            <a:r>
              <a:rPr lang="en-US" sz="800" i="1" dirty="0" err="1"/>
              <a:t>Europace</a:t>
            </a:r>
            <a:r>
              <a:rPr lang="en-US" sz="800" i="1" dirty="0"/>
              <a:t>.</a:t>
            </a:r>
            <a:r>
              <a:rPr lang="en-US" sz="800" dirty="0"/>
              <a:t> 2015;17(5):718–24.</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75</a:t>
            </a:fld>
            <a:endParaRPr lang="en-US" dirty="0"/>
          </a:p>
        </p:txBody>
      </p:sp>
    </p:spTree>
    <p:extLst>
      <p:ext uri="{BB962C8B-B14F-4D97-AF65-F5344CB8AC3E}">
        <p14:creationId xmlns:p14="http://schemas.microsoft.com/office/powerpoint/2010/main" val="8981388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The 12 independent studies summarized in this table included more than 400 patients undergoing ablation with the TactiCath catheter, as well as additional patients treated with other contact force sensing catheters or with non-CF ablation.</a:t>
            </a:r>
            <a:r>
              <a:rPr lang="en-US" sz="1000" baseline="30000" dirty="0">
                <a:latin typeface="Garamond" panose="02020404030301010803" pitchFamily="18" charset="0"/>
              </a:rPr>
              <a:t>1-12</a:t>
            </a:r>
          </a:p>
          <a:p>
            <a:pPr defTabSz="920083">
              <a:spcAft>
                <a:spcPts val="400"/>
              </a:spcAft>
              <a:defRPr/>
            </a:pPr>
            <a:r>
              <a:rPr lang="en-US" sz="1000" dirty="0">
                <a:latin typeface="Garamond" panose="02020404030301010803" pitchFamily="18" charset="0"/>
              </a:rPr>
              <a:t>Freedom from AF after ablation (following blanking period of 1-3 months in some studies) with or without the use of previous AADs except as noted. Mean values are provided for outcomes except as noted. </a:t>
            </a:r>
          </a:p>
          <a:p>
            <a:pPr>
              <a:spcAft>
                <a:spcPts val="400"/>
              </a:spcAft>
            </a:pPr>
            <a:r>
              <a:rPr lang="en-US" sz="1000" dirty="0">
                <a:latin typeface="Garamond" panose="02020404030301010803" pitchFamily="18" charset="0"/>
              </a:rPr>
              <a:t>AADs = anti-arrhythmic drugs; AF = atrial fibrillation; CB1 = first-generation </a:t>
            </a:r>
            <a:r>
              <a:rPr lang="en-US" sz="1000" dirty="0" err="1">
                <a:latin typeface="Garamond" panose="02020404030301010803" pitchFamily="18" charset="0"/>
              </a:rPr>
              <a:t>cryoballoon</a:t>
            </a:r>
            <a:r>
              <a:rPr lang="en-US" sz="1000" dirty="0">
                <a:latin typeface="Garamond" panose="02020404030301010803" pitchFamily="18" charset="0"/>
              </a:rPr>
              <a:t>; CB2 = second-generation </a:t>
            </a:r>
            <a:r>
              <a:rPr lang="en-US" sz="1000" dirty="0" err="1">
                <a:latin typeface="Garamond" panose="02020404030301010803" pitchFamily="18" charset="0"/>
              </a:rPr>
              <a:t>cryoballoon</a:t>
            </a:r>
            <a:r>
              <a:rPr lang="en-US" sz="1000" dirty="0">
                <a:latin typeface="Garamond" panose="02020404030301010803" pitchFamily="18" charset="0"/>
              </a:rPr>
              <a:t>;</a:t>
            </a:r>
            <a:r>
              <a:rPr lang="pt-BR" sz="1000" dirty="0">
                <a:latin typeface="Garamond" panose="02020404030301010803" pitchFamily="18" charset="0"/>
              </a:rPr>
              <a:t> </a:t>
            </a:r>
            <a:r>
              <a:rPr lang="en-US" sz="1000" dirty="0">
                <a:latin typeface="Garamond" panose="02020404030301010803" pitchFamily="18" charset="0"/>
              </a:rPr>
              <a:t>Conv/(RF) = conventional irrigated radiofrequency ablation catheters; CF = contact force; Flex = open-irrigated flexible tip ablation catheter; LA = left atrial NA = not applicable; NR = not reported; PAF = paroxysmal AF; PNP = phrenic nerve palsy; PVI = pulmonary vein isolation; SAE = serious adverse event.</a:t>
            </a:r>
          </a:p>
          <a:p>
            <a:pPr>
              <a:lnSpc>
                <a:spcPct val="110000"/>
              </a:lnSpc>
              <a:spcBef>
                <a:spcPts val="603"/>
              </a:spcBef>
              <a:defRPr/>
            </a:pPr>
            <a:r>
              <a:rPr lang="en-US" sz="800" b="1" dirty="0"/>
              <a:t>References: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700" dirty="0" err="1"/>
              <a:t>Anter</a:t>
            </a:r>
            <a:r>
              <a:rPr lang="en-US" sz="700" dirty="0"/>
              <a:t> E, Di </a:t>
            </a:r>
            <a:r>
              <a:rPr lang="en-US" sz="700" dirty="0" err="1"/>
              <a:t>Biase</a:t>
            </a:r>
            <a:r>
              <a:rPr lang="en-US" sz="700" dirty="0"/>
              <a:t> L, Contreras-Valdes F, et al. The effect of contract force sensing catheters on long-term durability of pulmonary vein isolation: A multi-center experience [Abstract Poo4-97]. </a:t>
            </a:r>
            <a:r>
              <a:rPr lang="en-US" sz="700" i="1" dirty="0"/>
              <a:t>Heart Rhythm. </a:t>
            </a:r>
            <a:r>
              <a:rPr lang="en-US" sz="700" dirty="0"/>
              <a:t>2016;13(5 </a:t>
            </a:r>
            <a:r>
              <a:rPr lang="en-US" sz="700" dirty="0" err="1"/>
              <a:t>Suppl</a:t>
            </a:r>
            <a:r>
              <a:rPr lang="en-US" sz="700" dirty="0"/>
              <a:t> 1):S377. 	</a:t>
            </a:r>
          </a:p>
          <a:p>
            <a:pPr marL="228600" indent="-228600">
              <a:buFont typeface="+mj-lt"/>
              <a:buAutoNum type="arabicPeriod" startAt="8"/>
            </a:pPr>
            <a:r>
              <a:rPr lang="en-US" sz="700" dirty="0" err="1"/>
              <a:t>Deubner</a:t>
            </a:r>
            <a:r>
              <a:rPr lang="en-US" sz="700" dirty="0"/>
              <a:t> N, </a:t>
            </a:r>
            <a:r>
              <a:rPr lang="en-US" sz="700" dirty="0" err="1"/>
              <a:t>Greiss</a:t>
            </a:r>
            <a:r>
              <a:rPr lang="en-US" sz="700" dirty="0"/>
              <a:t> H, </a:t>
            </a:r>
            <a:r>
              <a:rPr lang="en-US" sz="700" dirty="0" err="1"/>
              <a:t>Akkaya</a:t>
            </a:r>
            <a:r>
              <a:rPr lang="en-US" sz="700" dirty="0"/>
              <a:t> E, et al. Clinical experience with contact-force and flexible-tip ablation catheter designs. </a:t>
            </a:r>
            <a:r>
              <a:rPr lang="en-US" sz="700" i="1" dirty="0"/>
              <a:t>J </a:t>
            </a:r>
            <a:r>
              <a:rPr lang="en-US" sz="700" i="1" dirty="0" err="1"/>
              <a:t>Interv</a:t>
            </a:r>
            <a:r>
              <a:rPr lang="en-US" sz="700" i="1" dirty="0"/>
              <a:t> Card</a:t>
            </a:r>
            <a:r>
              <a:rPr lang="en-US" sz="700" dirty="0"/>
              <a:t> </a:t>
            </a:r>
            <a:r>
              <a:rPr lang="en-US" sz="700" i="1" dirty="0" err="1"/>
              <a:t>Electrophysiol</a:t>
            </a:r>
            <a:r>
              <a:rPr lang="en-US" sz="700" i="1" dirty="0"/>
              <a:t>.</a:t>
            </a:r>
            <a:r>
              <a:rPr lang="en-US" sz="700" dirty="0"/>
              <a:t> 2016;47(1):75–82.</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700" dirty="0" err="1"/>
              <a:t>Khoueiry</a:t>
            </a:r>
            <a:r>
              <a:rPr lang="en-US" sz="700" dirty="0"/>
              <a:t> Z, </a:t>
            </a:r>
            <a:r>
              <a:rPr lang="en-US" sz="700" dirty="0" err="1"/>
              <a:t>Albenque</a:t>
            </a:r>
            <a:r>
              <a:rPr lang="en-US" sz="700" dirty="0"/>
              <a:t> JP, Providencia R, et al. Outcomes after </a:t>
            </a:r>
            <a:r>
              <a:rPr lang="en-US" sz="700" dirty="0" err="1"/>
              <a:t>cryoablation</a:t>
            </a:r>
            <a:r>
              <a:rPr lang="en-US" sz="700" dirty="0"/>
              <a:t> vs. radiofrequency in patients with paroxysmal atrial fibrillation: impact of pulmonary veins anatomy. </a:t>
            </a:r>
            <a:r>
              <a:rPr lang="en-US" sz="700" i="1" dirty="0" err="1"/>
              <a:t>Europace</a:t>
            </a:r>
            <a:r>
              <a:rPr lang="en-US" sz="700" i="1" dirty="0"/>
              <a:t>.</a:t>
            </a:r>
            <a:r>
              <a:rPr lang="en-US" sz="700" dirty="0"/>
              <a:t> 2016;18(9):1343–51.</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700" dirty="0"/>
              <a:t>Leo M, Pedersen M, </a:t>
            </a:r>
            <a:r>
              <a:rPr lang="en-US" sz="700" dirty="0" err="1"/>
              <a:t>Kalla</a:t>
            </a:r>
            <a:r>
              <a:rPr lang="en-US" sz="700" dirty="0"/>
              <a:t> M, et al. Catheter ablation for paroxysmal atrial fibrillation ablation in the modern era: Comparison between current technologies [Abstract PO05-95]. </a:t>
            </a:r>
            <a:r>
              <a:rPr lang="en-US" sz="700" i="1" dirty="0"/>
              <a:t>Heart Rhythm</a:t>
            </a:r>
            <a:r>
              <a:rPr lang="en-US" sz="700" dirty="0"/>
              <a:t>. 2016;13(5 </a:t>
            </a:r>
            <a:r>
              <a:rPr lang="en-US" sz="700" dirty="0" err="1"/>
              <a:t>Suppl</a:t>
            </a:r>
            <a:r>
              <a:rPr lang="en-US" sz="700" dirty="0"/>
              <a:t> 1):S464–5.</a:t>
            </a:r>
          </a:p>
          <a:p>
            <a:pPr marL="228600" indent="-228600">
              <a:buFont typeface="+mj-lt"/>
              <a:buAutoNum type="arabicPeriod" startAt="8"/>
              <a:defRPr/>
            </a:pPr>
            <a:r>
              <a:rPr lang="en-US" sz="700" dirty="0" err="1"/>
              <a:t>Mantovan</a:t>
            </a:r>
            <a:r>
              <a:rPr lang="en-US" sz="700" dirty="0"/>
              <a:t> R, </a:t>
            </a:r>
            <a:r>
              <a:rPr lang="en-US" sz="700" dirty="0" err="1"/>
              <a:t>Sabbatani</a:t>
            </a:r>
            <a:r>
              <a:rPr lang="en-US" sz="700" dirty="0"/>
              <a:t> P, </a:t>
            </a:r>
            <a:r>
              <a:rPr lang="en-US" sz="700" dirty="0" err="1"/>
              <a:t>Garaffoni</a:t>
            </a:r>
            <a:r>
              <a:rPr lang="en-US" sz="700" dirty="0"/>
              <a:t> C, et al. Procedural usefulness of a contact force-sensing irrigated catheter for ablation of paroxysmal atrial fibrillation: A randomized, controlled study. </a:t>
            </a:r>
            <a:r>
              <a:rPr lang="en-US" sz="700" i="1" dirty="0"/>
              <a:t>Heart Rhythm</a:t>
            </a:r>
            <a:r>
              <a:rPr lang="en-US" sz="700" dirty="0"/>
              <a:t>. 2016;13(5 </a:t>
            </a:r>
            <a:r>
              <a:rPr lang="en-US" sz="700" dirty="0" err="1"/>
              <a:t>Suppl</a:t>
            </a:r>
            <a:r>
              <a:rPr lang="en-US" sz="700" dirty="0"/>
              <a:t> 1):S121.</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76</a:t>
            </a:fld>
            <a:endParaRPr lang="en-US" dirty="0"/>
          </a:p>
        </p:txBody>
      </p:sp>
    </p:spTree>
    <p:extLst>
      <p:ext uri="{BB962C8B-B14F-4D97-AF65-F5344CB8AC3E}">
        <p14:creationId xmlns:p14="http://schemas.microsoft.com/office/powerpoint/2010/main" val="8981388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77</a:t>
            </a:fld>
            <a:endParaRPr lang="en-US"/>
          </a:p>
        </p:txBody>
      </p:sp>
    </p:spTree>
    <p:extLst>
      <p:ext uri="{BB962C8B-B14F-4D97-AF65-F5344CB8AC3E}">
        <p14:creationId xmlns:p14="http://schemas.microsoft.com/office/powerpoint/2010/main" val="28689558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696135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The FlexAbility™ irrigated ablation catheter has a unique flexible tip for effective lesion formation with potentially fewer risks, provides excellent signal clarity, and optimal handling and comfort.</a:t>
            </a:r>
            <a:r>
              <a:rPr lang="en-US" sz="1000" baseline="30000" dirty="0">
                <a:latin typeface="Garamond" panose="02020404030301010803" pitchFamily="18" charset="0"/>
              </a:rPr>
              <a:t>1,3-5</a:t>
            </a:r>
            <a:r>
              <a:rPr lang="en-US" sz="1000" dirty="0">
                <a:latin typeface="Garamond" panose="02020404030301010803" pitchFamily="18" charset="0"/>
              </a:rPr>
              <a:t> It was designed with extensive physician input and comprised of three components: flex tip, redesigned shaft, and ergonomic handle.</a:t>
            </a:r>
            <a:r>
              <a:rPr lang="en-US" sz="1000" baseline="30000" dirty="0">
                <a:latin typeface="Garamond" panose="02020404030301010803" pitchFamily="18" charset="0"/>
              </a:rPr>
              <a:t>6</a:t>
            </a:r>
          </a:p>
          <a:p>
            <a:pPr>
              <a:spcAft>
                <a:spcPts val="400"/>
              </a:spcAft>
            </a:pPr>
            <a:r>
              <a:rPr lang="en-US" sz="1000" dirty="0">
                <a:latin typeface="Garamond" panose="02020404030301010803" pitchFamily="18" charset="0"/>
              </a:rPr>
              <a:t>The flex tip employs a novel design element to account for differences in cardiac anatomy. The electrode design of the FlexAbility tip allows the ablation tip to flex and compress to the motion of the heart and better adapt to cardiac tissue anatomy. Irrigation is provided through dozens of slits that are uniformly spread throughout the electrode providing radial cooling, bathing the entire tip in saline. There are 4 distal ports at the tip to enhance cooling when the catheter is in a perpendicular orientation. The dovetail pattern creates preferential flow that directs the saline toward the tissue when the catheter is flexed.</a:t>
            </a:r>
            <a:r>
              <a:rPr lang="en-US" sz="1000" baseline="30000" dirty="0">
                <a:latin typeface="Garamond" panose="02020404030301010803" pitchFamily="18" charset="0"/>
              </a:rPr>
              <a:t>1–2</a:t>
            </a:r>
            <a:r>
              <a:rPr lang="en-US" sz="1000" dirty="0">
                <a:latin typeface="Garamond" panose="02020404030301010803" pitchFamily="18" charset="0"/>
              </a:rPr>
              <a:t> One millimeter distal tip spacing optimizes signal quality.</a:t>
            </a:r>
            <a:r>
              <a:rPr lang="en-US" sz="1000" baseline="30000" dirty="0">
                <a:latin typeface="Garamond" panose="02020404030301010803" pitchFamily="18" charset="0"/>
              </a:rPr>
              <a:t>5</a:t>
            </a:r>
          </a:p>
          <a:p>
            <a:pPr defTabSz="917599">
              <a:spcAft>
                <a:spcPts val="400"/>
              </a:spcAft>
            </a:pPr>
            <a:r>
              <a:rPr lang="en-US" sz="1000" dirty="0">
                <a:latin typeface="Garamond" panose="02020404030301010803" pitchFamily="18" charset="0"/>
              </a:rPr>
              <a:t>The shaft is designed with a unique braiding structure at the distal end to increase pliability and with a robust pull wire structure for increased torque response along the proximal portion.</a:t>
            </a:r>
            <a:r>
              <a:rPr lang="en-US" sz="1000" baseline="30000" dirty="0">
                <a:latin typeface="Garamond" panose="02020404030301010803" pitchFamily="18" charset="0"/>
              </a:rPr>
              <a:t>6</a:t>
            </a:r>
          </a:p>
          <a:p>
            <a:pPr>
              <a:spcAft>
                <a:spcPts val="400"/>
              </a:spcAft>
            </a:pPr>
            <a:r>
              <a:rPr lang="en-US" sz="1000" dirty="0">
                <a:latin typeface="Garamond" panose="02020404030301010803" pitchFamily="18" charset="0"/>
              </a:rPr>
              <a:t>The handle is available in either </a:t>
            </a:r>
            <a:r>
              <a:rPr lang="en-US" sz="1000" dirty="0" err="1">
                <a:latin typeface="Garamond" panose="02020404030301010803" pitchFamily="18" charset="0"/>
              </a:rPr>
              <a:t>uni</a:t>
            </a:r>
            <a:r>
              <a:rPr lang="en-US" sz="1000" dirty="0">
                <a:latin typeface="Garamond" panose="02020404030301010803" pitchFamily="18" charset="0"/>
              </a:rPr>
              <a:t>- or bi-directional form to allow for more options in catheter deflection ability.</a:t>
            </a:r>
          </a:p>
          <a:p>
            <a:endParaRPr lang="en-US" dirty="0"/>
          </a:p>
          <a:p>
            <a:r>
              <a:rPr lang="en-US" sz="800" b="1" dirty="0">
                <a:latin typeface="+mj-lt"/>
                <a:cs typeface="Arial" panose="020B0604020202020204" pitchFamily="34" charset="0"/>
              </a:rPr>
              <a:t>References:</a:t>
            </a:r>
          </a:p>
          <a:p>
            <a:pPr marL="231470" indent="-231470">
              <a:buFont typeface="+mj-lt"/>
              <a:buAutoNum type="arabicPeriod"/>
            </a:pPr>
            <a:r>
              <a:rPr lang="en-US" sz="800" dirty="0" err="1"/>
              <a:t>Peichl</a:t>
            </a:r>
            <a:r>
              <a:rPr lang="en-US" sz="800" dirty="0"/>
              <a:t> P, </a:t>
            </a:r>
            <a:r>
              <a:rPr lang="en-US" sz="800" dirty="0" err="1"/>
              <a:t>Kautzner</a:t>
            </a:r>
            <a:r>
              <a:rPr lang="en-US" sz="800" dirty="0"/>
              <a:t> J. Advances in irrigated tip catheter technology for treatment of cardiac arrhythmias. </a:t>
            </a:r>
            <a:r>
              <a:rPr lang="en-US" sz="800" i="1" dirty="0"/>
              <a:t>Recent Pat </a:t>
            </a:r>
            <a:r>
              <a:rPr lang="en-US" sz="800" i="1" dirty="0" err="1"/>
              <a:t>Cardiovasc</a:t>
            </a:r>
            <a:r>
              <a:rPr lang="en-US" sz="800" i="1" dirty="0"/>
              <a:t> Drug </a:t>
            </a:r>
            <a:r>
              <a:rPr lang="en-US" sz="800" i="1" dirty="0" err="1"/>
              <a:t>Discov</a:t>
            </a:r>
            <a:r>
              <a:rPr lang="en-US" sz="800" i="1" dirty="0"/>
              <a:t>.</a:t>
            </a:r>
            <a:r>
              <a:rPr lang="en-US" sz="800" dirty="0"/>
              <a:t> 2013;8(1):10-6. </a:t>
            </a:r>
          </a:p>
          <a:p>
            <a:pPr marL="231470" indent="-231470">
              <a:buFont typeface="+mj-lt"/>
              <a:buAutoNum type="arabicPeriod"/>
            </a:pPr>
            <a:r>
              <a:rPr lang="en-US" sz="800" dirty="0"/>
              <a:t>Abbott data on file. Report 90058001.</a:t>
            </a:r>
          </a:p>
          <a:p>
            <a:pPr marL="231470" indent="-231470">
              <a:buFont typeface="+mj-lt"/>
              <a:buAutoNum type="arabicPeriod"/>
            </a:pPr>
            <a:r>
              <a:rPr lang="en-US" sz="800" dirty="0"/>
              <a:t>Abbott data on file. Report 90122753.</a:t>
            </a:r>
          </a:p>
          <a:p>
            <a:pPr marL="231470" indent="-231470">
              <a:buFont typeface="+mj-lt"/>
              <a:buAutoNum type="arabicPeriod"/>
            </a:pPr>
            <a:r>
              <a:rPr lang="en-US" sz="800" dirty="0" err="1"/>
              <a:t>Winterfield</a:t>
            </a:r>
            <a:r>
              <a:rPr lang="en-US" sz="800" dirty="0"/>
              <a:t> JR, Jensen J, Gilbert T, et al. Lesion size and safety comparison between the novel flex tip on the </a:t>
            </a:r>
            <a:r>
              <a:rPr lang="en-US" sz="800" dirty="0" err="1"/>
              <a:t>FlexAbility</a:t>
            </a:r>
            <a:r>
              <a:rPr lang="en-US" sz="800" dirty="0"/>
              <a:t> ablation catheter and the solid tips on the </a:t>
            </a:r>
            <a:r>
              <a:rPr lang="en-US" sz="800" dirty="0" err="1"/>
              <a:t>ThermoCool</a:t>
            </a:r>
            <a:r>
              <a:rPr lang="en-US" sz="800" dirty="0"/>
              <a:t> and </a:t>
            </a:r>
            <a:r>
              <a:rPr lang="en-US" sz="800" dirty="0" err="1"/>
              <a:t>ThermoCool</a:t>
            </a:r>
            <a:r>
              <a:rPr lang="en-US" sz="800" dirty="0"/>
              <a:t> SF ablation catheters. </a:t>
            </a:r>
            <a:r>
              <a:rPr lang="en-US" sz="800" i="1" dirty="0"/>
              <a:t>J </a:t>
            </a:r>
            <a:r>
              <a:rPr lang="en-US" sz="800" i="1" dirty="0" err="1"/>
              <a:t>Cardiovasc</a:t>
            </a:r>
            <a:r>
              <a:rPr lang="en-US" sz="800" i="1" dirty="0"/>
              <a:t> </a:t>
            </a:r>
            <a:r>
              <a:rPr lang="en-US" sz="800" i="1" dirty="0" err="1"/>
              <a:t>Electrophysiol</a:t>
            </a:r>
            <a:r>
              <a:rPr lang="en-US" sz="800" i="1" dirty="0"/>
              <a:t>.</a:t>
            </a:r>
            <a:r>
              <a:rPr lang="en-US" sz="800" dirty="0"/>
              <a:t> 2016;27(1):102–9.</a:t>
            </a:r>
          </a:p>
          <a:p>
            <a:pPr marL="231470" indent="-231470">
              <a:buFont typeface="+mj-lt"/>
              <a:buAutoNum type="arabicPeriod"/>
            </a:pPr>
            <a:r>
              <a:rPr lang="en-US" sz="800" dirty="0"/>
              <a:t>Abbott data on file. Report 90139188.</a:t>
            </a:r>
          </a:p>
          <a:p>
            <a:pPr marL="231470" indent="-231470">
              <a:buFont typeface="+mj-lt"/>
              <a:buAutoNum type="arabicPeriod"/>
            </a:pPr>
            <a:r>
              <a:rPr lang="en-US" sz="800" dirty="0"/>
              <a:t>Abbott data on file. Report 90115246.  </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79</a:t>
            </a:fld>
            <a:endParaRPr lang="en-US" dirty="0"/>
          </a:p>
        </p:txBody>
      </p:sp>
    </p:spTree>
    <p:extLst>
      <p:ext uri="{BB962C8B-B14F-4D97-AF65-F5344CB8AC3E}">
        <p14:creationId xmlns:p14="http://schemas.microsoft.com/office/powerpoint/2010/main" val="94457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920083">
              <a:lnSpc>
                <a:spcPts val="1200"/>
              </a:lnSpc>
              <a:spcAft>
                <a:spcPts val="400"/>
              </a:spcAft>
              <a:defRPr/>
            </a:pPr>
            <a:r>
              <a:rPr lang="en-US" sz="1000" dirty="0">
                <a:solidFill>
                  <a:srgbClr val="000000"/>
                </a:solidFill>
                <a:latin typeface="Garamond" panose="02020404030301010803" pitchFamily="18" charset="0"/>
              </a:rPr>
              <a:t>AF recurrence is usually due to PV re-conduction, and indicates insufficient lesion formation during the initial procedure</a:t>
            </a:r>
            <a:endParaRPr lang="en-US" sz="1000" baseline="30000" dirty="0">
              <a:solidFill>
                <a:srgbClr val="000000"/>
              </a:solidFill>
              <a:latin typeface="Garamond" panose="02020404030301010803" pitchFamily="18" charset="0"/>
            </a:endParaRPr>
          </a:p>
          <a:p>
            <a:pPr>
              <a:lnSpc>
                <a:spcPts val="1200"/>
              </a:lnSpc>
              <a:spcBef>
                <a:spcPts val="603"/>
              </a:spcBef>
              <a:spcAft>
                <a:spcPts val="400"/>
              </a:spcAft>
            </a:pPr>
            <a:r>
              <a:rPr lang="en-US" sz="1000" dirty="0">
                <a:solidFill>
                  <a:schemeClr val="tx1">
                    <a:lumMod val="50000"/>
                  </a:schemeClr>
                </a:solidFill>
                <a:latin typeface="Garamond" panose="02020404030301010803" pitchFamily="18" charset="0"/>
              </a:rPr>
              <a:t>Lesion formation using RF depends on a mix of parameters, including:</a:t>
            </a:r>
          </a:p>
          <a:p>
            <a:pPr marL="172516" indent="-172516">
              <a:lnSpc>
                <a:spcPts val="1200"/>
              </a:lnSpc>
              <a:spcBef>
                <a:spcPts val="603"/>
              </a:spcBef>
              <a:spcAft>
                <a:spcPts val="400"/>
              </a:spcAft>
              <a:buFont typeface="Arial" panose="020B0604020202020204" pitchFamily="34" charset="0"/>
              <a:buChar char="•"/>
              <a:defRPr/>
            </a:pPr>
            <a:r>
              <a:rPr lang="en-US" sz="1000" dirty="0">
                <a:solidFill>
                  <a:schemeClr val="tx1">
                    <a:lumMod val="50000"/>
                  </a:schemeClr>
                </a:solidFill>
                <a:latin typeface="Garamond" panose="02020404030301010803" pitchFamily="18" charset="0"/>
              </a:rPr>
              <a:t>Contact force (CF) between catheter tip and target tissue</a:t>
            </a:r>
          </a:p>
          <a:p>
            <a:pPr marL="172516" indent="-172516">
              <a:lnSpc>
                <a:spcPts val="1200"/>
              </a:lnSpc>
              <a:spcBef>
                <a:spcPts val="603"/>
              </a:spcBef>
              <a:spcAft>
                <a:spcPts val="400"/>
              </a:spcAft>
              <a:buFont typeface="Arial" panose="020B0604020202020204" pitchFamily="34" charset="0"/>
              <a:buChar char="•"/>
            </a:pPr>
            <a:r>
              <a:rPr lang="en-US" sz="1000" dirty="0">
                <a:solidFill>
                  <a:schemeClr val="tx1">
                    <a:lumMod val="50000"/>
                  </a:schemeClr>
                </a:solidFill>
                <a:latin typeface="Garamond" panose="02020404030301010803" pitchFamily="18" charset="0"/>
              </a:rPr>
              <a:t>Power delivered</a:t>
            </a:r>
          </a:p>
          <a:p>
            <a:pPr marL="172516" indent="-172516">
              <a:lnSpc>
                <a:spcPts val="1200"/>
              </a:lnSpc>
              <a:spcBef>
                <a:spcPts val="603"/>
              </a:spcBef>
              <a:spcAft>
                <a:spcPts val="400"/>
              </a:spcAft>
              <a:buFont typeface="Arial" panose="020B0604020202020204" pitchFamily="34" charset="0"/>
              <a:buChar char="•"/>
            </a:pPr>
            <a:r>
              <a:rPr lang="en-US" sz="1000" dirty="0">
                <a:solidFill>
                  <a:schemeClr val="tx1">
                    <a:lumMod val="50000"/>
                  </a:schemeClr>
                </a:solidFill>
                <a:latin typeface="Garamond" panose="02020404030301010803" pitchFamily="18" charset="0"/>
              </a:rPr>
              <a:t>Duration of energy application</a:t>
            </a:r>
          </a:p>
          <a:p>
            <a:pPr marL="172516" indent="-172516">
              <a:lnSpc>
                <a:spcPts val="1200"/>
              </a:lnSpc>
              <a:spcBef>
                <a:spcPts val="603"/>
              </a:spcBef>
              <a:spcAft>
                <a:spcPts val="400"/>
              </a:spcAft>
              <a:buFont typeface="Arial" panose="020B0604020202020204" pitchFamily="34" charset="0"/>
              <a:buChar char="•"/>
            </a:pPr>
            <a:r>
              <a:rPr lang="en-US" sz="1000" dirty="0">
                <a:solidFill>
                  <a:schemeClr val="tx1">
                    <a:lumMod val="50000"/>
                  </a:schemeClr>
                </a:solidFill>
                <a:latin typeface="Garamond" panose="02020404030301010803" pitchFamily="18" charset="0"/>
              </a:rPr>
              <a:t>Temperature</a:t>
            </a:r>
          </a:p>
          <a:p>
            <a:pPr marL="172516" indent="-172516">
              <a:lnSpc>
                <a:spcPts val="1200"/>
              </a:lnSpc>
              <a:spcBef>
                <a:spcPts val="603"/>
              </a:spcBef>
              <a:spcAft>
                <a:spcPts val="400"/>
              </a:spcAft>
              <a:buFont typeface="Arial" panose="020B0604020202020204" pitchFamily="34" charset="0"/>
              <a:buChar char="•"/>
            </a:pPr>
            <a:r>
              <a:rPr lang="en-US" sz="1000" dirty="0">
                <a:solidFill>
                  <a:schemeClr val="tx1">
                    <a:lumMod val="50000"/>
                  </a:schemeClr>
                </a:solidFill>
                <a:latin typeface="Garamond" panose="02020404030301010803" pitchFamily="18" charset="0"/>
              </a:rPr>
              <a:t>Tip orientation</a:t>
            </a:r>
            <a:endParaRPr lang="en-US" sz="1000" dirty="0">
              <a:latin typeface="Garamond" panose="02020404030301010803" pitchFamily="18" charset="0"/>
            </a:endParaRPr>
          </a:p>
          <a:p>
            <a:pPr defTabSz="920083">
              <a:defRPr/>
            </a:pPr>
            <a:endParaRPr lang="en-US" sz="1300" dirty="0"/>
          </a:p>
          <a:p>
            <a:endParaRPr lang="en-US" dirty="0"/>
          </a:p>
          <a:p>
            <a:pPr defTabSz="920083">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8</a:t>
            </a:fld>
            <a:endParaRPr lang="en-US" dirty="0"/>
          </a:p>
        </p:txBody>
      </p:sp>
    </p:spTree>
    <p:extLst>
      <p:ext uri="{BB962C8B-B14F-4D97-AF65-F5344CB8AC3E}">
        <p14:creationId xmlns:p14="http://schemas.microsoft.com/office/powerpoint/2010/main" val="9714771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06400" y="698500"/>
            <a:ext cx="6197600" cy="348615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defTabSz="920083">
              <a:spcBef>
                <a:spcPct val="0"/>
              </a:spcBef>
              <a:spcAft>
                <a:spcPts val="400"/>
              </a:spcAft>
              <a:defRPr/>
            </a:pPr>
            <a:r>
              <a:rPr lang="en-US" sz="1000" dirty="0">
                <a:latin typeface="Garamond" panose="02020404030301010803" pitchFamily="18" charset="0"/>
              </a:rPr>
              <a:t>The novel design of the </a:t>
            </a:r>
            <a:r>
              <a:rPr lang="en-US" sz="1000" dirty="0" err="1">
                <a:latin typeface="Garamond" panose="02020404030301010803" pitchFamily="18" charset="0"/>
              </a:rPr>
              <a:t>FlexAbility</a:t>
            </a:r>
            <a:r>
              <a:rPr lang="en-US" sz="1000" dirty="0">
                <a:latin typeface="Garamond" panose="02020404030301010803" pitchFamily="18" charset="0"/>
              </a:rPr>
              <a:t> catheter tip allows the ablation tip to flex and compress to the motion of the heart and better adapt to cardiac tissue anatomy.</a:t>
            </a:r>
            <a:r>
              <a:rPr lang="en-US" sz="1000" baseline="30000" dirty="0">
                <a:latin typeface="Garamond" panose="02020404030301010803" pitchFamily="18" charset="0"/>
              </a:rPr>
              <a:t>1,2</a:t>
            </a:r>
            <a:r>
              <a:rPr lang="en-US" sz="1000" dirty="0">
                <a:latin typeface="Garamond" panose="02020404030301010803" pitchFamily="18" charset="0"/>
              </a:rPr>
              <a:t> One millimeter distal</a:t>
            </a:r>
            <a:r>
              <a:rPr lang="en-US" sz="1000" baseline="0" dirty="0">
                <a:latin typeface="Garamond" panose="02020404030301010803" pitchFamily="18" charset="0"/>
              </a:rPr>
              <a:t> tip spacing optimizes signal quality</a:t>
            </a:r>
            <a:r>
              <a:rPr lang="en-US" sz="1000" dirty="0">
                <a:latin typeface="Garamond" panose="02020404030301010803" pitchFamily="18" charset="0"/>
              </a:rPr>
              <a:t>.</a:t>
            </a:r>
            <a:r>
              <a:rPr lang="en-US" sz="1000" baseline="30000" dirty="0">
                <a:latin typeface="Garamond" panose="02020404030301010803" pitchFamily="18" charset="0"/>
              </a:rPr>
              <a:t>4</a:t>
            </a:r>
            <a:endParaRPr lang="en-US" sz="1000" dirty="0">
              <a:latin typeface="Garamond" panose="02020404030301010803" pitchFamily="18" charset="0"/>
            </a:endParaRPr>
          </a:p>
          <a:p>
            <a:pPr defTabSz="920083">
              <a:spcBef>
                <a:spcPct val="0"/>
              </a:spcBef>
              <a:spcAft>
                <a:spcPts val="400"/>
              </a:spcAft>
              <a:defRPr/>
            </a:pPr>
            <a:r>
              <a:rPr lang="en-US" sz="1000" dirty="0">
                <a:latin typeface="Garamond" panose="02020404030301010803" pitchFamily="18" charset="0"/>
              </a:rPr>
              <a:t>Irrigation is provided through dozens of slits that are uniformly spread throughout the electrode providing radial cooling, bathing the entire tip in saline. There are 4 distal ports at the tip to enhance cooling when the catheter is in a perpendicular orientation. The dovetail pattern creates preferential flow that directs the saline toward the tissue when the catheter is flexed.</a:t>
            </a:r>
            <a:r>
              <a:rPr lang="en-US" sz="1000" baseline="30000" dirty="0">
                <a:latin typeface="Garamond" panose="02020404030301010803" pitchFamily="18" charset="0"/>
              </a:rPr>
              <a:t>1,3</a:t>
            </a:r>
            <a:r>
              <a:rPr lang="en-US" sz="1000" dirty="0">
                <a:latin typeface="Garamond" panose="02020404030301010803" pitchFamily="18" charset="0"/>
              </a:rPr>
              <a:t> </a:t>
            </a:r>
          </a:p>
          <a:p>
            <a:pPr>
              <a:spcBef>
                <a:spcPct val="0"/>
              </a:spcBef>
            </a:pPr>
            <a:endParaRPr lang="en-US" dirty="0">
              <a:ea typeface="ＭＳ Ｐゴシック" pitchFamily="34" charset="-128"/>
            </a:endParaRPr>
          </a:p>
          <a:p>
            <a:pPr>
              <a:spcBef>
                <a:spcPct val="0"/>
              </a:spcBef>
            </a:pPr>
            <a:r>
              <a:rPr lang="en-US" sz="800" b="1" dirty="0">
                <a:ea typeface="ＭＳ Ｐゴシック" pitchFamily="34" charset="-128"/>
              </a:rPr>
              <a:t>References:</a:t>
            </a:r>
          </a:p>
          <a:p>
            <a:pPr marL="230021" indent="-230021">
              <a:spcBef>
                <a:spcPct val="0"/>
              </a:spcBef>
              <a:buFont typeface="+mj-lt"/>
              <a:buAutoNum type="arabicPeriod"/>
            </a:pPr>
            <a:r>
              <a:rPr lang="en-US" sz="800" dirty="0" err="1"/>
              <a:t>Peichl</a:t>
            </a:r>
            <a:r>
              <a:rPr lang="en-US" sz="800" dirty="0"/>
              <a:t> P, </a:t>
            </a:r>
            <a:r>
              <a:rPr lang="en-US" sz="800" dirty="0" err="1"/>
              <a:t>Kautzner</a:t>
            </a:r>
            <a:r>
              <a:rPr lang="en-US" sz="800" dirty="0"/>
              <a:t> J. Advances in irrigated tip catheter technology for treatment of cardiac arrhythmias. </a:t>
            </a:r>
            <a:r>
              <a:rPr lang="en-US" sz="800" i="1" dirty="0"/>
              <a:t>Recent Pat </a:t>
            </a:r>
            <a:r>
              <a:rPr lang="en-US" sz="800" i="1" dirty="0" err="1"/>
              <a:t>Cardiovasc</a:t>
            </a:r>
            <a:r>
              <a:rPr lang="en-US" sz="800" i="1" dirty="0"/>
              <a:t> Drug </a:t>
            </a:r>
            <a:r>
              <a:rPr lang="en-US" sz="800" i="1" dirty="0" err="1"/>
              <a:t>Discov</a:t>
            </a:r>
            <a:r>
              <a:rPr lang="en-US" sz="800" i="1" dirty="0"/>
              <a:t>.</a:t>
            </a:r>
            <a:r>
              <a:rPr lang="en-US" sz="800" dirty="0"/>
              <a:t> 2013;8(1):10-6. </a:t>
            </a:r>
          </a:p>
          <a:p>
            <a:pPr marL="230021" indent="-230021">
              <a:spcBef>
                <a:spcPct val="0"/>
              </a:spcBef>
              <a:buFont typeface="+mj-lt"/>
              <a:buAutoNum type="arabicPeriod"/>
            </a:pPr>
            <a:r>
              <a:rPr lang="en-US" sz="800" dirty="0"/>
              <a:t>Abbott. Data on file. Report 90042968.</a:t>
            </a:r>
          </a:p>
          <a:p>
            <a:pPr marL="230021" indent="-230021">
              <a:spcBef>
                <a:spcPct val="0"/>
              </a:spcBef>
              <a:buFont typeface="+mj-lt"/>
              <a:buAutoNum type="arabicPeriod"/>
            </a:pPr>
            <a:r>
              <a:rPr lang="en-US" sz="800" dirty="0"/>
              <a:t>Abbott. Data on file. Report 90058001.</a:t>
            </a:r>
          </a:p>
          <a:p>
            <a:pPr marL="230021" indent="-230021">
              <a:buFont typeface="+mj-lt"/>
              <a:buAutoNum type="arabicPeriod"/>
            </a:pPr>
            <a:r>
              <a:rPr lang="en-US" sz="800" dirty="0"/>
              <a:t>Abbott. Data on file. Report 90139188.</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pitchFamily="34" charset="-128"/>
              </a:defRPr>
            </a:lvl1pPr>
            <a:lvl2pPr marL="745451" indent="-286713" eaLnBrk="0" hangingPunct="0">
              <a:defRPr b="1">
                <a:solidFill>
                  <a:schemeClr val="tx1"/>
                </a:solidFill>
                <a:latin typeface="Arial" charset="0"/>
                <a:ea typeface="ＭＳ Ｐゴシック" pitchFamily="34" charset="-128"/>
              </a:defRPr>
            </a:lvl2pPr>
            <a:lvl3pPr marL="1146850" indent="-229370" eaLnBrk="0" hangingPunct="0">
              <a:defRPr b="1">
                <a:solidFill>
                  <a:schemeClr val="tx1"/>
                </a:solidFill>
                <a:latin typeface="Arial" charset="0"/>
                <a:ea typeface="ＭＳ Ｐゴシック" pitchFamily="34" charset="-128"/>
              </a:defRPr>
            </a:lvl3pPr>
            <a:lvl4pPr marL="1605590" indent="-229370" eaLnBrk="0" hangingPunct="0">
              <a:defRPr b="1">
                <a:solidFill>
                  <a:schemeClr val="tx1"/>
                </a:solidFill>
                <a:latin typeface="Arial" charset="0"/>
                <a:ea typeface="ＭＳ Ｐゴシック" pitchFamily="34" charset="-128"/>
              </a:defRPr>
            </a:lvl4pPr>
            <a:lvl5pPr marL="2064330" indent="-229370" eaLnBrk="0" hangingPunct="0">
              <a:defRPr b="1">
                <a:solidFill>
                  <a:schemeClr val="tx1"/>
                </a:solidFill>
                <a:latin typeface="Arial" charset="0"/>
                <a:ea typeface="ＭＳ Ｐゴシック" pitchFamily="34" charset="-128"/>
              </a:defRPr>
            </a:lvl5pPr>
            <a:lvl6pPr marL="2523071" indent="-229370" eaLnBrk="0" fontAlgn="base" hangingPunct="0">
              <a:spcBef>
                <a:spcPct val="0"/>
              </a:spcBef>
              <a:spcAft>
                <a:spcPct val="0"/>
              </a:spcAft>
              <a:defRPr b="1">
                <a:solidFill>
                  <a:schemeClr val="tx1"/>
                </a:solidFill>
                <a:latin typeface="Arial" charset="0"/>
                <a:ea typeface="ＭＳ Ｐゴシック" pitchFamily="34" charset="-128"/>
              </a:defRPr>
            </a:lvl6pPr>
            <a:lvl7pPr marL="2981810" indent="-229370" eaLnBrk="0" fontAlgn="base" hangingPunct="0">
              <a:spcBef>
                <a:spcPct val="0"/>
              </a:spcBef>
              <a:spcAft>
                <a:spcPct val="0"/>
              </a:spcAft>
              <a:defRPr b="1">
                <a:solidFill>
                  <a:schemeClr val="tx1"/>
                </a:solidFill>
                <a:latin typeface="Arial" charset="0"/>
                <a:ea typeface="ＭＳ Ｐゴシック" pitchFamily="34" charset="-128"/>
              </a:defRPr>
            </a:lvl7pPr>
            <a:lvl8pPr marL="3440550" indent="-229370" eaLnBrk="0" fontAlgn="base" hangingPunct="0">
              <a:spcBef>
                <a:spcPct val="0"/>
              </a:spcBef>
              <a:spcAft>
                <a:spcPct val="0"/>
              </a:spcAft>
              <a:defRPr b="1">
                <a:solidFill>
                  <a:schemeClr val="tx1"/>
                </a:solidFill>
                <a:latin typeface="Arial" charset="0"/>
                <a:ea typeface="ＭＳ Ｐゴシック" pitchFamily="34" charset="-128"/>
              </a:defRPr>
            </a:lvl8pPr>
            <a:lvl9pPr marL="3899290" indent="-229370"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fld id="{A4D18B32-0D4E-4C1B-A53E-DC9F805F82EB}" type="slidenum">
              <a:rPr lang="en-US" b="0">
                <a:cs typeface="Arial" charset="0"/>
              </a:rPr>
              <a:pPr eaLnBrk="1" hangingPunct="1"/>
              <a:t>80</a:t>
            </a:fld>
            <a:endParaRPr lang="en-US" b="0" dirty="0">
              <a:cs typeface="Arial" charset="0"/>
            </a:endParaRPr>
          </a:p>
        </p:txBody>
      </p:sp>
    </p:spTree>
    <p:extLst>
      <p:ext uri="{BB962C8B-B14F-4D97-AF65-F5344CB8AC3E}">
        <p14:creationId xmlns:p14="http://schemas.microsoft.com/office/powerpoint/2010/main" val="21125550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ea typeface="ＭＳ Ｐゴシック" charset="0"/>
                <a:cs typeface="ＭＳ Ｐゴシック" charset="0"/>
              </a:rPr>
              <a:t>Catheter ablation of cardiac arrhythmias operates on the mechanism of passing RF current through the myocardium and consequently heating cardiac tissue. However, it is well known that when the catheter electrode-tissue interface reaches a temperature above 100 ˚C, the potential for complications such as char and coagulum formation or steam pop increases</a:t>
            </a:r>
            <a:r>
              <a:rPr lang="en-US" sz="1000" baseline="30000" dirty="0">
                <a:latin typeface="Garamond" panose="02020404030301010803" pitchFamily="18" charset="0"/>
                <a:ea typeface="ＭＳ Ｐゴシック" charset="0"/>
                <a:cs typeface="ＭＳ Ｐゴシック" charset="0"/>
              </a:rPr>
              <a:t>1</a:t>
            </a:r>
            <a:r>
              <a:rPr lang="en-US" sz="1000" dirty="0">
                <a:latin typeface="Garamond" panose="02020404030301010803" pitchFamily="18" charset="0"/>
                <a:ea typeface="ＭＳ Ｐゴシック" charset="0"/>
                <a:cs typeface="ＭＳ Ｐゴシック" charset="0"/>
              </a:rPr>
              <a:t>. One strategy to reduce the risk of these complications is to cool the tip of the electrode using saline delivered through a novel irrigation design. Active electrode tip cooling with saline irrigation during RF lesion creation allows the operator to increase power without concern for the surface temperature exceeding 100 ˚C and potential coagulum formation.</a:t>
            </a:r>
            <a:r>
              <a:rPr lang="en-US" sz="1000" baseline="30000" dirty="0">
                <a:latin typeface="Garamond" panose="02020404030301010803" pitchFamily="18" charset="0"/>
                <a:ea typeface="ＭＳ Ｐゴシック" charset="0"/>
                <a:cs typeface="ＭＳ Ｐゴシック" charset="0"/>
              </a:rPr>
              <a:t>1</a:t>
            </a:r>
            <a:endParaRPr lang="en-US" sz="1000" dirty="0">
              <a:latin typeface="Garamond" panose="02020404030301010803" pitchFamily="18" charset="0"/>
              <a:ea typeface="ＭＳ Ｐゴシック" charset="0"/>
              <a:cs typeface="ＭＳ Ｐゴシック" charset="0"/>
            </a:endParaRPr>
          </a:p>
          <a:p>
            <a:pPr>
              <a:spcAft>
                <a:spcPts val="400"/>
              </a:spcAft>
            </a:pPr>
            <a:r>
              <a:rPr lang="en-US" sz="1000" dirty="0">
                <a:latin typeface="Garamond" panose="02020404030301010803" pitchFamily="18" charset="0"/>
                <a:ea typeface="ＭＳ Ｐゴシック" charset="0"/>
                <a:cs typeface="ＭＳ Ｐゴシック" charset="0"/>
              </a:rPr>
              <a:t>Conventional irrigated electrode tips designs can include a number of irrigation holes distributed in various configurations. However, these designs can result in different cooling patterns from the proximal to distal ends of the electrode and thus cause further char formation.</a:t>
            </a:r>
            <a:r>
              <a:rPr lang="en-US" sz="1000" baseline="30000" dirty="0">
                <a:latin typeface="Garamond" panose="02020404030301010803" pitchFamily="18" charset="0"/>
                <a:ea typeface="ＭＳ Ｐゴシック" charset="0"/>
                <a:cs typeface="ＭＳ Ｐゴシック" charset="0"/>
              </a:rPr>
              <a:t>1</a:t>
            </a:r>
          </a:p>
          <a:p>
            <a:endParaRPr lang="en-US" dirty="0">
              <a:latin typeface="Arial" charset="0"/>
              <a:ea typeface="ＭＳ Ｐゴシック" charset="0"/>
              <a:cs typeface="ＭＳ Ｐゴシック" charset="0"/>
            </a:endParaRPr>
          </a:p>
          <a:p>
            <a:r>
              <a:rPr lang="en-US" sz="800" b="1" dirty="0"/>
              <a:t>Reference:</a:t>
            </a:r>
          </a:p>
          <a:p>
            <a:pPr marL="230021" indent="-230021">
              <a:buFont typeface="+mj-lt"/>
              <a:buAutoNum type="arabicPeriod"/>
            </a:pPr>
            <a:r>
              <a:rPr lang="en-US" sz="800" dirty="0" err="1"/>
              <a:t>Peichl</a:t>
            </a:r>
            <a:r>
              <a:rPr lang="en-US" sz="800" dirty="0"/>
              <a:t> P, </a:t>
            </a:r>
            <a:r>
              <a:rPr lang="en-US" sz="800" dirty="0" err="1"/>
              <a:t>Kautzner</a:t>
            </a:r>
            <a:r>
              <a:rPr lang="en-US" sz="800" dirty="0"/>
              <a:t> J. Advances in irrigated tip catheter technology for treatment of cardiac arrhythmias. </a:t>
            </a:r>
            <a:r>
              <a:rPr lang="en-US" sz="800" i="1" dirty="0"/>
              <a:t>Recent Pat </a:t>
            </a:r>
            <a:r>
              <a:rPr lang="en-US" sz="800" i="1" dirty="0" err="1"/>
              <a:t>Cardiovasc</a:t>
            </a:r>
            <a:r>
              <a:rPr lang="en-US" sz="800" i="1" dirty="0"/>
              <a:t> Drug </a:t>
            </a:r>
            <a:r>
              <a:rPr lang="en-US" sz="800" i="1" dirty="0" err="1"/>
              <a:t>Discov</a:t>
            </a:r>
            <a:r>
              <a:rPr lang="en-US" sz="800" i="1" dirty="0"/>
              <a:t>.</a:t>
            </a:r>
            <a:r>
              <a:rPr lang="en-US" sz="800" dirty="0"/>
              <a:t> 2013;8(1):10-6. </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81</a:t>
            </a:fld>
            <a:endParaRPr lang="en-US" dirty="0"/>
          </a:p>
        </p:txBody>
      </p:sp>
    </p:spTree>
    <p:extLst>
      <p:ext uri="{BB962C8B-B14F-4D97-AF65-F5344CB8AC3E}">
        <p14:creationId xmlns:p14="http://schemas.microsoft.com/office/powerpoint/2010/main" val="16964090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r>
              <a:rPr lang="en-US" sz="800" b="1" dirty="0"/>
              <a:t>Reference:</a:t>
            </a:r>
          </a:p>
          <a:p>
            <a:pPr marL="230021" indent="-230021">
              <a:buFont typeface="+mj-lt"/>
              <a:buAutoNum type="arabicPeriod"/>
            </a:pPr>
            <a:r>
              <a:rPr lang="en-US" sz="800" dirty="0" err="1"/>
              <a:t>Peichl</a:t>
            </a:r>
            <a:r>
              <a:rPr lang="en-US" sz="800" dirty="0"/>
              <a:t> P, </a:t>
            </a:r>
            <a:r>
              <a:rPr lang="en-US" sz="800" dirty="0" err="1"/>
              <a:t>Kautzner</a:t>
            </a:r>
            <a:r>
              <a:rPr lang="en-US" sz="800" dirty="0"/>
              <a:t> J. Advances in irrigated tip catheter technology for treatment of cardiac arrhythmias. </a:t>
            </a:r>
            <a:r>
              <a:rPr lang="en-US" sz="800" i="1" dirty="0"/>
              <a:t>Recent Pat </a:t>
            </a:r>
            <a:r>
              <a:rPr lang="en-US" sz="800" i="1" dirty="0" err="1"/>
              <a:t>Cardiovasc</a:t>
            </a:r>
            <a:r>
              <a:rPr lang="en-US" sz="800" i="1" dirty="0"/>
              <a:t> Drug </a:t>
            </a:r>
            <a:r>
              <a:rPr lang="en-US" sz="800" i="1" dirty="0" err="1"/>
              <a:t>Discov</a:t>
            </a:r>
            <a:r>
              <a:rPr lang="en-US" sz="800" i="1" dirty="0"/>
              <a:t>.</a:t>
            </a:r>
            <a:r>
              <a:rPr lang="en-US" sz="800" dirty="0"/>
              <a:t> 2013;8(1):10-6. </a:t>
            </a:r>
          </a:p>
          <a:p>
            <a:pPr marL="230021" indent="-230021">
              <a:buFont typeface="+mj-lt"/>
              <a:buAutoNum type="arabicPeriod"/>
            </a:pPr>
            <a:r>
              <a:rPr lang="en-US" sz="800" dirty="0"/>
              <a:t>Abbott data on file. Report 90058001.</a:t>
            </a:r>
          </a:p>
          <a:p>
            <a:pPr marL="230021" indent="-230021">
              <a:buFont typeface="+mj-lt"/>
              <a:buAutoNum type="arabicPeriod"/>
            </a:pPr>
            <a:r>
              <a:rPr lang="en-US" sz="800" dirty="0"/>
              <a:t>Abbott data on file. Report 90122753.</a:t>
            </a:r>
          </a:p>
          <a:p>
            <a:pPr marL="230021" indent="-230021">
              <a:buFont typeface="+mj-lt"/>
              <a:buAutoNum type="arabicPeriod"/>
            </a:pPr>
            <a:r>
              <a:rPr lang="en-US" sz="800" dirty="0" err="1"/>
              <a:t>Winterfield</a:t>
            </a:r>
            <a:r>
              <a:rPr lang="en-US" sz="800" dirty="0"/>
              <a:t> JR, Jensen J, Gilbert T, et al. Lesion size and safety comparison between the novel flex tip on the </a:t>
            </a:r>
            <a:r>
              <a:rPr lang="en-US" sz="800" dirty="0" err="1"/>
              <a:t>FlexAbility</a:t>
            </a:r>
            <a:r>
              <a:rPr lang="en-US" sz="800" dirty="0"/>
              <a:t> ablation catheter and the solid tips on the </a:t>
            </a:r>
            <a:r>
              <a:rPr lang="en-US" sz="800" dirty="0" err="1"/>
              <a:t>ThermoCool</a:t>
            </a:r>
            <a:r>
              <a:rPr lang="en-US" sz="800" dirty="0"/>
              <a:t> and </a:t>
            </a:r>
            <a:r>
              <a:rPr lang="en-US" sz="800" dirty="0" err="1"/>
              <a:t>ThermoCool</a:t>
            </a:r>
            <a:r>
              <a:rPr lang="en-US" sz="800" dirty="0"/>
              <a:t> SF ablation catheters. </a:t>
            </a:r>
            <a:r>
              <a:rPr lang="en-US" sz="800" i="1" dirty="0"/>
              <a:t>J </a:t>
            </a:r>
            <a:r>
              <a:rPr lang="en-US" sz="800" i="1" dirty="0" err="1"/>
              <a:t>Cardiovasc</a:t>
            </a:r>
            <a:r>
              <a:rPr lang="en-US" sz="800" i="1" dirty="0"/>
              <a:t> </a:t>
            </a:r>
            <a:r>
              <a:rPr lang="en-US" sz="800" i="1" dirty="0" err="1"/>
              <a:t>Electrophysiol</a:t>
            </a:r>
            <a:r>
              <a:rPr lang="en-US" sz="800" i="1" dirty="0"/>
              <a:t>.</a:t>
            </a:r>
            <a:r>
              <a:rPr lang="en-US" sz="800" dirty="0"/>
              <a:t> 2016;27(1):102–9.</a:t>
            </a:r>
          </a:p>
        </p:txBody>
      </p:sp>
      <p:sp>
        <p:nvSpPr>
          <p:cNvPr id="4" name="Slide Number Placeholder 3"/>
          <p:cNvSpPr>
            <a:spLocks noGrp="1"/>
          </p:cNvSpPr>
          <p:nvPr>
            <p:ph type="sldNum" sz="quarter" idx="10"/>
          </p:nvPr>
        </p:nvSpPr>
        <p:spPr/>
        <p:txBody>
          <a:bodyPr/>
          <a:lstStyle/>
          <a:p>
            <a:fld id="{E0C3725C-066D-B645-888F-A5114252D1E0}" type="slidenum">
              <a:rPr lang="en-US" smtClean="0"/>
              <a:t>82</a:t>
            </a:fld>
            <a:endParaRPr lang="en-US" dirty="0"/>
          </a:p>
        </p:txBody>
      </p:sp>
    </p:spTree>
    <p:extLst>
      <p:ext uri="{BB962C8B-B14F-4D97-AF65-F5344CB8AC3E}">
        <p14:creationId xmlns:p14="http://schemas.microsoft.com/office/powerpoint/2010/main" val="20070493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The </a:t>
            </a:r>
            <a:r>
              <a:rPr lang="en-US" sz="1000" dirty="0" err="1">
                <a:latin typeface="Garamond" panose="02020404030301010803" pitchFamily="18" charset="0"/>
              </a:rPr>
              <a:t>Winterfield</a:t>
            </a:r>
            <a:r>
              <a:rPr lang="en-US" sz="1000" dirty="0">
                <a:latin typeface="Garamond" panose="02020404030301010803" pitchFamily="18" charset="0"/>
              </a:rPr>
              <a:t>, et al, canine study showed that lesion dimensions were comparable between the three catheters.</a:t>
            </a:r>
          </a:p>
          <a:p>
            <a:endParaRPr lang="en-US" baseline="0" dirty="0"/>
          </a:p>
          <a:p>
            <a:r>
              <a:rPr lang="en-US" sz="800" b="1" baseline="0" dirty="0"/>
              <a:t>Reference:</a:t>
            </a:r>
          </a:p>
          <a:p>
            <a:pPr marL="230021" indent="-230021">
              <a:buFont typeface="+mj-lt"/>
              <a:buAutoNum type="arabicPeriod"/>
            </a:pPr>
            <a:r>
              <a:rPr lang="en-US" sz="800" dirty="0" err="1"/>
              <a:t>Winterfield</a:t>
            </a:r>
            <a:r>
              <a:rPr lang="en-US" sz="800" dirty="0"/>
              <a:t> JR, Jensen J, Gilbert T, et al. Lesion size and safety comparison between the novel flex tip on the </a:t>
            </a:r>
            <a:r>
              <a:rPr lang="en-US" sz="800" dirty="0" err="1"/>
              <a:t>FlexAbility</a:t>
            </a:r>
            <a:r>
              <a:rPr lang="en-US" sz="800" dirty="0"/>
              <a:t> ablation catheter and the solid tips on the </a:t>
            </a:r>
            <a:r>
              <a:rPr lang="en-US" sz="800" dirty="0" err="1"/>
              <a:t>ThermoCool</a:t>
            </a:r>
            <a:r>
              <a:rPr lang="en-US" sz="800" dirty="0"/>
              <a:t> and </a:t>
            </a:r>
            <a:r>
              <a:rPr lang="en-US" sz="800" dirty="0" err="1"/>
              <a:t>ThermoCool</a:t>
            </a:r>
            <a:r>
              <a:rPr lang="en-US" sz="800" dirty="0"/>
              <a:t> SF ablation catheters. </a:t>
            </a:r>
            <a:r>
              <a:rPr lang="en-US" sz="800" i="1" dirty="0"/>
              <a:t>J </a:t>
            </a:r>
            <a:r>
              <a:rPr lang="en-US" sz="800" i="1" dirty="0" err="1"/>
              <a:t>Cardiovasc</a:t>
            </a:r>
            <a:r>
              <a:rPr lang="en-US" sz="800" i="1" dirty="0"/>
              <a:t> </a:t>
            </a:r>
            <a:r>
              <a:rPr lang="en-US" sz="800" i="1" dirty="0" err="1"/>
              <a:t>Electrophysiol</a:t>
            </a:r>
            <a:r>
              <a:rPr lang="en-US" sz="800" dirty="0"/>
              <a:t>. 2016 Jan;27(1):102–9.</a:t>
            </a:r>
          </a:p>
        </p:txBody>
      </p:sp>
      <p:sp>
        <p:nvSpPr>
          <p:cNvPr id="4" name="Slide Number Placeholder 3"/>
          <p:cNvSpPr>
            <a:spLocks noGrp="1"/>
          </p:cNvSpPr>
          <p:nvPr>
            <p:ph type="sldNum" sz="quarter" idx="10"/>
          </p:nvPr>
        </p:nvSpPr>
        <p:spPr/>
        <p:txBody>
          <a:bodyPr/>
          <a:lstStyle/>
          <a:p>
            <a:fld id="{E0C3725C-066D-B645-888F-A5114252D1E0}" type="slidenum">
              <a:rPr lang="en-US" smtClean="0"/>
              <a:t>83</a:t>
            </a:fld>
            <a:endParaRPr lang="en-US" dirty="0"/>
          </a:p>
        </p:txBody>
      </p:sp>
    </p:spTree>
    <p:extLst>
      <p:ext uri="{BB962C8B-B14F-4D97-AF65-F5344CB8AC3E}">
        <p14:creationId xmlns:p14="http://schemas.microsoft.com/office/powerpoint/2010/main" val="241334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sz="1000" dirty="0">
                <a:latin typeface="Garamond" panose="02020404030301010803" pitchFamily="18" charset="0"/>
              </a:rPr>
              <a:t>Data from the FLEXION-AFL study (</a:t>
            </a:r>
            <a:r>
              <a:rPr lang="en-US" sz="1000" dirty="0">
                <a:solidFill>
                  <a:srgbClr val="000000"/>
                </a:solidFill>
              </a:rPr>
              <a:t>ClinicalTrials.gov Identifier: NCT01185613)</a:t>
            </a:r>
            <a:r>
              <a:rPr lang="en-US" sz="1000" dirty="0">
                <a:latin typeface="Garamond" panose="02020404030301010803" pitchFamily="18" charset="0"/>
              </a:rPr>
              <a:t>, using the Therapy™ Cool Flex™ ablation catheter, provided clinical evidence supporting the approval of the </a:t>
            </a:r>
            <a:r>
              <a:rPr lang="en-US" sz="1000" dirty="0" err="1">
                <a:latin typeface="Garamond" panose="02020404030301010803" pitchFamily="18" charset="0"/>
              </a:rPr>
              <a:t>FlexAbility</a:t>
            </a:r>
            <a:r>
              <a:rPr lang="en-US" sz="1000" dirty="0">
                <a:latin typeface="Garamond" panose="02020404030301010803" pitchFamily="18" charset="0"/>
              </a:rPr>
              <a:t>™ catheter. In this study the tip showed no instances of charring.</a:t>
            </a:r>
            <a:r>
              <a:rPr lang="en-US" sz="1000" baseline="30000" dirty="0">
                <a:latin typeface="Garamond" panose="02020404030301010803" pitchFamily="18" charset="0"/>
              </a:rPr>
              <a:t>1</a:t>
            </a:r>
            <a:endParaRPr lang="en-US" sz="1000" dirty="0">
              <a:latin typeface="Garamond" panose="02020404030301010803" pitchFamily="18" charset="0"/>
            </a:endParaRPr>
          </a:p>
          <a:p>
            <a:pPr>
              <a:spcAft>
                <a:spcPts val="400"/>
              </a:spcAft>
            </a:pPr>
            <a:r>
              <a:rPr lang="en-US" sz="1000" dirty="0">
                <a:latin typeface="Garamond" panose="02020404030301010803" pitchFamily="18" charset="0"/>
              </a:rPr>
              <a:t>In the </a:t>
            </a:r>
            <a:r>
              <a:rPr lang="en-US" sz="1000" dirty="0" err="1">
                <a:latin typeface="Garamond" panose="02020404030301010803" pitchFamily="18" charset="0"/>
              </a:rPr>
              <a:t>Winterfield</a:t>
            </a:r>
            <a:r>
              <a:rPr lang="en-US" sz="1000" dirty="0">
                <a:latin typeface="Garamond" panose="02020404030301010803" pitchFamily="18" charset="0"/>
              </a:rPr>
              <a:t> canine study, location of the thermocouple was examined for both the </a:t>
            </a:r>
            <a:r>
              <a:rPr lang="en-US" sz="1000" dirty="0" err="1">
                <a:latin typeface="Garamond" panose="02020404030301010803" pitchFamily="18" charset="0"/>
              </a:rPr>
              <a:t>FlexAbility</a:t>
            </a:r>
            <a:r>
              <a:rPr lang="en-US" sz="1000" dirty="0">
                <a:latin typeface="Garamond" panose="02020404030301010803" pitchFamily="18" charset="0"/>
              </a:rPr>
              <a:t> catheter and the </a:t>
            </a:r>
            <a:r>
              <a:rPr lang="en-US" sz="1000" dirty="0" err="1">
                <a:latin typeface="Garamond" panose="02020404030301010803" pitchFamily="18" charset="0"/>
              </a:rPr>
              <a:t>ThermoCool</a:t>
            </a:r>
            <a:r>
              <a:rPr lang="en-US" sz="1000" dirty="0">
                <a:latin typeface="Garamond" panose="02020404030301010803" pitchFamily="18" charset="0"/>
              </a:rPr>
              <a:t>™ SF catheter, as illustrated. Temperature feedback is potentially important in the prevention of steam pops. Variability in sensed temperature was seen with the FlexAbility catheter between chambers and with increasing power; but the </a:t>
            </a:r>
            <a:r>
              <a:rPr lang="en-US" sz="1000" dirty="0" err="1">
                <a:latin typeface="Garamond" panose="02020404030301010803" pitchFamily="18" charset="0"/>
              </a:rPr>
              <a:t>ThermoCool</a:t>
            </a:r>
            <a:r>
              <a:rPr lang="en-US" sz="1000" dirty="0">
                <a:latin typeface="Garamond" panose="02020404030301010803" pitchFamily="18" charset="0"/>
              </a:rPr>
              <a:t> SF catheter showed little variation.</a:t>
            </a:r>
            <a:r>
              <a:rPr lang="en-US" sz="1000" baseline="30000" dirty="0">
                <a:latin typeface="Garamond" panose="02020404030301010803" pitchFamily="18" charset="0"/>
              </a:rPr>
              <a:t>2 </a:t>
            </a:r>
            <a:endParaRPr lang="en-US" sz="1000" dirty="0">
              <a:latin typeface="Garamond" panose="02020404030301010803" pitchFamily="18" charset="0"/>
            </a:endParaRPr>
          </a:p>
          <a:p>
            <a:endParaRPr lang="en-US" baseline="0" dirty="0"/>
          </a:p>
          <a:p>
            <a:r>
              <a:rPr lang="en-US" sz="800" b="1" dirty="0"/>
              <a:t>References:</a:t>
            </a:r>
          </a:p>
          <a:p>
            <a:pPr marL="116608" indent="-116608">
              <a:buFont typeface="+mj-lt"/>
              <a:buAutoNum type="arabicPeriod"/>
              <a:defRPr/>
            </a:pPr>
            <a:r>
              <a:rPr lang="en-US" sz="800" dirty="0"/>
              <a:t>Abbott data on file. Report 90122753, based on Therapy™ Cool Flex™ ablation catheter tip. </a:t>
            </a:r>
          </a:p>
          <a:p>
            <a:pPr marL="116608" indent="-116608">
              <a:buFont typeface="+mj-lt"/>
              <a:buAutoNum type="arabicPeriod"/>
            </a:pPr>
            <a:r>
              <a:rPr lang="en-US" sz="800" dirty="0" err="1"/>
              <a:t>Winterfield</a:t>
            </a:r>
            <a:r>
              <a:rPr lang="en-US" sz="800" dirty="0"/>
              <a:t> JR, Jensen J, Gilbert T, et al. Lesion size and safety comparison between the novel flex tip on the </a:t>
            </a:r>
            <a:r>
              <a:rPr lang="en-US" sz="800" dirty="0" err="1"/>
              <a:t>FlexAbility</a:t>
            </a:r>
            <a:r>
              <a:rPr lang="en-US" sz="800" dirty="0"/>
              <a:t> ablation catheter and the solid tips on the </a:t>
            </a:r>
            <a:r>
              <a:rPr lang="en-US" sz="800" dirty="0" err="1"/>
              <a:t>ThermoCool</a:t>
            </a:r>
            <a:r>
              <a:rPr lang="en-US" sz="800" dirty="0"/>
              <a:t> and </a:t>
            </a:r>
            <a:r>
              <a:rPr lang="en-US" sz="800" dirty="0" err="1"/>
              <a:t>ThermoCool</a:t>
            </a:r>
            <a:r>
              <a:rPr lang="en-US" sz="800" dirty="0"/>
              <a:t> SF ablation catheters. </a:t>
            </a:r>
            <a:r>
              <a:rPr lang="en-US" sz="800" i="1" dirty="0"/>
              <a:t>J </a:t>
            </a:r>
            <a:r>
              <a:rPr lang="en-US" sz="800" i="1" dirty="0" err="1"/>
              <a:t>Cardiovasc</a:t>
            </a:r>
            <a:r>
              <a:rPr lang="en-US" sz="800" i="1" dirty="0"/>
              <a:t> </a:t>
            </a:r>
            <a:r>
              <a:rPr lang="en-US" sz="800" i="1" dirty="0" err="1"/>
              <a:t>Electrophysiol</a:t>
            </a:r>
            <a:r>
              <a:rPr lang="en-US" sz="800" dirty="0"/>
              <a:t>. 2016 Jan;27(1):102–9.</a:t>
            </a:r>
          </a:p>
          <a:p>
            <a:pPr marL="116608" indent="-116608">
              <a:buFont typeface="+mj-lt"/>
              <a:buAutoNum type="arabicPeriod"/>
            </a:pPr>
            <a:r>
              <a:rPr lang="en-US" sz="800" dirty="0" err="1"/>
              <a:t>Theis</a:t>
            </a:r>
            <a:r>
              <a:rPr lang="en-US" sz="800" dirty="0"/>
              <a:t> C, Rostock T, </a:t>
            </a:r>
            <a:r>
              <a:rPr lang="en-US" sz="800" dirty="0" err="1"/>
              <a:t>Mollnau</a:t>
            </a:r>
            <a:r>
              <a:rPr lang="en-US" sz="800" dirty="0"/>
              <a:t> H, et al. The incidence of audible steam pops is increased and unpredictable with the </a:t>
            </a:r>
            <a:r>
              <a:rPr lang="en-US" sz="800" dirty="0" err="1"/>
              <a:t>Thermocool</a:t>
            </a:r>
            <a:r>
              <a:rPr lang="en-US" sz="800" dirty="0"/>
              <a:t>™ surround flow catheter during left atrial catheter ablation: a prospective observational study. </a:t>
            </a:r>
            <a:r>
              <a:rPr lang="en-US" sz="800" i="1" dirty="0"/>
              <a:t>J </a:t>
            </a:r>
            <a:r>
              <a:rPr lang="en-US" sz="800" i="1" dirty="0" err="1"/>
              <a:t>Cardiovasc</a:t>
            </a:r>
            <a:r>
              <a:rPr lang="en-US" sz="800" i="1" dirty="0"/>
              <a:t> </a:t>
            </a:r>
            <a:r>
              <a:rPr lang="en-US" sz="800" i="1" dirty="0" err="1"/>
              <a:t>Electrophysiol</a:t>
            </a:r>
            <a:r>
              <a:rPr lang="en-US" sz="800" i="1" dirty="0"/>
              <a:t>.</a:t>
            </a:r>
            <a:r>
              <a:rPr lang="en-US" sz="800" dirty="0"/>
              <a:t> 2015;26:956–62.</a:t>
            </a:r>
          </a:p>
        </p:txBody>
      </p:sp>
      <p:sp>
        <p:nvSpPr>
          <p:cNvPr id="4" name="Slide Number Placeholder 3"/>
          <p:cNvSpPr>
            <a:spLocks noGrp="1"/>
          </p:cNvSpPr>
          <p:nvPr>
            <p:ph type="sldNum" sz="quarter" idx="10"/>
          </p:nvPr>
        </p:nvSpPr>
        <p:spPr/>
        <p:txBody>
          <a:bodyPr/>
          <a:lstStyle/>
          <a:p>
            <a:fld id="{E0C3725C-066D-B645-888F-A5114252D1E0}" type="slidenum">
              <a:rPr lang="en-US" smtClean="0"/>
              <a:t>84</a:t>
            </a:fld>
            <a:endParaRPr lang="en-US" dirty="0"/>
          </a:p>
        </p:txBody>
      </p:sp>
    </p:spTree>
    <p:extLst>
      <p:ext uri="{BB962C8B-B14F-4D97-AF65-F5344CB8AC3E}">
        <p14:creationId xmlns:p14="http://schemas.microsoft.com/office/powerpoint/2010/main" val="17043054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defTabSz="920083">
              <a:defRPr/>
            </a:pPr>
            <a:r>
              <a:rPr lang="en-US" sz="1000" dirty="0">
                <a:latin typeface="Garamond" panose="02020404030301010803" pitchFamily="18" charset="0"/>
              </a:rPr>
              <a:t>In this comparative </a:t>
            </a:r>
            <a:r>
              <a:rPr lang="en-US" sz="1000" i="1" dirty="0">
                <a:latin typeface="Garamond" panose="02020404030301010803" pitchFamily="18" charset="0"/>
              </a:rPr>
              <a:t>in vivo </a:t>
            </a:r>
            <a:r>
              <a:rPr lang="en-US" sz="1000" dirty="0">
                <a:latin typeface="Garamond" panose="02020404030301010803" pitchFamily="18" charset="0"/>
              </a:rPr>
              <a:t>canine study the rate of steam pops was lower with the </a:t>
            </a:r>
            <a:r>
              <a:rPr lang="en-US" sz="1000" dirty="0" err="1">
                <a:latin typeface="Garamond" panose="02020404030301010803" pitchFamily="18" charset="0"/>
              </a:rPr>
              <a:t>FlexAbility</a:t>
            </a:r>
            <a:r>
              <a:rPr lang="en-US" sz="1000" dirty="0">
                <a:latin typeface="Garamond" panose="02020404030301010803" pitchFamily="18" charset="0"/>
              </a:rPr>
              <a:t>™ ablation catheter than either of the </a:t>
            </a:r>
            <a:r>
              <a:rPr lang="en-US" sz="1000" dirty="0" err="1">
                <a:latin typeface="Garamond" panose="02020404030301010803" pitchFamily="18" charset="0"/>
              </a:rPr>
              <a:t>Biosense</a:t>
            </a:r>
            <a:r>
              <a:rPr lang="en-US" sz="1000" dirty="0">
                <a:latin typeface="Garamond" panose="02020404030301010803" pitchFamily="18" charset="0"/>
              </a:rPr>
              <a:t> Webster catheters tested. </a:t>
            </a:r>
          </a:p>
          <a:p>
            <a:endParaRPr lang="en-US" baseline="0" dirty="0"/>
          </a:p>
          <a:p>
            <a:r>
              <a:rPr lang="en-US" sz="800" b="1" dirty="0"/>
              <a:t>Reference:</a:t>
            </a:r>
          </a:p>
          <a:p>
            <a:pPr marL="230021" indent="-230021">
              <a:buFont typeface="+mj-lt"/>
              <a:buAutoNum type="arabicPeriod"/>
            </a:pPr>
            <a:r>
              <a:rPr lang="en-US" sz="800" dirty="0" err="1"/>
              <a:t>Winterfield</a:t>
            </a:r>
            <a:r>
              <a:rPr lang="en-US" sz="800" dirty="0"/>
              <a:t> JR, Jensen J, Gilbert T, et al. Lesion size and safety comparison between the novel flex tip on the </a:t>
            </a:r>
            <a:r>
              <a:rPr lang="en-US" sz="800" dirty="0" err="1"/>
              <a:t>FlexAbility</a:t>
            </a:r>
            <a:r>
              <a:rPr lang="en-US" sz="800" dirty="0"/>
              <a:t> ablation catheter and the solid tips on the </a:t>
            </a:r>
            <a:r>
              <a:rPr lang="en-US" sz="800" dirty="0" err="1"/>
              <a:t>ThermoCool</a:t>
            </a:r>
            <a:r>
              <a:rPr lang="en-US" sz="800" dirty="0"/>
              <a:t> and </a:t>
            </a:r>
            <a:r>
              <a:rPr lang="en-US" sz="800" dirty="0" err="1"/>
              <a:t>ThermoCool</a:t>
            </a:r>
            <a:r>
              <a:rPr lang="en-US" sz="800" dirty="0"/>
              <a:t> SF ablation catheters. </a:t>
            </a:r>
            <a:r>
              <a:rPr lang="en-US" sz="800" i="1" dirty="0"/>
              <a:t>J </a:t>
            </a:r>
            <a:r>
              <a:rPr lang="en-US" sz="800" i="1" dirty="0" err="1"/>
              <a:t>Cardiovasc</a:t>
            </a:r>
            <a:r>
              <a:rPr lang="en-US" sz="800" i="1" dirty="0"/>
              <a:t> </a:t>
            </a:r>
            <a:r>
              <a:rPr lang="en-US" sz="800" i="1" dirty="0" err="1"/>
              <a:t>Electrophysiol</a:t>
            </a:r>
            <a:r>
              <a:rPr lang="en-US" sz="800" dirty="0"/>
              <a:t>. 2016 Jan;27(1):102–9.</a:t>
            </a:r>
          </a:p>
        </p:txBody>
      </p:sp>
      <p:sp>
        <p:nvSpPr>
          <p:cNvPr id="4" name="Slide Number Placeholder 3"/>
          <p:cNvSpPr>
            <a:spLocks noGrp="1"/>
          </p:cNvSpPr>
          <p:nvPr>
            <p:ph type="sldNum" sz="quarter" idx="10"/>
          </p:nvPr>
        </p:nvSpPr>
        <p:spPr/>
        <p:txBody>
          <a:bodyPr/>
          <a:lstStyle/>
          <a:p>
            <a:fld id="{E0C3725C-066D-B645-888F-A5114252D1E0}" type="slidenum">
              <a:rPr lang="en-US" smtClean="0"/>
              <a:t>85</a:t>
            </a:fld>
            <a:endParaRPr lang="en-US" dirty="0"/>
          </a:p>
        </p:txBody>
      </p:sp>
    </p:spTree>
    <p:extLst>
      <p:ext uri="{BB962C8B-B14F-4D97-AF65-F5344CB8AC3E}">
        <p14:creationId xmlns:p14="http://schemas.microsoft.com/office/powerpoint/2010/main" val="9652638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A flow distribution analysis was performed using software specifically developed to estimate the flow area and distribution of fluid output of the flex tip. The physical dimensions and mechanical properties of the flexible catheter tip were used to develop the simulation model for this analysis. The computation method used for this test generated the mesh for the purposes of the structural simulation, which was then applied to identify the flow surfaces of the Flex tip.</a:t>
            </a:r>
          </a:p>
          <a:p>
            <a:pPr>
              <a:spcAft>
                <a:spcPts val="400"/>
              </a:spcAft>
            </a:pPr>
            <a:r>
              <a:rPr lang="en-US" sz="1000" dirty="0">
                <a:latin typeface="Garamond" panose="02020404030301010803" pitchFamily="18" charset="0"/>
              </a:rPr>
              <a:t>Results of the flow distribution analysis showed that up to 70% of flow exits from ‘expanded’ side of flexed catheter tip. This means that the design of the catheter tip accommodates the direction of the fluid flow in a flexed position toward the tip-to-tissue interface where cooling is most needed and most effective.</a:t>
            </a:r>
          </a:p>
          <a:p>
            <a:endParaRPr lang="en-US" dirty="0"/>
          </a:p>
          <a:p>
            <a:r>
              <a:rPr lang="en-US" sz="800" b="1" dirty="0"/>
              <a:t>Reference:</a:t>
            </a:r>
          </a:p>
          <a:p>
            <a:pPr marL="230021" indent="-230021" defTabSz="920083">
              <a:buFont typeface="+mj-lt"/>
              <a:buAutoNum type="arabicPeriod"/>
              <a:defRPr/>
            </a:pPr>
            <a:r>
              <a:rPr lang="en-US" sz="800" dirty="0">
                <a:solidFill>
                  <a:srgbClr val="000000"/>
                </a:solidFill>
              </a:rPr>
              <a:t>Abbott. Data on File. Report 90058001.</a:t>
            </a: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86</a:t>
            </a:fld>
            <a:endParaRPr lang="en-US" dirty="0"/>
          </a:p>
        </p:txBody>
      </p:sp>
    </p:spTree>
    <p:extLst>
      <p:ext uri="{BB962C8B-B14F-4D97-AF65-F5344CB8AC3E}">
        <p14:creationId xmlns:p14="http://schemas.microsoft.com/office/powerpoint/2010/main" val="5957245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3040928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ClinicalTrials.gov Identifier:</a:t>
            </a:r>
          </a:p>
          <a:p>
            <a:pPr lvl="0"/>
            <a:r>
              <a:rPr lang="en-US" sz="1000" dirty="0">
                <a:solidFill>
                  <a:srgbClr val="000000"/>
                </a:solidFill>
                <a:ea typeface="ＭＳ Ｐゴシック" charset="0"/>
                <a:cs typeface="ＭＳ Ｐゴシック" charset="0"/>
              </a:rPr>
              <a:t>NCT01185613</a:t>
            </a:r>
          </a:p>
          <a:p>
            <a:r>
              <a:rPr lang="en-US" sz="1000" dirty="0">
                <a:latin typeface="Garamond" panose="02020404030301010803" pitchFamily="18" charset="0"/>
              </a:rPr>
              <a:t>(results posted) </a:t>
            </a:r>
          </a:p>
          <a:p>
            <a:r>
              <a:rPr lang="en-US" sz="1000" dirty="0">
                <a:latin typeface="Garamond" panose="02020404030301010803" pitchFamily="18" charset="0"/>
              </a:rPr>
              <a:t>The following information describes a clinical study conducted for the Therapy™ Cool Flex™ Ablation Catheter. The </a:t>
            </a:r>
            <a:r>
              <a:rPr lang="en-US" sz="1000" dirty="0" err="1">
                <a:latin typeface="Garamond" panose="02020404030301010803" pitchFamily="18" charset="0"/>
              </a:rPr>
              <a:t>FlexAbility</a:t>
            </a:r>
            <a:r>
              <a:rPr lang="en-US" sz="1000" dirty="0">
                <a:latin typeface="Garamond" panose="02020404030301010803" pitchFamily="18" charset="0"/>
              </a:rPr>
              <a:t>™ Ablation Catheter was developed based on the Therapy™ Cool Flex™ Ablation Catheter. The clinical use of the </a:t>
            </a:r>
            <a:r>
              <a:rPr lang="en-US" sz="1000" dirty="0" err="1">
                <a:latin typeface="Garamond" panose="02020404030301010803" pitchFamily="18" charset="0"/>
              </a:rPr>
              <a:t>FlexAbility</a:t>
            </a:r>
            <a:r>
              <a:rPr lang="en-US" sz="1000" dirty="0">
                <a:latin typeface="Garamond" panose="02020404030301010803" pitchFamily="18" charset="0"/>
              </a:rPr>
              <a:t>™ Ablation Catheter is supported by the St. Jude Medical </a:t>
            </a:r>
            <a:r>
              <a:rPr lang="en-US" sz="1000" dirty="0" err="1">
                <a:latin typeface="Garamond" panose="02020404030301010803" pitchFamily="18" charset="0"/>
              </a:rPr>
              <a:t>electrophysiologic</a:t>
            </a:r>
            <a:r>
              <a:rPr lang="en-US" sz="1000" dirty="0">
                <a:latin typeface="Garamond" panose="02020404030301010803" pitchFamily="18" charset="0"/>
              </a:rPr>
              <a:t> mapping and ablation clinical study using the Therapy™ Cool Flex™ Ablation Catheter.</a:t>
            </a:r>
          </a:p>
          <a:p>
            <a:endParaRPr lang="en-US" sz="1300" dirty="0"/>
          </a:p>
          <a:p>
            <a:r>
              <a:rPr lang="en-US" sz="1300" dirty="0"/>
              <a:t>Reference:  </a:t>
            </a:r>
            <a:r>
              <a:rPr lang="en-US" sz="1400" dirty="0"/>
              <a:t>Abbott data on file. Report 90122753, based on Therapy™ Cool Flex™ ablation catheter tip.</a:t>
            </a:r>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88</a:t>
            </a:fld>
            <a:endParaRPr lang="en-US" dirty="0"/>
          </a:p>
        </p:txBody>
      </p:sp>
    </p:spTree>
    <p:extLst>
      <p:ext uri="{BB962C8B-B14F-4D97-AF65-F5344CB8AC3E}">
        <p14:creationId xmlns:p14="http://schemas.microsoft.com/office/powerpoint/2010/main" val="3882410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406400" y="698500"/>
            <a:ext cx="6197600" cy="3486150"/>
          </a:xfrm>
          <a:noFill/>
          <a:ln>
            <a:solidFill>
              <a:srgbClr val="000000"/>
            </a:solidFill>
            <a:miter lim="800000"/>
            <a:headEnd/>
            <a:tailEnd/>
          </a:ln>
        </p:spPr>
      </p:sp>
      <p:sp>
        <p:nvSpPr>
          <p:cNvPr id="32770" name="Notes Placeholder 2"/>
          <p:cNvSpPr>
            <a:spLocks noGrp="1"/>
          </p:cNvSpPr>
          <p:nvPr>
            <p:ph type="body" idx="1"/>
          </p:nvPr>
        </p:nvSpPr>
        <p:spPr>
          <a:noFill/>
          <a:ln/>
        </p:spPr>
        <p:txBody>
          <a:bodyPr>
            <a:noAutofit/>
          </a:bodyPr>
          <a:lstStyle/>
          <a:p>
            <a:endParaRPr lang="en-US" sz="800" b="1" dirty="0">
              <a:latin typeface="Arial" charset="0"/>
              <a:ea typeface="ＭＳ Ｐゴシック" charset="0"/>
              <a:cs typeface="ＭＳ Ｐゴシック" charset="0"/>
            </a:endParaRPr>
          </a:p>
          <a:p>
            <a:r>
              <a:rPr lang="en-US" sz="800" b="1" dirty="0">
                <a:latin typeface="Arial" charset="0"/>
                <a:ea typeface="ＭＳ Ｐゴシック" charset="0"/>
                <a:cs typeface="ＭＳ Ｐゴシック" charset="0"/>
              </a:rPr>
              <a:t>Reference:</a:t>
            </a:r>
          </a:p>
          <a:p>
            <a:r>
              <a:rPr lang="en-US" sz="800" dirty="0"/>
              <a:t>FLEXION-AFL clinical study, based on Therapy™ Cool Flex™ ablation catheter tip (NCT01185613). </a:t>
            </a:r>
            <a:r>
              <a:rPr lang="en-US" sz="800" dirty="0" err="1"/>
              <a:t>FlexAbility</a:t>
            </a:r>
            <a:r>
              <a:rPr lang="en-US" sz="800" dirty="0"/>
              <a:t>™ Ablation Catheter Instructions for Use, ARTEN100097717 E (2014-12). Abbott. Data on File. Report 90122753, based on Therapy™ Cool Flex™ ablation catheter tip.  </a:t>
            </a:r>
          </a:p>
        </p:txBody>
      </p:sp>
      <p:sp>
        <p:nvSpPr>
          <p:cNvPr id="32771" name="Slide Number Placeholder 3"/>
          <p:cNvSpPr>
            <a:spLocks noGrp="1"/>
          </p:cNvSpPr>
          <p:nvPr>
            <p:ph type="sldNum" sz="quarter" idx="5"/>
          </p:nvPr>
        </p:nvSpPr>
        <p:spPr>
          <a:noFill/>
        </p:spPr>
        <p:txBody>
          <a:bodyPr/>
          <a:lstStyle/>
          <a:p>
            <a:fld id="{642D4B69-1CCE-4C4C-8BC8-C04E4C77FD2A}" type="slidenum">
              <a:rPr lang="en-US" smtClean="0"/>
              <a:pPr/>
              <a:t>89</a:t>
            </a:fld>
            <a:endParaRPr lang="en-US" dirty="0"/>
          </a:p>
        </p:txBody>
      </p:sp>
    </p:spTree>
    <p:extLst>
      <p:ext uri="{BB962C8B-B14F-4D97-AF65-F5344CB8AC3E}">
        <p14:creationId xmlns:p14="http://schemas.microsoft.com/office/powerpoint/2010/main" val="58373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lvl="1" defTabSz="931576">
              <a:lnSpc>
                <a:spcPts val="1200"/>
              </a:lnSpc>
              <a:spcAft>
                <a:spcPts val="400"/>
              </a:spcAft>
              <a:defRPr/>
            </a:pPr>
            <a:r>
              <a:rPr lang="en-US" sz="1000" dirty="0">
                <a:latin typeface="Garamond" panose="02020404030301010803" pitchFamily="18" charset="0"/>
              </a:rPr>
              <a:t>The goal of every ablation procedure is to create effective lesions while minimizing patient safety risks. Preclinical research has shown that a key factor to effective lesion formation is the contact force (CF) between catheter tip and target tissue. Insufficient CF may result in an ineffective lesion, whereas excessive CF may result in complications such as heart wall perforation, steam pop, thrombus formation, or esophageal injury.</a:t>
            </a:r>
            <a:r>
              <a:rPr lang="en-US" sz="1000" baseline="30000" dirty="0">
                <a:latin typeface="Garamond" panose="02020404030301010803" pitchFamily="18" charset="0"/>
              </a:rPr>
              <a:t>1</a:t>
            </a:r>
          </a:p>
          <a:p>
            <a:pPr marL="0" lvl="1" defTabSz="920083">
              <a:lnSpc>
                <a:spcPts val="1200"/>
              </a:lnSpc>
              <a:spcAft>
                <a:spcPts val="400"/>
              </a:spcAft>
              <a:defRPr/>
            </a:pPr>
            <a:r>
              <a:rPr lang="en-US" sz="1000" dirty="0">
                <a:latin typeface="Garamond" panose="02020404030301010803" pitchFamily="18" charset="0"/>
              </a:rPr>
              <a:t>Contact force sensing is designed to help physicians utilize information about the catheter orientation and contact force to create effective </a:t>
            </a:r>
            <a:r>
              <a:rPr lang="en-US" sz="1000" dirty="0" err="1">
                <a:latin typeface="Garamond" panose="02020404030301010803" pitchFamily="18" charset="0"/>
              </a:rPr>
              <a:t>transmural</a:t>
            </a:r>
            <a:r>
              <a:rPr lang="en-US" sz="1000" dirty="0">
                <a:latin typeface="Garamond" panose="02020404030301010803" pitchFamily="18" charset="0"/>
              </a:rPr>
              <a:t> lesions while maintaining safety.</a:t>
            </a:r>
          </a:p>
          <a:p>
            <a:endParaRPr lang="en-US" baseline="0" noProof="0" dirty="0"/>
          </a:p>
          <a:p>
            <a:r>
              <a:rPr lang="en-US" sz="800" b="1" dirty="0"/>
              <a:t>Reference:</a:t>
            </a:r>
          </a:p>
          <a:p>
            <a:pPr marL="230021" indent="-230021" defTabSz="920083">
              <a:buFont typeface="+mj-lt"/>
              <a:buAutoNum type="arabicPeriod"/>
              <a:defRPr/>
            </a:pPr>
            <a:r>
              <a:rPr lang="en-US" sz="800" dirty="0"/>
              <a:t>Ikeda A, Nakagawa H, Lambert H, et al. Relationship between catheter contact force and radiofrequency lesion size and incidence of steam pop in the beating canine heart: electrode amplitude, impedance and electrode temperature are poor predictors of electrode-tissue contact force and lesion size. </a:t>
            </a:r>
            <a:r>
              <a:rPr lang="en-US" sz="800" i="1" dirty="0" err="1"/>
              <a:t>Circ</a:t>
            </a:r>
            <a:r>
              <a:rPr lang="en-US" sz="800" i="1" dirty="0"/>
              <a:t> </a:t>
            </a:r>
            <a:r>
              <a:rPr lang="en-US" sz="800" i="1" dirty="0" err="1"/>
              <a:t>Arrhythm</a:t>
            </a:r>
            <a:r>
              <a:rPr lang="en-US" sz="800" i="1" dirty="0"/>
              <a:t> </a:t>
            </a:r>
            <a:r>
              <a:rPr lang="en-US" sz="800" i="1" dirty="0" err="1"/>
              <a:t>Electrophysiol</a:t>
            </a:r>
            <a:r>
              <a:rPr lang="en-US" sz="800" i="1" dirty="0"/>
              <a:t>. </a:t>
            </a:r>
            <a:r>
              <a:rPr lang="en-US" sz="800" dirty="0"/>
              <a:t>2014;7(6):1174–80.</a:t>
            </a:r>
          </a:p>
        </p:txBody>
      </p:sp>
      <p:sp>
        <p:nvSpPr>
          <p:cNvPr id="4" name="Slide Number Placeholder 3"/>
          <p:cNvSpPr>
            <a:spLocks noGrp="1"/>
          </p:cNvSpPr>
          <p:nvPr>
            <p:ph type="sldNum" sz="quarter" idx="10"/>
          </p:nvPr>
        </p:nvSpPr>
        <p:spPr/>
        <p:txBody>
          <a:bodyPr/>
          <a:lstStyle/>
          <a:p>
            <a:fld id="{581045E7-826A-4C25-9D73-7CDC15590D29}" type="slidenum">
              <a:rPr lang="en-US" smtClean="0"/>
              <a:pPr/>
              <a:t>9</a:t>
            </a:fld>
            <a:endParaRPr lang="en-US" dirty="0"/>
          </a:p>
        </p:txBody>
      </p:sp>
    </p:spTree>
    <p:extLst>
      <p:ext uri="{BB962C8B-B14F-4D97-AF65-F5344CB8AC3E}">
        <p14:creationId xmlns:p14="http://schemas.microsoft.com/office/powerpoint/2010/main" val="17302329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ea typeface="ＭＳ Ｐゴシック" charset="0"/>
                <a:cs typeface="ＭＳ Ｐゴシック" charset="0"/>
              </a:rPr>
              <a:t>FLEXION-AFL was a prospective, non-randomized, multi-center trial designed to demonstrate the safety and efficacy of the Therapy™ Cool Flex™ irrigated ablation catheter system during typical atrial flutter ablation. The primary safety endpoint was defined as the incidence of composite, serious adverse events (SAEs) within 7 days post-procedure, while the primary efficacy endpoint was defined as the achievement of bi-directional block in the </a:t>
            </a:r>
            <a:r>
              <a:rPr lang="en-US" sz="1000" dirty="0" err="1">
                <a:latin typeface="Garamond" panose="02020404030301010803" pitchFamily="18" charset="0"/>
                <a:ea typeface="ＭＳ Ｐゴシック" charset="0"/>
                <a:cs typeface="ＭＳ Ｐゴシック" charset="0"/>
              </a:rPr>
              <a:t>cavo</a:t>
            </a:r>
            <a:r>
              <a:rPr lang="en-US" sz="1000" dirty="0">
                <a:latin typeface="Garamond" panose="02020404030301010803" pitchFamily="18" charset="0"/>
                <a:ea typeface="ＭＳ Ｐゴシック" charset="0"/>
                <a:cs typeface="ＭＳ Ｐゴシック" charset="0"/>
              </a:rPr>
              <a:t>-tricuspid isthmus and non-</a:t>
            </a:r>
            <a:r>
              <a:rPr lang="en-US" sz="1000" dirty="0" err="1">
                <a:latin typeface="Garamond" panose="02020404030301010803" pitchFamily="18" charset="0"/>
                <a:ea typeface="ＭＳ Ｐゴシック" charset="0"/>
                <a:cs typeface="ＭＳ Ｐゴシック" charset="0"/>
              </a:rPr>
              <a:t>inducibility</a:t>
            </a:r>
            <a:r>
              <a:rPr lang="en-US" sz="1000" dirty="0">
                <a:latin typeface="Garamond" panose="02020404030301010803" pitchFamily="18" charset="0"/>
                <a:ea typeface="ＭＳ Ｐゴシック" charset="0"/>
                <a:cs typeface="ＭＳ Ｐゴシック" charset="0"/>
              </a:rPr>
              <a:t> of typical atrial flutter at least 30 minutes following the last RF application with the Therapy Cool Flex system. A secondary efficacy endpoint of chronic success was defined as freedom from recurrence of typical atrial flutter three months post-ablation.</a:t>
            </a:r>
          </a:p>
          <a:p>
            <a:pPr>
              <a:spcAft>
                <a:spcPts val="400"/>
              </a:spcAft>
            </a:pPr>
            <a:r>
              <a:rPr lang="en-US" sz="1000" dirty="0">
                <a:latin typeface="Garamond" panose="02020404030301010803" pitchFamily="18" charset="0"/>
                <a:ea typeface="ＭＳ Ｐゴシック" charset="0"/>
                <a:cs typeface="ＭＳ Ｐゴシック" charset="0"/>
              </a:rPr>
              <a:t>A total of 179 subjects were treated. There was no incidence of charring or coagulum formation in the study</a:t>
            </a:r>
            <a:r>
              <a:rPr lang="en-US" sz="1000" baseline="30000" dirty="0">
                <a:latin typeface="Garamond" panose="02020404030301010803" pitchFamily="18" charset="0"/>
                <a:ea typeface="ＭＳ Ｐゴシック" charset="0"/>
                <a:cs typeface="ＭＳ Ｐゴシック" charset="0"/>
              </a:rPr>
              <a:t>1</a:t>
            </a:r>
            <a:r>
              <a:rPr lang="en-US" sz="1000" dirty="0">
                <a:latin typeface="Garamond" panose="02020404030301010803" pitchFamily="18" charset="0"/>
                <a:ea typeface="ＭＳ Ｐゴシック" charset="0"/>
                <a:cs typeface="ＭＳ Ｐゴシック" charset="0"/>
              </a:rPr>
              <a:t>.</a:t>
            </a:r>
            <a:endParaRPr lang="en-US" sz="1000" dirty="0">
              <a:latin typeface="Garamond" panose="02020404030301010803" pitchFamily="18" charset="0"/>
            </a:endParaRPr>
          </a:p>
          <a:p>
            <a:endParaRPr lang="en-US" dirty="0">
              <a:latin typeface="Arial" charset="0"/>
              <a:ea typeface="ＭＳ Ｐゴシック" charset="0"/>
              <a:cs typeface="ＭＳ Ｐゴシック" charset="0"/>
            </a:endParaRPr>
          </a:p>
          <a:p>
            <a:r>
              <a:rPr lang="en-US" sz="800" b="1" dirty="0">
                <a:latin typeface="Arial" charset="0"/>
                <a:ea typeface="ＭＳ Ｐゴシック" charset="0"/>
                <a:cs typeface="ＭＳ Ｐゴシック" charset="0"/>
              </a:rPr>
              <a:t>Reference</a:t>
            </a:r>
            <a:r>
              <a:rPr lang="en-US" sz="800" dirty="0">
                <a:latin typeface="Arial" charset="0"/>
                <a:ea typeface="ＭＳ Ｐゴシック" charset="0"/>
                <a:cs typeface="ＭＳ Ｐゴシック" charset="0"/>
              </a:rPr>
              <a:t>:</a:t>
            </a:r>
          </a:p>
          <a:p>
            <a:r>
              <a:rPr lang="en-US" sz="800" dirty="0"/>
              <a:t>FLEXION-AFL clinical study, based on Therapy™ Cool Flex™ ablation catheter tip (NCT01185613). </a:t>
            </a:r>
            <a:r>
              <a:rPr lang="en-US" sz="800" dirty="0" err="1"/>
              <a:t>FlexAbility</a:t>
            </a:r>
            <a:r>
              <a:rPr lang="en-US" sz="800" dirty="0"/>
              <a:t>™ Ablation Catheter Instructions for Use, ARTEN100097717 E (2014-12). Abbott data on file. Report 90122753, based on Therapy™ Cool Flex™ ablation catheter tip.  </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90</a:t>
            </a:fld>
            <a:endParaRPr lang="en-US" dirty="0"/>
          </a:p>
        </p:txBody>
      </p:sp>
    </p:spTree>
    <p:extLst>
      <p:ext uri="{BB962C8B-B14F-4D97-AF65-F5344CB8AC3E}">
        <p14:creationId xmlns:p14="http://schemas.microsoft.com/office/powerpoint/2010/main" val="5730598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a:spcAft>
                <a:spcPts val="400"/>
              </a:spcAft>
            </a:pPr>
            <a:r>
              <a:rPr lang="en-US" sz="1000" dirty="0">
                <a:latin typeface="Garamond" panose="02020404030301010803" pitchFamily="18" charset="0"/>
              </a:rPr>
              <a:t>FLEXION-AFL met its primary safety and effectiveness endpoints. A total of 179 subjects were treated. The pre-defined parameters for each endpoint were met, as shown in the table above. Thus, this pivotal study demonstrated safety and efficacy of the Flex Tip technology during typical atrial flutter ablation. In addition, there was no incidence of charring or coagulum formation in the study.</a:t>
            </a:r>
            <a:r>
              <a:rPr lang="en-US" sz="1000" baseline="30000" dirty="0">
                <a:latin typeface="Garamond" panose="02020404030301010803" pitchFamily="18" charset="0"/>
              </a:rPr>
              <a:t>1</a:t>
            </a:r>
          </a:p>
          <a:p>
            <a:endParaRPr lang="en-US" dirty="0"/>
          </a:p>
          <a:p>
            <a:r>
              <a:rPr lang="en-US" sz="800" b="1" dirty="0">
                <a:latin typeface="Arial" charset="0"/>
                <a:ea typeface="ＭＳ Ｐゴシック" charset="0"/>
                <a:cs typeface="ＭＳ Ｐゴシック" charset="0"/>
              </a:rPr>
              <a:t>Reference:</a:t>
            </a:r>
          </a:p>
          <a:p>
            <a:r>
              <a:rPr lang="en-US" sz="800" dirty="0"/>
              <a:t>FLEXION-AFL clinical study, based on Therapy™ Cool Flex™ ablation catheter tip (NCT01185613). </a:t>
            </a:r>
            <a:r>
              <a:rPr lang="en-US" sz="800" dirty="0" err="1"/>
              <a:t>FlexAbility</a:t>
            </a:r>
            <a:r>
              <a:rPr lang="en-US" sz="800" dirty="0"/>
              <a:t>™ Ablation Catheter Instructions for Use, ARTEN100097717 E (2014-12). Abbott data on file. Report 90122753, based on Therapy™ Cool Flex™ ablation catheter tip.   </a:t>
            </a:r>
          </a:p>
        </p:txBody>
      </p:sp>
      <p:sp>
        <p:nvSpPr>
          <p:cNvPr id="4" name="Slide Number Placeholder 3"/>
          <p:cNvSpPr>
            <a:spLocks noGrp="1"/>
          </p:cNvSpPr>
          <p:nvPr>
            <p:ph type="sldNum" sz="quarter" idx="10"/>
          </p:nvPr>
        </p:nvSpPr>
        <p:spPr/>
        <p:txBody>
          <a:bodyPr/>
          <a:lstStyle/>
          <a:p>
            <a:fld id="{1795A441-FC2F-4A01-99C7-4CCFD7B18E8F}" type="slidenum">
              <a:rPr lang="en-US" smtClean="0"/>
              <a:t>91</a:t>
            </a:fld>
            <a:endParaRPr lang="en-US" dirty="0"/>
          </a:p>
        </p:txBody>
      </p:sp>
    </p:spTree>
    <p:extLst>
      <p:ext uri="{BB962C8B-B14F-4D97-AF65-F5344CB8AC3E}">
        <p14:creationId xmlns:p14="http://schemas.microsoft.com/office/powerpoint/2010/main" val="18922403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92</a:t>
            </a:fld>
            <a:endParaRPr lang="en-US" dirty="0"/>
          </a:p>
        </p:txBody>
      </p:sp>
    </p:spTree>
    <p:extLst>
      <p:ext uri="{BB962C8B-B14F-4D97-AF65-F5344CB8AC3E}">
        <p14:creationId xmlns:p14="http://schemas.microsoft.com/office/powerpoint/2010/main" val="9803838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r>
              <a:rPr lang="en-US" sz="800" b="1" dirty="0">
                <a:latin typeface="Arial" charset="0"/>
                <a:ea typeface="ＭＳ Ｐゴシック" charset="0"/>
                <a:cs typeface="ＭＳ Ｐゴシック" charset="0"/>
              </a:rPr>
              <a:t>Reference:</a:t>
            </a:r>
          </a:p>
          <a:p>
            <a:pPr marL="230021" indent="-230021">
              <a:buFont typeface="+mj-lt"/>
              <a:buAutoNum type="arabicPeriod"/>
            </a:pPr>
            <a:r>
              <a:rPr lang="en-US" sz="800" dirty="0" err="1"/>
              <a:t>Ramoul</a:t>
            </a:r>
            <a:r>
              <a:rPr lang="en-US" sz="800" dirty="0"/>
              <a:t> K, Wright M, </a:t>
            </a:r>
            <a:r>
              <a:rPr lang="en-US" sz="800" dirty="0" err="1"/>
              <a:t>Sohal</a:t>
            </a:r>
            <a:r>
              <a:rPr lang="en-US" sz="800" dirty="0"/>
              <a:t> M, et al. Does diffuse irrigation result in improved radiofrequency catheter ablation? A prospective randomized study of right atrial typical flutter ablation. </a:t>
            </a:r>
            <a:r>
              <a:rPr lang="en-US" sz="800" i="1" dirty="0" err="1"/>
              <a:t>Europace</a:t>
            </a:r>
            <a:r>
              <a:rPr lang="en-US" sz="800" i="1" dirty="0"/>
              <a:t>.</a:t>
            </a:r>
            <a:r>
              <a:rPr lang="en-US" sz="800" dirty="0"/>
              <a:t> 2015;17(2):295–9.</a:t>
            </a:r>
          </a:p>
        </p:txBody>
      </p:sp>
      <p:sp>
        <p:nvSpPr>
          <p:cNvPr id="4" name="Slide Number Placeholder 3"/>
          <p:cNvSpPr>
            <a:spLocks noGrp="1"/>
          </p:cNvSpPr>
          <p:nvPr>
            <p:ph type="sldNum" sz="quarter" idx="10"/>
          </p:nvPr>
        </p:nvSpPr>
        <p:spPr/>
        <p:txBody>
          <a:bodyPr/>
          <a:lstStyle/>
          <a:p>
            <a:pPr>
              <a:defRPr/>
            </a:pPr>
            <a:fld id="{D0AAC596-E0D0-E847-A0E0-0788141CAE92}" type="slidenum">
              <a:rPr lang="en-US" smtClean="0"/>
              <a:pPr>
                <a:defRPr/>
              </a:pPr>
              <a:t>93</a:t>
            </a:fld>
            <a:endParaRPr lang="en-US" dirty="0"/>
          </a:p>
        </p:txBody>
      </p:sp>
    </p:spTree>
    <p:extLst>
      <p:ext uri="{BB962C8B-B14F-4D97-AF65-F5344CB8AC3E}">
        <p14:creationId xmlns:p14="http://schemas.microsoft.com/office/powerpoint/2010/main" val="15353005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r>
              <a:rPr lang="en-US" sz="800" b="0" dirty="0">
                <a:latin typeface="Arial" charset="0"/>
                <a:ea typeface="ＭＳ Ｐゴシック" charset="0"/>
                <a:cs typeface="ＭＳ Ｐゴシック" charset="0"/>
              </a:rPr>
              <a:t>This non-randomized study published in 2018 reported significantly higher success rates in achieving </a:t>
            </a:r>
            <a:r>
              <a:rPr lang="en-US" sz="800" b="0" dirty="0" err="1">
                <a:latin typeface="Arial" charset="0"/>
                <a:ea typeface="ＭＳ Ｐゴシック" charset="0"/>
                <a:cs typeface="ＭＳ Ｐゴシック" charset="0"/>
              </a:rPr>
              <a:t>cavo</a:t>
            </a:r>
            <a:r>
              <a:rPr lang="en-US" sz="800" b="0" dirty="0">
                <a:latin typeface="Arial" charset="0"/>
                <a:ea typeface="ＭＳ Ｐゴシック" charset="0"/>
                <a:cs typeface="ＭＳ Ｐゴシック" charset="0"/>
              </a:rPr>
              <a:t>-tricuspid isthmus (CTI) block using </a:t>
            </a:r>
            <a:r>
              <a:rPr lang="en-US" sz="800" b="0" dirty="0" err="1">
                <a:latin typeface="Arial" charset="0"/>
                <a:ea typeface="ＭＳ Ｐゴシック" charset="0"/>
                <a:cs typeface="ＭＳ Ｐゴシック" charset="0"/>
              </a:rPr>
              <a:t>FlexAbility</a:t>
            </a:r>
            <a:r>
              <a:rPr lang="en-US" sz="800" b="0" dirty="0">
                <a:latin typeface="Arial" charset="0"/>
                <a:ea typeface="ＭＳ Ｐゴシック" charset="0"/>
                <a:cs typeface="ＭＳ Ｐゴシック" charset="0"/>
              </a:rPr>
              <a:t>™ ablation catheters when compared with </a:t>
            </a:r>
            <a:r>
              <a:rPr lang="en-US" sz="800" b="0" dirty="0" err="1">
                <a:latin typeface="Arial" charset="0"/>
                <a:ea typeface="ＭＳ Ｐゴシック" charset="0"/>
                <a:cs typeface="ＭＳ Ｐゴシック" charset="0"/>
              </a:rPr>
              <a:t>ThermoCool</a:t>
            </a:r>
            <a:r>
              <a:rPr lang="en-US" sz="800" b="0" dirty="0">
                <a:latin typeface="Arial" charset="0"/>
                <a:ea typeface="ＭＳ Ｐゴシック" charset="0"/>
                <a:cs typeface="ＭＳ Ｐゴシック" charset="0"/>
              </a:rPr>
              <a:t>‡ </a:t>
            </a:r>
            <a:r>
              <a:rPr lang="en-US" sz="800" b="0" dirty="0" err="1">
                <a:latin typeface="Arial" charset="0"/>
                <a:ea typeface="ＭＳ Ｐゴシック" charset="0"/>
                <a:cs typeface="ＭＳ Ｐゴシック" charset="0"/>
              </a:rPr>
              <a:t>SurroundFlow</a:t>
            </a:r>
            <a:r>
              <a:rPr lang="en-US" sz="800" b="0" dirty="0">
                <a:latin typeface="Arial" charset="0"/>
                <a:ea typeface="ＭＳ Ｐゴシック" charset="0"/>
                <a:cs typeface="ＭＳ Ｐゴシック" charset="0"/>
              </a:rPr>
              <a:t> (SF) and </a:t>
            </a:r>
            <a:r>
              <a:rPr lang="en-US" sz="800" b="0" dirty="0" err="1">
                <a:latin typeface="Arial" charset="0"/>
                <a:ea typeface="ＭＳ Ｐゴシック" charset="0"/>
                <a:cs typeface="ＭＳ Ｐゴシック" charset="0"/>
              </a:rPr>
              <a:t>ThermoCool</a:t>
            </a:r>
            <a:r>
              <a:rPr lang="en-US" sz="800" b="0" dirty="0">
                <a:latin typeface="Arial" charset="0"/>
                <a:ea typeface="ＭＳ Ｐゴシック" charset="0"/>
                <a:cs typeface="ＭＳ Ｐゴシック" charset="0"/>
              </a:rPr>
              <a:t>‡ </a:t>
            </a:r>
            <a:r>
              <a:rPr lang="en-US" sz="800" b="0" dirty="0" err="1">
                <a:latin typeface="Arial" charset="0"/>
                <a:ea typeface="ＭＳ Ｐゴシック" charset="0"/>
                <a:cs typeface="ＭＳ Ｐゴシック" charset="0"/>
              </a:rPr>
              <a:t>SmartTouch</a:t>
            </a:r>
            <a:r>
              <a:rPr lang="en-US" sz="800" b="0" dirty="0">
                <a:latin typeface="Arial" charset="0"/>
                <a:ea typeface="ＭＳ Ｐゴシック" charset="0"/>
                <a:cs typeface="ＭＳ Ｐゴシック" charset="0"/>
              </a:rPr>
              <a:t>‡ SF (STSF) catheters, as well as significantly fewer RF applications, shorter total RF time to achieve block, and lower average power. The maximum tip temperature setting was reached in 15/295 (5.1%) flex catheter applications among 11 patients (34.3%), and in 0/521 (0%) ST applications, and 0/448 (0%) STSF applications.  </a:t>
            </a:r>
          </a:p>
          <a:p>
            <a:r>
              <a:rPr lang="en-US" sz="800" b="0" dirty="0">
                <a:latin typeface="Arial" charset="0"/>
                <a:ea typeface="ＭＳ Ｐゴシック" charset="0"/>
                <a:cs typeface="ＭＳ Ｐゴシック" charset="0"/>
              </a:rPr>
              <a:t>Performance between the three irrigated catheters was compared across 100 consecutive patients undergoing CTI ablation at a single hospital in Japan, with the ablation catheter selected by the operator.  When CTI block could not be created by the initial irrigated catheter, additional RF applications were applied using an 8-mm tip catheter until block was achieved.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 Indicates a third-party trademark, which is property of its respective owner.</a:t>
            </a:r>
          </a:p>
          <a:p>
            <a:endParaRPr lang="en-US" sz="800" b="0" dirty="0">
              <a:latin typeface="Arial" charset="0"/>
              <a:ea typeface="ＭＳ Ｐゴシック" charset="0"/>
              <a:cs typeface="ＭＳ Ｐゴシック" charset="0"/>
            </a:endParaRPr>
          </a:p>
          <a:p>
            <a:r>
              <a:rPr lang="en-US" sz="800" b="1" dirty="0">
                <a:latin typeface="Arial" charset="0"/>
                <a:ea typeface="ＭＳ Ｐゴシック" charset="0"/>
                <a:cs typeface="ＭＳ Ｐゴシック" charset="0"/>
              </a:rPr>
              <a:t>Reference:</a:t>
            </a:r>
          </a:p>
          <a:p>
            <a:pPr marL="230021" indent="-230021">
              <a:buFont typeface="+mj-lt"/>
              <a:buAutoNum type="arabicPeriod"/>
            </a:pPr>
            <a:r>
              <a:rPr lang="en-US" sz="800" dirty="0" err="1"/>
              <a:t>Hamaya</a:t>
            </a:r>
            <a:r>
              <a:rPr lang="en-US" sz="800" dirty="0"/>
              <a:t> R, Miyazaki S, </a:t>
            </a:r>
            <a:r>
              <a:rPr lang="en-US" sz="800" dirty="0" err="1"/>
              <a:t>Kajiyama</a:t>
            </a:r>
            <a:r>
              <a:rPr lang="en-US" sz="800" dirty="0"/>
              <a:t> T, Watanabe T, </a:t>
            </a:r>
            <a:r>
              <a:rPr lang="en-US" sz="800" dirty="0" err="1"/>
              <a:t>Kusa</a:t>
            </a:r>
            <a:r>
              <a:rPr lang="en-US" sz="800" dirty="0"/>
              <a:t> S, Nakamura H, </a:t>
            </a:r>
            <a:r>
              <a:rPr lang="en-US" sz="800" dirty="0" err="1"/>
              <a:t>Hachiya</a:t>
            </a:r>
            <a:r>
              <a:rPr lang="en-US" sz="800" dirty="0"/>
              <a:t> H, </a:t>
            </a:r>
            <a:r>
              <a:rPr lang="en-US" sz="800" dirty="0" err="1"/>
              <a:t>Iesaka</a:t>
            </a:r>
            <a:r>
              <a:rPr lang="en-US" sz="800" dirty="0"/>
              <a:t> Y. Efficacy and safety comparison between different types of novel design enhanced open-irrigated ablation catheters in creating </a:t>
            </a:r>
            <a:r>
              <a:rPr lang="en-US" sz="800" dirty="0" err="1"/>
              <a:t>cavo</a:t>
            </a:r>
            <a:r>
              <a:rPr lang="en-US" sz="800" dirty="0"/>
              <a:t>-tricuspid isthmus block. </a:t>
            </a:r>
            <a:r>
              <a:rPr lang="en-US" sz="800" i="1" dirty="0"/>
              <a:t>J </a:t>
            </a:r>
            <a:r>
              <a:rPr lang="en-US" sz="800" i="1" dirty="0" err="1"/>
              <a:t>Cardiol</a:t>
            </a:r>
            <a:r>
              <a:rPr lang="en-US" sz="800" dirty="0"/>
              <a:t>. 2018 May;71(5):513-516. </a:t>
            </a:r>
            <a:r>
              <a:rPr lang="en-US" sz="800" dirty="0" err="1"/>
              <a:t>doi</a:t>
            </a:r>
            <a:r>
              <a:rPr lang="en-US" sz="800" dirty="0"/>
              <a:t>: 10.1016/j.jjcc.2017.10.015.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AC596-E0D0-E847-A0E0-0788141CAE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2179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The clinical publications summarized in this table include patients who underwent ablation with the </a:t>
            </a:r>
            <a:r>
              <a:rPr lang="en-US" sz="1000" dirty="0" err="1">
                <a:latin typeface="Garamond" panose="02020404030301010803" pitchFamily="18" charset="0"/>
              </a:rPr>
              <a:t>FlexAbility</a:t>
            </a:r>
            <a:r>
              <a:rPr lang="en-US" sz="1000" dirty="0">
                <a:latin typeface="Garamond" panose="02020404030301010803" pitchFamily="18" charset="0"/>
              </a:rPr>
              <a:t>™ Ablation catheter or the Cool Flex™ ablation catheter.</a:t>
            </a:r>
            <a:r>
              <a:rPr lang="en-US" sz="1000" baseline="30000" dirty="0">
                <a:latin typeface="Garamond" panose="02020404030301010803" pitchFamily="18" charset="0"/>
              </a:rPr>
              <a:t>1-3</a:t>
            </a:r>
          </a:p>
          <a:p>
            <a:pPr lvl="0">
              <a:spcAft>
                <a:spcPts val="400"/>
              </a:spcAft>
            </a:pPr>
            <a:r>
              <a:rPr lang="en-US" sz="1000" dirty="0">
                <a:latin typeface="Garamond" panose="02020404030301010803" pitchFamily="18" charset="0"/>
              </a:rPr>
              <a:t>Mean values are provided for outcomes except as noted. </a:t>
            </a:r>
          </a:p>
          <a:p>
            <a:pPr lvl="0">
              <a:spcAft>
                <a:spcPts val="400"/>
              </a:spcAft>
            </a:pPr>
            <a:r>
              <a:rPr lang="en-US" sz="1000" dirty="0">
                <a:latin typeface="Garamond" panose="02020404030301010803" pitchFamily="18" charset="0"/>
              </a:rPr>
              <a:t>AFL = atrial flutter;</a:t>
            </a:r>
            <a:r>
              <a:rPr lang="pt-BR" sz="1000" dirty="0">
                <a:latin typeface="Garamond" panose="02020404030301010803" pitchFamily="18" charset="0"/>
              </a:rPr>
              <a:t>; </a:t>
            </a:r>
            <a:r>
              <a:rPr lang="en-US" sz="1000" dirty="0">
                <a:latin typeface="Garamond" panose="02020404030301010803" pitchFamily="18" charset="0"/>
              </a:rPr>
              <a:t>Conv = conventional irrigated ablation catheters; CTI = </a:t>
            </a:r>
            <a:r>
              <a:rPr lang="en-US" sz="1000" dirty="0" err="1">
                <a:latin typeface="Garamond" panose="02020404030301010803" pitchFamily="18" charset="0"/>
              </a:rPr>
              <a:t>cavotricuspid</a:t>
            </a:r>
            <a:r>
              <a:rPr lang="en-US" sz="1000" dirty="0">
                <a:latin typeface="Garamond" panose="02020404030301010803" pitchFamily="18" charset="0"/>
              </a:rPr>
              <a:t> isthmus; NA = not applicable; NR = not reported; </a:t>
            </a:r>
            <a:r>
              <a:rPr lang="pt-BR" sz="1000" dirty="0">
                <a:latin typeface="Garamond" panose="02020404030301010803" pitchFamily="18" charset="0"/>
              </a:rPr>
              <a:t>CF = irrigated contact force RF ablation catheter. </a:t>
            </a:r>
            <a:endParaRPr lang="en-US" sz="900" dirty="0">
              <a:latin typeface="Garamond" panose="02020404030301010803" pitchFamily="18" charset="0"/>
            </a:endParaRPr>
          </a:p>
          <a:p>
            <a:pPr>
              <a:lnSpc>
                <a:spcPct val="110000"/>
              </a:lnSpc>
              <a:spcBef>
                <a:spcPts val="603"/>
              </a:spcBef>
              <a:defRPr/>
            </a:pPr>
            <a:endParaRPr lang="en-US" sz="1000" b="1" dirty="0"/>
          </a:p>
          <a:p>
            <a:pPr>
              <a:lnSpc>
                <a:spcPct val="110000"/>
              </a:lnSpc>
              <a:spcBef>
                <a:spcPts val="603"/>
              </a:spcBef>
              <a:defRPr/>
            </a:pPr>
            <a:r>
              <a:rPr lang="en-US" sz="1000"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dirty="0" err="1"/>
              <a:t>Pappone</a:t>
            </a:r>
            <a:r>
              <a:rPr lang="en-US" sz="800" dirty="0"/>
              <a:t> C, </a:t>
            </a:r>
            <a:r>
              <a:rPr lang="en-US" sz="800" dirty="0" err="1"/>
              <a:t>Gianelli</a:t>
            </a:r>
            <a:r>
              <a:rPr lang="en-US" sz="800" dirty="0"/>
              <a:t> L, </a:t>
            </a:r>
            <a:r>
              <a:rPr lang="en-US" sz="800" dirty="0" err="1"/>
              <a:t>Santinelli</a:t>
            </a:r>
            <a:r>
              <a:rPr lang="en-US" sz="800" dirty="0"/>
              <a:t> V. Clinical experience with a novel, irrigated, flexible tip ablation catheter to </a:t>
            </a:r>
            <a:r>
              <a:rPr lang="en-US" sz="800" dirty="0" err="1"/>
              <a:t>optimise</a:t>
            </a:r>
            <a:r>
              <a:rPr lang="en-US" sz="800" dirty="0"/>
              <a:t> therapy delivery. </a:t>
            </a:r>
            <a:r>
              <a:rPr lang="en-US" sz="800" i="1" dirty="0"/>
              <a:t>European </a:t>
            </a:r>
            <a:r>
              <a:rPr lang="en-US" sz="800" i="1" dirty="0" err="1"/>
              <a:t>Cardiol</a:t>
            </a:r>
            <a:r>
              <a:rPr lang="en-US" sz="800" dirty="0"/>
              <a:t>. 2010;6(3):66–70.</a:t>
            </a:r>
          </a:p>
          <a:p>
            <a:pPr marL="228600" indent="-228600">
              <a:buFont typeface="+mj-lt"/>
              <a:buAutoNum type="arabicPeriod"/>
            </a:pPr>
            <a:r>
              <a:rPr lang="en-US" sz="800" dirty="0" err="1"/>
              <a:t>Ramoul</a:t>
            </a:r>
            <a:r>
              <a:rPr lang="en-US" sz="800" dirty="0"/>
              <a:t> K, Wright M, </a:t>
            </a:r>
            <a:r>
              <a:rPr lang="en-US" sz="800" dirty="0" err="1"/>
              <a:t>Sohal</a:t>
            </a:r>
            <a:r>
              <a:rPr lang="en-US" sz="800" dirty="0"/>
              <a:t> M, et al. Does diffuse irrigation result in improved radiofrequency catheter ablation? A prospective randomized study of right atrial typical flutter ablation. </a:t>
            </a:r>
            <a:r>
              <a:rPr lang="en-US" sz="800" i="1" dirty="0" err="1"/>
              <a:t>Europace</a:t>
            </a:r>
            <a:r>
              <a:rPr lang="en-US" sz="800" i="1" dirty="0"/>
              <a:t>.</a:t>
            </a:r>
            <a:r>
              <a:rPr lang="en-US" sz="800" dirty="0"/>
              <a:t> 2015;17(2):295–9.</a:t>
            </a:r>
          </a:p>
          <a:p>
            <a:pPr marL="116608" indent="-116608">
              <a:buFont typeface="+mj-lt"/>
              <a:buAutoNum type="arabicPeriod"/>
            </a:pPr>
            <a:r>
              <a:rPr lang="en-US" sz="800" dirty="0"/>
              <a:t>   </a:t>
            </a:r>
            <a:r>
              <a:rPr lang="en-US" sz="800" dirty="0" err="1"/>
              <a:t>Hamaya</a:t>
            </a:r>
            <a:r>
              <a:rPr lang="en-US" sz="800" dirty="0"/>
              <a:t> R, Miyazaki S, </a:t>
            </a:r>
            <a:r>
              <a:rPr lang="en-US" sz="800" dirty="0" err="1"/>
              <a:t>Kajiyama</a:t>
            </a:r>
            <a:r>
              <a:rPr lang="en-US" sz="800" dirty="0"/>
              <a:t> T, Watanabe T, </a:t>
            </a:r>
            <a:r>
              <a:rPr lang="en-US" sz="800" dirty="0" err="1"/>
              <a:t>Kusa</a:t>
            </a:r>
            <a:r>
              <a:rPr lang="en-US" sz="800" dirty="0"/>
              <a:t> S, Nakamura H, </a:t>
            </a:r>
            <a:r>
              <a:rPr lang="en-US" sz="800" dirty="0" err="1"/>
              <a:t>Hachiya</a:t>
            </a:r>
            <a:r>
              <a:rPr lang="en-US" sz="800" dirty="0"/>
              <a:t> H, </a:t>
            </a:r>
            <a:r>
              <a:rPr lang="en-US" sz="800" dirty="0" err="1"/>
              <a:t>Iesaka</a:t>
            </a:r>
            <a:r>
              <a:rPr lang="en-US" sz="800" dirty="0"/>
              <a:t> Y. Efficacy and safety comparison between different types of novel design enhanced open-irrigated ablation catheters in creating </a:t>
            </a:r>
            <a:r>
              <a:rPr lang="en-US" sz="800" dirty="0" err="1"/>
              <a:t>cavo</a:t>
            </a:r>
            <a:r>
              <a:rPr lang="en-US" sz="800" dirty="0"/>
              <a:t>-tricuspid isthmus block. </a:t>
            </a:r>
            <a:r>
              <a:rPr lang="en-US" sz="800" i="1" dirty="0"/>
              <a:t>J </a:t>
            </a:r>
            <a:r>
              <a:rPr lang="en-US" sz="800" i="1" dirty="0" err="1"/>
              <a:t>Cardiol</a:t>
            </a:r>
            <a:r>
              <a:rPr lang="en-US" sz="800" dirty="0"/>
              <a:t>. 2018 May;71(5):513-516.   </a:t>
            </a:r>
          </a:p>
          <a:p>
            <a:pPr defTabSz="920083">
              <a:defRPr/>
            </a:pPr>
            <a:endParaRPr lang="en-US" sz="800" b="1" dirty="0"/>
          </a:p>
          <a:p>
            <a:pPr defTabSz="920083">
              <a:defRPr/>
            </a:pPr>
            <a:r>
              <a:rPr lang="en-US" sz="800" b="1" dirty="0"/>
              <a:t>*Indication</a:t>
            </a:r>
            <a:r>
              <a:rPr lang="en-US" sz="800" dirty="0"/>
              <a:t>: The </a:t>
            </a:r>
            <a:r>
              <a:rPr lang="en-US" sz="800" dirty="0" err="1"/>
              <a:t>FlexAbility</a:t>
            </a:r>
            <a:r>
              <a:rPr lang="en-US" sz="800" dirty="0"/>
              <a:t>™ Ablation Catheter is intended for use with the compatible irrigation pump and a compatible RF cardiac ablation generator. The catheter is intended for creating endocardial lesions during cardiac ablation procedures (mapping, stimulation, and ablation) for the treatment of typical atrial flutter. </a:t>
            </a:r>
          </a:p>
        </p:txBody>
      </p:sp>
      <p:sp>
        <p:nvSpPr>
          <p:cNvPr id="4" name="Slide Number Placeholder 3"/>
          <p:cNvSpPr>
            <a:spLocks noGrp="1"/>
          </p:cNvSpPr>
          <p:nvPr>
            <p:ph type="sldNum" sz="quarter" idx="10"/>
          </p:nvPr>
        </p:nvSpPr>
        <p:spPr/>
        <p:txBody>
          <a:bodyPr/>
          <a:lstStyle/>
          <a:p>
            <a:pPr>
              <a:defRPr/>
            </a:pPr>
            <a:fld id="{33A5261A-9B49-43EA-96D1-54F0FD639974}" type="slidenum">
              <a:rPr lang="en-US" smtClean="0"/>
              <a:pPr>
                <a:defRPr/>
              </a:pPr>
              <a:t>95</a:t>
            </a:fld>
            <a:endParaRPr lang="en-US" dirty="0"/>
          </a:p>
        </p:txBody>
      </p:sp>
    </p:spTree>
    <p:extLst>
      <p:ext uri="{BB962C8B-B14F-4D97-AF65-F5344CB8AC3E}">
        <p14:creationId xmlns:p14="http://schemas.microsoft.com/office/powerpoint/2010/main" val="1936301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t>96</a:t>
            </a:fld>
            <a:endParaRPr lang="en-US"/>
          </a:p>
        </p:txBody>
      </p:sp>
    </p:spTree>
    <p:extLst>
      <p:ext uri="{BB962C8B-B14F-4D97-AF65-F5344CB8AC3E}">
        <p14:creationId xmlns:p14="http://schemas.microsoft.com/office/powerpoint/2010/main" val="4375629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735" y="8830660"/>
            <a:ext cx="3038145" cy="464205"/>
          </a:xfrm>
          <a:prstGeom prst="rect">
            <a:avLst/>
          </a:prstGeom>
        </p:spPr>
        <p:txBody>
          <a:bodyPr/>
          <a:lstStyle/>
          <a:p>
            <a:fld id="{32BDEA1C-2FBB-443A-AE00-CA490FBF338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1186703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A50CE-AC2E-4E23-93BD-66465054FAA9}" type="slidenum">
              <a:rPr lang="en-US" smtClean="0"/>
              <a:t>98</a:t>
            </a:fld>
            <a:endParaRPr lang="en-US"/>
          </a:p>
        </p:txBody>
      </p:sp>
    </p:spTree>
    <p:extLst>
      <p:ext uri="{BB962C8B-B14F-4D97-AF65-F5344CB8AC3E}">
        <p14:creationId xmlns:p14="http://schemas.microsoft.com/office/powerpoint/2010/main" val="20022311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Autofit/>
          </a:bodyPr>
          <a:lstStyle/>
          <a:p>
            <a:pPr lvl="0">
              <a:spcAft>
                <a:spcPts val="400"/>
              </a:spcAft>
            </a:pPr>
            <a:r>
              <a:rPr lang="en-US" sz="1000" dirty="0">
                <a:latin typeface="Garamond" panose="02020404030301010803" pitchFamily="18" charset="0"/>
              </a:rPr>
              <a:t>In addition, protocol-specified descriptive endpoint analyses of TOCCASTAR data were performed post hoc comparing contact force and treatment success between use of a deflectable </a:t>
            </a:r>
            <a:r>
              <a:rPr lang="en-US" sz="1000" dirty="0" err="1">
                <a:latin typeface="Garamond" panose="02020404030301010803" pitchFamily="18" charset="0"/>
              </a:rPr>
              <a:t>Agilis</a:t>
            </a:r>
            <a:r>
              <a:rPr lang="en-US" sz="1000" dirty="0">
                <a:latin typeface="Garamond" panose="02020404030301010803" pitchFamily="18" charset="0"/>
              </a:rPr>
              <a:t>™ sheath vs. a fixed sheath.</a:t>
            </a:r>
            <a:r>
              <a:rPr lang="en-US" sz="1000" baseline="30000" dirty="0">
                <a:latin typeface="Garamond" panose="02020404030301010803" pitchFamily="18" charset="0"/>
              </a:rPr>
              <a:t>1,2</a:t>
            </a:r>
            <a:r>
              <a:rPr lang="en-US" sz="1000" dirty="0">
                <a:latin typeface="Garamond" panose="02020404030301010803" pitchFamily="18" charset="0"/>
              </a:rPr>
              <a:t>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When considering all enrolled subjects treated with either the </a:t>
            </a:r>
            <a:r>
              <a:rPr lang="en-US" sz="1000" dirty="0" err="1">
                <a:latin typeface="Garamond" panose="02020404030301010803" pitchFamily="18" charset="0"/>
              </a:rPr>
              <a:t>TactiCath</a:t>
            </a:r>
            <a:r>
              <a:rPr lang="en-US" sz="1000" dirty="0">
                <a:latin typeface="Garamond" panose="02020404030301010803" pitchFamily="18" charset="0"/>
              </a:rPr>
              <a:t>™ catheter or the non-CF control catheter, patients in whom the </a:t>
            </a:r>
            <a:r>
              <a:rPr lang="en-US" sz="1000" dirty="0" err="1">
                <a:latin typeface="Garamond" panose="02020404030301010803" pitchFamily="18" charset="0"/>
              </a:rPr>
              <a:t>Agilis</a:t>
            </a:r>
            <a:r>
              <a:rPr lang="en-US" sz="1000" dirty="0">
                <a:latin typeface="Garamond" panose="02020404030301010803" pitchFamily="18" charset="0"/>
              </a:rPr>
              <a:t> sheath was used had a protocol-defined treatment success rate of 74.0% vs. 62.7% for those treated with a fixed sheath.</a:t>
            </a:r>
            <a:r>
              <a:rPr lang="en-US" sz="1000" baseline="30000" dirty="0">
                <a:latin typeface="Garamond" panose="02020404030301010803" pitchFamily="18" charset="0"/>
              </a:rPr>
              <a:t>1</a:t>
            </a:r>
            <a:r>
              <a:rPr lang="en-US" sz="1000" dirty="0">
                <a:latin typeface="Garamond" panose="02020404030301010803" pitchFamily="18" charset="0"/>
              </a:rPr>
              <a:t> </a:t>
            </a:r>
          </a:p>
          <a:p>
            <a:pPr marL="172516" indent="-172516" defTabSz="920083">
              <a:spcAft>
                <a:spcPts val="400"/>
              </a:spcAft>
              <a:buFont typeface="Arial" panose="020B0604020202020204" pitchFamily="34" charset="0"/>
              <a:buChar char="•"/>
              <a:defRPr/>
            </a:pPr>
            <a:r>
              <a:rPr lang="en-US" sz="1000" dirty="0">
                <a:latin typeface="Garamond" panose="02020404030301010803" pitchFamily="18" charset="0"/>
              </a:rPr>
              <a:t>Within the </a:t>
            </a:r>
            <a:r>
              <a:rPr lang="en-US" sz="1000" dirty="0" err="1">
                <a:latin typeface="Garamond" panose="02020404030301010803" pitchFamily="18" charset="0"/>
              </a:rPr>
              <a:t>TactiCath</a:t>
            </a:r>
            <a:r>
              <a:rPr lang="en-US" sz="1000" dirty="0">
                <a:latin typeface="Garamond" panose="02020404030301010803" pitchFamily="18" charset="0"/>
              </a:rPr>
              <a:t> catheter contact force group only, cases that used </a:t>
            </a:r>
            <a:r>
              <a:rPr lang="en-US" sz="1000" dirty="0" err="1">
                <a:latin typeface="Garamond" panose="02020404030301010803" pitchFamily="18" charset="0"/>
              </a:rPr>
              <a:t>Agilis</a:t>
            </a:r>
            <a:r>
              <a:rPr lang="en-US" sz="1000" dirty="0">
                <a:latin typeface="Garamond" panose="02020404030301010803" pitchFamily="18" charset="0"/>
              </a:rPr>
              <a:t> sheath had higher average contact force, than cases that used a fixed sheath (median 23.4 grams vs. 14.6 grams, respectively.</a:t>
            </a:r>
            <a:r>
              <a:rPr lang="en-US" sz="1000" baseline="30000" dirty="0">
                <a:latin typeface="Garamond" panose="02020404030301010803" pitchFamily="18" charset="0"/>
              </a:rPr>
              <a:t>2</a:t>
            </a:r>
            <a:r>
              <a:rPr lang="en-US" sz="1000" dirty="0">
                <a:latin typeface="Garamond" panose="02020404030301010803" pitchFamily="18" charset="0"/>
              </a:rPr>
              <a:t> </a:t>
            </a:r>
          </a:p>
          <a:p>
            <a:pPr defTabSz="931584">
              <a:defRPr/>
            </a:pPr>
            <a:endParaRPr lang="en-US" b="0" dirty="0"/>
          </a:p>
          <a:p>
            <a:pPr defTabSz="931584">
              <a:defRPr/>
            </a:pPr>
            <a:r>
              <a:rPr lang="en-US" sz="800" b="1" dirty="0"/>
              <a:t>References:</a:t>
            </a:r>
          </a:p>
          <a:p>
            <a:pPr marL="230021" indent="-230021">
              <a:buFont typeface="+mj-lt"/>
              <a:buAutoNum type="arabicPeriod"/>
            </a:pPr>
            <a:r>
              <a:rPr lang="en-US" sz="800" dirty="0"/>
              <a:t>Mansour, M. </a:t>
            </a:r>
            <a:r>
              <a:rPr lang="en-US" sz="800" dirty="0" err="1"/>
              <a:t>ToccaStar</a:t>
            </a:r>
            <a:r>
              <a:rPr lang="en-US" sz="800" dirty="0"/>
              <a:t> data as presented during “Force Sensing Ablation Catheters: Have our Hopes Been Realized” at the 2014 AF Summit at HRS, San Francisco, CA.</a:t>
            </a:r>
          </a:p>
          <a:p>
            <a:pPr marL="230021" indent="-230021">
              <a:buFont typeface="+mj-lt"/>
              <a:buAutoNum type="arabicPeriod"/>
            </a:pPr>
            <a:r>
              <a:rPr lang="en-US" sz="800" dirty="0" err="1"/>
              <a:t>Cuoco</a:t>
            </a:r>
            <a:r>
              <a:rPr lang="en-US" sz="800" dirty="0"/>
              <a:t> F, Michaud GF, Shah DC, et al. Steerable sheath promotes improved contact force parameters during pulmonary vein isolation [Abstract PO06-61]. </a:t>
            </a:r>
            <a:r>
              <a:rPr lang="en-US" sz="800" i="1" dirty="0"/>
              <a:t>Heart Rhythm, </a:t>
            </a:r>
            <a:r>
              <a:rPr lang="en-US" sz="800" dirty="0"/>
              <a:t>2014;11(5 </a:t>
            </a:r>
            <a:r>
              <a:rPr lang="en-US" sz="800" dirty="0" err="1"/>
              <a:t>Suppl</a:t>
            </a:r>
            <a:r>
              <a:rPr lang="en-US" sz="800" dirty="0"/>
              <a:t> 1):S518.</a:t>
            </a:r>
          </a:p>
        </p:txBody>
      </p:sp>
      <p:sp>
        <p:nvSpPr>
          <p:cNvPr id="4" name="Slide Number Placeholder 3"/>
          <p:cNvSpPr>
            <a:spLocks noGrp="1"/>
          </p:cNvSpPr>
          <p:nvPr>
            <p:ph type="sldNum" sz="quarter" idx="10"/>
          </p:nvPr>
        </p:nvSpPr>
        <p:spPr/>
        <p:txBody>
          <a:bodyPr/>
          <a:lstStyle/>
          <a:p>
            <a:fld id="{1795A441-FC2F-4A01-99C7-4CCFD7B18E8F}" type="slidenum">
              <a:rPr lang="en-US" smtClean="0"/>
              <a:t>99</a:t>
            </a:fld>
            <a:endParaRPr lang="en-US"/>
          </a:p>
        </p:txBody>
      </p:sp>
    </p:spTree>
    <p:extLst>
      <p:ext uri="{BB962C8B-B14F-4D97-AF65-F5344CB8AC3E}">
        <p14:creationId xmlns:p14="http://schemas.microsoft.com/office/powerpoint/2010/main" val="125607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93192" y="2330054"/>
            <a:ext cx="7315200" cy="1234440"/>
          </a:xfrm>
          <a:prstGeom prst="rect">
            <a:avLst/>
          </a:prstGeo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6"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8"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3970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Line 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4"/>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914401"/>
            <a:ext cx="8229600" cy="3494314"/>
          </a:xfrm>
        </p:spPr>
        <p:txBody>
          <a:bodyPr/>
          <a:lstStyle>
            <a:lvl1pPr>
              <a:spcBef>
                <a:spcPts val="900"/>
              </a:spcBef>
              <a:defRPr sz="1800" b="0">
                <a:solidFill>
                  <a:schemeClr val="tx1"/>
                </a:solidFill>
                <a:latin typeface="+mn-lt"/>
              </a:defRPr>
            </a:lvl1pPr>
            <a:lvl2pPr>
              <a:defRPr sz="1600"/>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696D288-1D31-4E45-AACE-8D2734DB1994}" type="datetime1">
              <a:rPr lang="en-US" smtClean="0">
                <a:solidFill>
                  <a:srgbClr val="000000"/>
                </a:solidFill>
              </a:rPr>
              <a:t>3/29/2019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9"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95377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6"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5558549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7" name="Text Placeholder 6"/>
          <p:cNvSpPr>
            <a:spLocks noGrp="1"/>
          </p:cNvSpPr>
          <p:nvPr>
            <p:ph type="body" sz="quarter" idx="13" hasCustomPrompt="1"/>
          </p:nvPr>
        </p:nvSpPr>
        <p:spPr>
          <a:xfrm>
            <a:off x="506218" y="1097280"/>
            <a:ext cx="8229600" cy="548640"/>
          </a:xfrm>
        </p:spPr>
        <p:txBody>
          <a:bodyPr/>
          <a:lstStyle>
            <a:lvl1pPr>
              <a:spcBef>
                <a:spcPts val="0"/>
              </a:spcBef>
              <a:defRPr sz="1500">
                <a:solidFill>
                  <a:schemeClr val="bg1"/>
                </a:solidFill>
              </a:defRPr>
            </a:lvl1pPr>
            <a:lvl2pPr marL="0" indent="0">
              <a:spcBef>
                <a:spcPts val="0"/>
              </a:spcBef>
              <a:buNone/>
              <a:defRPr sz="105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714500"/>
            <a:ext cx="8229600" cy="2743200"/>
          </a:xfrm>
        </p:spPr>
        <p:txBody>
          <a:bodyPr rIns="0" anchor="ctr" anchorCtr="1"/>
          <a:lstStyle>
            <a:lvl1pPr>
              <a:defRPr>
                <a:solidFill>
                  <a:schemeClr val="bg1"/>
                </a:solidFill>
              </a:defRPr>
            </a:lvl1pPr>
          </a:lstStyle>
          <a:p>
            <a:r>
              <a:rPr lang="en-US" dirty="0"/>
              <a:t>Click icon to add chart</a:t>
            </a:r>
          </a:p>
        </p:txBody>
      </p:sp>
      <p:sp>
        <p:nvSpPr>
          <p:cNvPr id="8" name="Text Placeholder 7"/>
          <p:cNvSpPr>
            <a:spLocks noGrp="1"/>
          </p:cNvSpPr>
          <p:nvPr>
            <p:ph type="body" sz="quarter" idx="16"/>
          </p:nvPr>
        </p:nvSpPr>
        <p:spPr>
          <a:xfrm>
            <a:off x="502920" y="4526280"/>
            <a:ext cx="8229600" cy="150041"/>
          </a:xfrm>
        </p:spPr>
        <p:txBody>
          <a:bodyPr>
            <a:spAutoFit/>
          </a:bodyPr>
          <a:lstStyle>
            <a:lvl1pPr>
              <a:defRPr sz="675">
                <a:solidFill>
                  <a:schemeClr val="bg1"/>
                </a:solidFill>
              </a:defRPr>
            </a:lvl1pPr>
          </a:lstStyle>
          <a:p>
            <a:pPr lvl="0"/>
            <a:r>
              <a:rPr lang="en-US"/>
              <a:t>Edit Master text styles</a:t>
            </a:r>
          </a:p>
        </p:txBody>
      </p:sp>
      <p:sp>
        <p:nvSpPr>
          <p:cNvPr id="12"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6942950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1"/>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DEDE0983-67EB-9148-A833-1D9CF67F7389}" type="datetime1">
              <a:rPr lang="en-US" smtClean="0">
                <a:solidFill>
                  <a:srgbClr val="000000"/>
                </a:solidFill>
              </a:rPr>
              <a:t>3/29/2019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3"/>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1" indent="0">
              <a:buNone/>
              <a:defRPr/>
            </a:lvl2pPr>
            <a:lvl3pPr marL="576248" indent="0">
              <a:buNone/>
              <a:defRPr/>
            </a:lvl3pPr>
            <a:lvl4pPr marL="855641" indent="0">
              <a:buNone/>
              <a:defRPr/>
            </a:lvl4pPr>
            <a:lvl5pPr marL="1152497" indent="0">
              <a:buNone/>
              <a:defRPr/>
            </a:lvl5pPr>
          </a:lstStyle>
          <a:p>
            <a:pPr lvl="0"/>
            <a:r>
              <a:rPr lang="en-US" dirty="0"/>
              <a:t>Click to add references</a:t>
            </a:r>
          </a:p>
        </p:txBody>
      </p:sp>
    </p:spTree>
    <p:extLst>
      <p:ext uri="{BB962C8B-B14F-4D97-AF65-F5344CB8AC3E}">
        <p14:creationId xmlns:p14="http://schemas.microsoft.com/office/powerpoint/2010/main" val="901632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1"/>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DEDE0983-67EB-9148-A833-1D9CF67F7389}" type="datetime1">
              <a:rPr lang="en-US" smtClean="0">
                <a:solidFill>
                  <a:srgbClr val="000000"/>
                </a:solidFill>
              </a:rPr>
              <a:t>3/29/2019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3"/>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1" indent="0">
              <a:buNone/>
              <a:defRPr/>
            </a:lvl2pPr>
            <a:lvl3pPr marL="576248" indent="0">
              <a:buNone/>
              <a:defRPr/>
            </a:lvl3pPr>
            <a:lvl4pPr marL="855641" indent="0">
              <a:buNone/>
              <a:defRPr/>
            </a:lvl4pPr>
            <a:lvl5pPr marL="1152497" indent="0">
              <a:buNone/>
              <a:defRPr/>
            </a:lvl5pPr>
          </a:lstStyle>
          <a:p>
            <a:pPr lvl="0"/>
            <a:r>
              <a:rPr lang="en-US" dirty="0"/>
              <a:t>Click to add references</a:t>
            </a:r>
          </a:p>
        </p:txBody>
      </p:sp>
    </p:spTree>
    <p:extLst>
      <p:ext uri="{BB962C8B-B14F-4D97-AF65-F5344CB8AC3E}">
        <p14:creationId xmlns:p14="http://schemas.microsoft.com/office/powerpoint/2010/main" val="8936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93192" y="2330054"/>
            <a:ext cx="7315200" cy="1234440"/>
          </a:xfrm>
          <a:prstGeom prst="rect">
            <a:avLst/>
          </a:prstGeo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
        <p:nvSpPr>
          <p:cNvPr id="6"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8"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230442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7315200" cy="1234440"/>
          </a:xfrm>
          <a:prstGeom prst="rect">
            <a:avLst/>
          </a:prstGeo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7"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8"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134114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Alternat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a:prstGeom prst="rect">
            <a:avLst/>
          </a:prstGeo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8" name="Picture 7"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Tree>
    <p:extLst>
      <p:ext uri="{BB962C8B-B14F-4D97-AF65-F5344CB8AC3E}">
        <p14:creationId xmlns:p14="http://schemas.microsoft.com/office/powerpoint/2010/main" val="14744171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a:prstGeom prst="rect">
            <a:avLst/>
          </a:prstGeo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34971741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1463"/>
            <a:ext cx="8229600" cy="482163"/>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8229600" cy="337471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9"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solidFill>
                <a:schemeClr val="tx1"/>
              </a:solidFill>
              <a:latin typeface="Calibri" panose="020F0502020204030204" pitchFamily="34" charset="0"/>
              <a:cs typeface="Calibri" panose="020F0502020204030204" pitchFamily="34" charset="0"/>
            </a:endParaRPr>
          </a:p>
        </p:txBody>
      </p:sp>
      <p:sp>
        <p:nvSpPr>
          <p:cNvPr id="11" name="Text Placeholder 3"/>
          <p:cNvSpPr>
            <a:spLocks noGrp="1"/>
          </p:cNvSpPr>
          <p:nvPr>
            <p:ph type="body" sz="quarter" idx="15" hasCustomPrompt="1"/>
          </p:nvPr>
        </p:nvSpPr>
        <p:spPr>
          <a:xfrm>
            <a:off x="508000" y="4698372"/>
            <a:ext cx="388313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623441674"/>
      </p:ext>
    </p:extLst>
  </p:cSld>
  <p:clrMapOvr>
    <a:masterClrMapping/>
  </p:clrMapOvr>
  <p:extLst mod="1">
    <p:ext uri="{DCECCB84-F9BA-43D5-87BE-67443E8EF086}">
      <p15:sldGuideLst xmlns:p15="http://schemas.microsoft.com/office/powerpoint/2012/main">
        <p15:guide id="1" orient="horz" pos="29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3"/>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914401"/>
            <a:ext cx="3977640" cy="3494314"/>
          </a:xfrm>
        </p:spPr>
        <p:txBody>
          <a:bodyPr/>
          <a:lstStyle>
            <a:lvl1pPr>
              <a:spcBef>
                <a:spcPts val="600"/>
              </a:spcBef>
              <a:defRPr sz="1800" b="1">
                <a:solidFill>
                  <a:schemeClr val="accent1"/>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914401"/>
            <a:ext cx="3977640" cy="3494314"/>
          </a:xfrm>
        </p:spPr>
        <p:txBody>
          <a:bodyPr/>
          <a:lstStyle>
            <a:lvl1pPr>
              <a:spcBef>
                <a:spcPts val="600"/>
              </a:spcBef>
              <a:defRPr lang="en-US" sz="1800" b="1" kern="1200" smtClean="0">
                <a:solidFill>
                  <a:schemeClr val="accent1"/>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DB64BC64-2F51-6E40-8262-A5F6B8D774E7}" type="datetime1">
              <a:rPr lang="en-US" smtClean="0">
                <a:solidFill>
                  <a:srgbClr val="000000"/>
                </a:solidFill>
              </a:rPr>
              <a:t>3/29/2019</a:t>
            </a:fld>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41631211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7348129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line 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49161"/>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8229600" cy="3297115"/>
          </a:xfrm>
        </p:spPr>
        <p:txBody>
          <a:bodyPr/>
          <a:lstStyle>
            <a:lvl1pPr>
              <a:defRPr sz="1800" b="1">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42057999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 CALIBRI 2 colum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Content Placeholder 2"/>
          <p:cNvSpPr>
            <a:spLocks noGrp="1"/>
          </p:cNvSpPr>
          <p:nvPr>
            <p:ph idx="14" hasCustomPrompt="1"/>
          </p:nvPr>
        </p:nvSpPr>
        <p:spPr>
          <a:xfrm>
            <a:off x="4645698" y="914400"/>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4"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7620526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69258"/>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914400"/>
            <a:ext cx="8229600" cy="3494315"/>
          </a:xfrm>
        </p:spPr>
        <p:txBody>
          <a:bodyPr/>
          <a:lstStyle>
            <a:lvl1pPr>
              <a:spcBef>
                <a:spcPts val="900"/>
              </a:spcBef>
              <a:defRPr sz="1800" b="0">
                <a:solidFill>
                  <a:schemeClr val="tx1"/>
                </a:solidFill>
                <a:latin typeface="+mn-lt"/>
              </a:defRPr>
            </a:lvl1pPr>
            <a:lvl2pPr>
              <a:defRPr sz="1600"/>
            </a:lvl2pPr>
          </a:lstStyle>
          <a:p>
            <a:pPr lvl="0"/>
            <a:r>
              <a:rPr lang="en-US" dirty="0"/>
              <a:t>Click to edit Master text styles</a:t>
            </a:r>
          </a:p>
          <a:p>
            <a:pPr lvl="1"/>
            <a:r>
              <a:rPr lang="en-US" dirty="0"/>
              <a:t>Second level</a:t>
            </a:r>
          </a:p>
        </p:txBody>
      </p:sp>
      <p:sp>
        <p:nvSpPr>
          <p:cNvPr id="11" name="Text Placeholder 3"/>
          <p:cNvSpPr>
            <a:spLocks noGrp="1"/>
          </p:cNvSpPr>
          <p:nvPr>
            <p:ph type="body" sz="quarter" idx="15" hasCustomPrompt="1"/>
          </p:nvPr>
        </p:nvSpPr>
        <p:spPr>
          <a:xfrm>
            <a:off x="508000" y="4688324"/>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617320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Line 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4"/>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914401"/>
            <a:ext cx="8229600" cy="3494314"/>
          </a:xfrm>
        </p:spPr>
        <p:txBody>
          <a:bodyPr/>
          <a:lstStyle>
            <a:lvl1pPr>
              <a:spcBef>
                <a:spcPts val="900"/>
              </a:spcBef>
              <a:defRPr sz="1800" b="0">
                <a:solidFill>
                  <a:schemeClr val="tx1"/>
                </a:solidFill>
                <a:latin typeface="+mn-lt"/>
              </a:defRPr>
            </a:lvl1pPr>
            <a:lvl2pPr>
              <a:defRPr sz="1600"/>
            </a:lvl2pPr>
          </a:lstStyle>
          <a:p>
            <a:pPr lvl="0"/>
            <a:r>
              <a:rPr lang="en-US" dirty="0"/>
              <a:t>Click to edit Master text styles</a:t>
            </a:r>
          </a:p>
          <a:p>
            <a:pPr lvl="1"/>
            <a:r>
              <a:rPr lang="en-US" dirty="0"/>
              <a:t>Second level</a:t>
            </a: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8512949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3"/>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914401"/>
            <a:ext cx="3977640" cy="3494314"/>
          </a:xfrm>
        </p:spPr>
        <p:txBody>
          <a:bodyPr/>
          <a:lstStyle>
            <a:lvl1pPr>
              <a:spcBef>
                <a:spcPts val="600"/>
              </a:spcBef>
              <a:defRPr sz="1800" b="1">
                <a:solidFill>
                  <a:schemeClr val="accent1"/>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914401"/>
            <a:ext cx="3977640" cy="3494314"/>
          </a:xfrm>
        </p:spPr>
        <p:txBody>
          <a:bodyPr/>
          <a:lstStyle>
            <a:lvl1pPr>
              <a:spcBef>
                <a:spcPts val="600"/>
              </a:spcBef>
              <a:defRPr lang="en-US" sz="1800" b="1" kern="1200" smtClean="0">
                <a:solidFill>
                  <a:schemeClr val="accent1"/>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2"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9548792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547446"/>
            <a:ext cx="3977640" cy="2837396"/>
          </a:xfrm>
        </p:spPr>
        <p:txBody>
          <a:bodyPr/>
          <a:lstStyle>
            <a:lvl1pPr>
              <a:spcBef>
                <a:spcPts val="600"/>
              </a:spcBef>
              <a:defRPr sz="1600">
                <a:solidFill>
                  <a:schemeClr val="accent1"/>
                </a:solidFill>
                <a:latin typeface="Calibri" panose="020F0502020204030204" pitchFamily="34" charset="0"/>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547446"/>
            <a:ext cx="3977640" cy="2837396"/>
          </a:xfrm>
        </p:spPr>
        <p:txBody>
          <a:bodyPr/>
          <a:lstStyle>
            <a:lvl1pPr>
              <a:spcBef>
                <a:spcPts val="600"/>
              </a:spcBef>
              <a:defRPr lang="en-US" sz="1600" b="1" kern="1200" smtClean="0">
                <a:solidFill>
                  <a:schemeClr val="accent1"/>
                </a:solidFill>
                <a:latin typeface="Calibri" panose="020F0502020204030204" pitchFamily="34" charset="0"/>
                <a:ea typeface="+mn-ea"/>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0" name="Text Placeholder 9"/>
          <p:cNvSpPr>
            <a:spLocks noGrp="1"/>
          </p:cNvSpPr>
          <p:nvPr>
            <p:ph type="body" sz="quarter" idx="14"/>
          </p:nvPr>
        </p:nvSpPr>
        <p:spPr>
          <a:xfrm>
            <a:off x="502920" y="914400"/>
            <a:ext cx="8229600" cy="542611"/>
          </a:xfrm>
        </p:spPr>
        <p:txBody>
          <a:bodyPr/>
          <a:lstStyle>
            <a:lvl1pPr>
              <a:defRPr sz="2000" b="0">
                <a:solidFill>
                  <a:schemeClr val="accent1"/>
                </a:solidFill>
                <a:latin typeface="+mn-lt"/>
              </a:defRPr>
            </a:lvl1pPr>
          </a:lstStyle>
          <a:p>
            <a:pPr lvl="0"/>
            <a:r>
              <a:rPr lang="en-US" dirty="0"/>
              <a:t>Click to edit Master text styles</a:t>
            </a:r>
          </a:p>
        </p:txBody>
      </p:sp>
      <p:sp>
        <p:nvSpPr>
          <p:cNvPr id="13"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9536009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2400" b="0" baseline="0">
                <a:solidFill>
                  <a:schemeClr val="accent3"/>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398920"/>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399"/>
            <a:ext cx="3977640" cy="3697793"/>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2E11C779-ADCC-4A4D-A3B5-72EC45B6B5E9}" type="datetime1">
              <a:rPr lang="en-US" smtClean="0"/>
              <a:t>3/29/2019</a:t>
            </a:fld>
            <a:endParaRPr lang="en-US" dirty="0"/>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pPr/>
              <a:t>‹#›</a:t>
            </a:fld>
            <a:endParaRPr lang="en-US" dirty="0"/>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9" name="TextBox 8"/>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tx1"/>
                </a:solidFill>
                <a:latin typeface="Calibri" charset="0"/>
                <a:ea typeface="Calibri" charset="0"/>
                <a:cs typeface="Calibri" charset="0"/>
              </a:rPr>
              <a:t>22832 - </a:t>
            </a:r>
            <a:r>
              <a:rPr lang="en-US" sz="900" kern="1200" dirty="0">
                <a:solidFill>
                  <a:schemeClr val="bg1"/>
                </a:solidFill>
                <a:latin typeface="Calibri" charset="0"/>
                <a:ea typeface="Calibri" charset="0"/>
                <a:cs typeface="Calibri" charset="0"/>
              </a:rPr>
              <a:t>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4050680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accent4"/>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439113"/>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717890"/>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FE09E84D-2481-0A46-A238-A02F43177317}" type="datetime1">
              <a:rPr lang="en-US" smtClean="0"/>
              <a:t>3/29/2019</a:t>
            </a:fld>
            <a:endParaRPr lang="en-US" dirty="0"/>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pPr/>
              <a:t>‹#›</a:t>
            </a:fld>
            <a:endParaRPr lang="en-US" dirty="0"/>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tx1"/>
                </a:solidFill>
                <a:latin typeface="Calibri" charset="0"/>
                <a:ea typeface="Calibri" charset="0"/>
                <a:cs typeface="Calibri" charset="0"/>
              </a:rPr>
              <a:t>22832 - </a:t>
            </a:r>
            <a:r>
              <a:rPr lang="en-US" sz="900" kern="1200" dirty="0">
                <a:solidFill>
                  <a:schemeClr val="bg1"/>
                </a:solidFill>
                <a:latin typeface="Calibri" charset="0"/>
                <a:ea typeface="Calibri" charset="0"/>
                <a:cs typeface="Calibri" charset="0"/>
              </a:rPr>
              <a:t>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37810468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449161"/>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687745"/>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p>
            <a:fld id="{24B9A4FD-F0C1-BA48-8B1D-5D010FB8C455}" type="datetime1">
              <a:rPr lang="en-US" smtClean="0">
                <a:solidFill>
                  <a:srgbClr val="000000"/>
                </a:solidFill>
              </a:rPr>
              <a:t>3/29/2019</a:t>
            </a:fld>
            <a:endParaRPr lang="en-US">
              <a:solidFill>
                <a:srgbClr val="000000"/>
              </a:solidFill>
            </a:endParaRPr>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tx1"/>
                </a:solidFill>
                <a:latin typeface="Calibri" charset="0"/>
                <a:ea typeface="Calibri" charset="0"/>
                <a:cs typeface="Calibri" charset="0"/>
              </a:rPr>
              <a:t>22832 - SJM-TCC-1216-0056(1)</a:t>
            </a:r>
            <a:r>
              <a:rPr lang="en-US" sz="1800" b="0" i="0" kern="1200" dirty="0">
                <a:solidFill>
                  <a:schemeClr val="tx1"/>
                </a:solidFill>
                <a:effectLst/>
                <a:latin typeface="+mn-lt"/>
                <a:ea typeface="+mn-ea"/>
                <a:cs typeface="+mn-cs"/>
              </a:rPr>
              <a:t> </a:t>
            </a:r>
            <a:r>
              <a:rPr lang="en-US" sz="900" kern="1200" dirty="0">
                <a:solidFill>
                  <a:schemeClr val="tx1"/>
                </a:solidFill>
                <a:latin typeface="Calibri" charset="0"/>
                <a:ea typeface="Calibri" charset="0"/>
                <a:cs typeface="Calibri" charset="0"/>
              </a:rPr>
              <a:t>| Item </a:t>
            </a:r>
            <a:r>
              <a:rPr lang="en-US" sz="900" dirty="0">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8143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547446"/>
            <a:ext cx="3977640" cy="2837396"/>
          </a:xfrm>
        </p:spPr>
        <p:txBody>
          <a:bodyPr/>
          <a:lstStyle>
            <a:lvl1pPr>
              <a:spcBef>
                <a:spcPts val="600"/>
              </a:spcBef>
              <a:defRPr sz="1600">
                <a:solidFill>
                  <a:schemeClr val="accent1"/>
                </a:solidFill>
                <a:latin typeface="Calibri" panose="020F0502020204030204" pitchFamily="34" charset="0"/>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547446"/>
            <a:ext cx="3977640" cy="2837396"/>
          </a:xfrm>
        </p:spPr>
        <p:txBody>
          <a:bodyPr/>
          <a:lstStyle>
            <a:lvl1pPr>
              <a:spcBef>
                <a:spcPts val="600"/>
              </a:spcBef>
              <a:defRPr lang="en-US" sz="1600" b="1" kern="1200" smtClean="0">
                <a:solidFill>
                  <a:schemeClr val="accent1"/>
                </a:solidFill>
                <a:latin typeface="Calibri" panose="020F0502020204030204" pitchFamily="34" charset="0"/>
                <a:ea typeface="+mn-ea"/>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3AF9FB3F-1D57-CE4F-91E7-B257183F30BD}" type="datetime1">
              <a:rPr lang="en-US" smtClean="0">
                <a:solidFill>
                  <a:srgbClr val="000000"/>
                </a:solidFill>
              </a:rPr>
              <a:t>3/29/2019</a:t>
            </a:fld>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502920" y="914400"/>
            <a:ext cx="8229600" cy="542611"/>
          </a:xfrm>
        </p:spPr>
        <p:txBody>
          <a:bodyPr/>
          <a:lstStyle>
            <a:lvl1pPr>
              <a:defRPr sz="2000" b="0">
                <a:solidFill>
                  <a:schemeClr val="accent1"/>
                </a:solidFill>
                <a:latin typeface="+mn-lt"/>
              </a:defRPr>
            </a:lvl1pPr>
          </a:lstStyle>
          <a:p>
            <a:pPr lvl="0"/>
            <a:r>
              <a:rPr lang="en-US" dirty="0"/>
              <a:t>Click to edit Master text styles</a:t>
            </a:r>
          </a:p>
        </p:txBody>
      </p:sp>
      <p:sp>
        <p:nvSpPr>
          <p:cNvPr id="13"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3985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a:lvl1pPr>
          </a:lstStyle>
          <a:p>
            <a:r>
              <a:rPr lang="en-US" dirty="0"/>
              <a:t>Click to edit master title style</a:t>
            </a:r>
          </a:p>
        </p:txBody>
      </p:sp>
      <p:sp>
        <p:nvSpPr>
          <p:cNvPr id="10"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1877000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4390485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3"/>
          </a:xfrm>
          <a:prstGeom prst="rect">
            <a:avLst/>
          </a:prstGeom>
        </p:spPr>
        <p:txBody>
          <a:bodyPr/>
          <a:lstStyle>
            <a:lvl1pPr>
              <a:defRPr cap="none" baseline="0"/>
            </a:lvl1pPr>
          </a:lstStyle>
          <a:p>
            <a:r>
              <a:rPr lang="en-US" dirty="0"/>
              <a:t>Click to edit master title style</a:t>
            </a:r>
          </a:p>
        </p:txBody>
      </p:sp>
      <p:sp>
        <p:nvSpPr>
          <p:cNvPr id="7" name="Text Placeholder 6"/>
          <p:cNvSpPr>
            <a:spLocks noGrp="1"/>
          </p:cNvSpPr>
          <p:nvPr>
            <p:ph type="body" sz="quarter" idx="13" hasCustomPrompt="1"/>
          </p:nvPr>
        </p:nvSpPr>
        <p:spPr>
          <a:xfrm>
            <a:off x="502920" y="914400"/>
            <a:ext cx="8229600" cy="572756"/>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527349"/>
            <a:ext cx="8229600" cy="2881365"/>
          </a:xfrm>
        </p:spPr>
        <p:txBody>
          <a:bodyPr rIns="0" anchor="ctr" anchorCtr="1"/>
          <a:lstStyle/>
          <a:p>
            <a:r>
              <a:rPr lang="en-US"/>
              <a:t>Click icon to add chart</a:t>
            </a:r>
            <a:endParaRPr lang="en-US" dirty="0"/>
          </a:p>
        </p:txBody>
      </p:sp>
      <p:sp>
        <p:nvSpPr>
          <p:cNvPr id="12"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4566450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2"/>
            <a:ext cx="8332743" cy="3936436"/>
          </a:xfrm>
          <a:prstGeom prst="rect">
            <a:avLst/>
          </a:prstGeom>
        </p:spPr>
        <p:txBody>
          <a:bodyPr anchor="t" anchorCtr="0">
            <a:noAutofit/>
          </a:bodyPr>
          <a:lstStyle>
            <a:lvl1pPr marL="171450" indent="-171450">
              <a:lnSpc>
                <a:spcPct val="100000"/>
              </a:lnSpc>
              <a:spcBef>
                <a:spcPts val="259"/>
              </a:spcBef>
              <a:buFont typeface="+mj-lt"/>
              <a:buAutoNum type="arabicPeriod"/>
              <a:defRPr sz="8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
        <p:nvSpPr>
          <p:cNvPr id="27" name="Title Placeholder 1"/>
          <p:cNvSpPr>
            <a:spLocks noGrp="1"/>
          </p:cNvSpPr>
          <p:nvPr>
            <p:ph type="title"/>
          </p:nvPr>
        </p:nvSpPr>
        <p:spPr>
          <a:xfrm>
            <a:off x="393192" y="274320"/>
            <a:ext cx="8531178" cy="360099"/>
          </a:xfrm>
          <a:prstGeom prst="rect">
            <a:avLst/>
          </a:prstGeom>
        </p:spPr>
        <p:txBody>
          <a:bodyPr vert="horz" wrap="square" lIns="91440" tIns="0" rIns="91440" bIns="0" rtlCol="0" anchor="t" anchorCtr="0">
            <a:spAutoFit/>
          </a:bodyPr>
          <a:lstStyle/>
          <a:p>
            <a:r>
              <a:rPr lang="en-US" dirty="0"/>
              <a:t>Click to edit Master title style</a:t>
            </a:r>
          </a:p>
        </p:txBody>
      </p:sp>
    </p:spTree>
    <p:extLst>
      <p:ext uri="{BB962C8B-B14F-4D97-AF65-F5344CB8AC3E}">
        <p14:creationId xmlns:p14="http://schemas.microsoft.com/office/powerpoint/2010/main" val="40314502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2"/>
            <a:ext cx="8332743" cy="3936436"/>
          </a:xfrm>
          <a:prstGeom prst="rect">
            <a:avLst/>
          </a:prstGeom>
        </p:spPr>
        <p:txBody>
          <a:bodyPr anchor="t" anchorCtr="0">
            <a:noAutofit/>
          </a:bodyPr>
          <a:lstStyle>
            <a:lvl1pPr marL="0" indent="0">
              <a:lnSpc>
                <a:spcPct val="100000"/>
              </a:lnSpc>
              <a:spcBef>
                <a:spcPts val="259"/>
              </a:spcBef>
              <a:buFontTx/>
              <a:buNone/>
              <a:defRPr sz="12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
        <p:nvSpPr>
          <p:cNvPr id="27" name="Title Placeholder 1"/>
          <p:cNvSpPr>
            <a:spLocks noGrp="1"/>
          </p:cNvSpPr>
          <p:nvPr>
            <p:ph type="title"/>
          </p:nvPr>
        </p:nvSpPr>
        <p:spPr>
          <a:xfrm>
            <a:off x="393192" y="274320"/>
            <a:ext cx="8531178" cy="360099"/>
          </a:xfrm>
          <a:prstGeom prst="rect">
            <a:avLst/>
          </a:prstGeom>
        </p:spPr>
        <p:txBody>
          <a:bodyPr vert="horz" wrap="square" lIns="91440" tIns="0" rIns="91440" bIns="0" rtlCol="0" anchor="t" anchorCtr="0">
            <a:spAutoFit/>
          </a:bodyPr>
          <a:lstStyle/>
          <a:p>
            <a:r>
              <a:rPr lang="en-US" dirty="0"/>
              <a:t>Click to edit Master title style</a:t>
            </a:r>
          </a:p>
        </p:txBody>
      </p:sp>
    </p:spTree>
    <p:extLst>
      <p:ext uri="{BB962C8B-B14F-4D97-AF65-F5344CB8AC3E}">
        <p14:creationId xmlns:p14="http://schemas.microsoft.com/office/powerpoint/2010/main" val="15244582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rief 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34176"/>
            <a:ext cx="8098290" cy="4279130"/>
          </a:xfrm>
          <a:prstGeom prst="rect">
            <a:avLst/>
          </a:prstGeom>
        </p:spPr>
        <p:txBody>
          <a:bodyPr anchor="b" anchorCtr="0">
            <a:noAutofit/>
          </a:bodyPr>
          <a:lstStyle>
            <a:lvl1pPr marL="0" indent="0">
              <a:lnSpc>
                <a:spcPct val="100000"/>
              </a:lnSpc>
              <a:spcBef>
                <a:spcPts val="0"/>
              </a:spcBef>
              <a:spcAft>
                <a:spcPts val="600"/>
              </a:spcAft>
              <a:buFont typeface="+mj-lt"/>
              <a:buNone/>
              <a:defRPr sz="8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904615" y="903832"/>
            <a:ext cx="516847" cy="112870"/>
          </a:xfrm>
          <a:prstGeom prst="rect">
            <a:avLst/>
          </a:prstGeom>
          <a:noFill/>
        </p:spPr>
        <p:txBody>
          <a:bodyPr wrap="none" lIns="43199" tIns="21599" rIns="43199" bIns="21599" rtlCol="0">
            <a:spAutoFit/>
          </a:bodyPr>
          <a:lstStyle/>
          <a:p>
            <a:pPr algn="r"/>
            <a:r>
              <a:rPr lang="en-US" sz="450">
                <a:solidFill>
                  <a:srgbClr val="3366FF"/>
                </a:solidFill>
              </a:rPr>
              <a:t>BULLET GUIDE</a:t>
            </a:r>
          </a:p>
        </p:txBody>
      </p: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Tree>
    <p:extLst>
      <p:ext uri="{BB962C8B-B14F-4D97-AF65-F5344CB8AC3E}">
        <p14:creationId xmlns:p14="http://schemas.microsoft.com/office/powerpoint/2010/main" val="8352800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wrap="square" lIns="0"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a:xfrm>
            <a:off x="7717133" y="4767263"/>
            <a:ext cx="813917" cy="273844"/>
          </a:xfrm>
          <a:prstGeom prst="rect">
            <a:avLst/>
          </a:prstGeom>
        </p:spPr>
        <p:txBody>
          <a:bodyPr/>
          <a:lstStyle>
            <a:lvl1pPr>
              <a:defRPr>
                <a:solidFill>
                  <a:schemeClr val="bg1"/>
                </a:solidFill>
              </a:defRPr>
            </a:lvl1pPr>
          </a:lstStyle>
          <a:p>
            <a:fld id="{EF67E286-B34D-3648-BAE8-3C4300136A87}"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bwMode="gray">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0282110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lIns="0"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a:xfrm>
            <a:off x="7717133" y="4767263"/>
            <a:ext cx="813917" cy="273844"/>
          </a:xfrm>
          <a:prstGeom prst="rect">
            <a:avLst/>
          </a:prstGeom>
        </p:spPr>
        <p:txBody>
          <a:bodyPr/>
          <a:lstStyle>
            <a:lvl1pPr>
              <a:defRPr>
                <a:solidFill>
                  <a:schemeClr val="bg1"/>
                </a:solidFill>
              </a:defRPr>
            </a:lvl1pPr>
          </a:lstStyle>
          <a:p>
            <a:fld id="{197E3051-A9CE-C44A-9F38-DA36721C3B67}"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bwMode="gray">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5819141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lIns="0" rIns="0" bIns="0" anchor="t">
            <a:noAutofit/>
          </a:bodyPr>
          <a:lstStyle>
            <a:lvl1pPr algn="l">
              <a:lnSpc>
                <a:spcPct val="80000"/>
              </a:lnSpc>
              <a:defRPr sz="44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a:xfrm>
            <a:off x="7717133" y="4767263"/>
            <a:ext cx="813917" cy="273844"/>
          </a:xfrm>
          <a:prstGeom prst="rect">
            <a:avLst/>
          </a:prstGeom>
        </p:spPr>
        <p:txBody>
          <a:bodyPr/>
          <a:lstStyle>
            <a:lvl1pPr>
              <a:defRPr>
                <a:solidFill>
                  <a:schemeClr val="tx2"/>
                </a:solidFill>
              </a:defRPr>
            </a:lvl1pPr>
          </a:lstStyle>
          <a:p>
            <a:fld id="{AFC26F9E-B1E8-7945-99B3-1B34AEC83F0F}" type="datetime1">
              <a:rPr lang="en-US" smtClean="0"/>
              <a:t>3/29/2019</a:t>
            </a:fld>
            <a:endParaRPr lang="en-US"/>
          </a:p>
        </p:txBody>
      </p:sp>
      <p:sp>
        <p:nvSpPr>
          <p:cNvPr id="6" name="Slide Number Placeholder 5"/>
          <p:cNvSpPr>
            <a:spLocks noGrp="1"/>
          </p:cNvSpPr>
          <p:nvPr>
            <p:ph type="sldNum" sz="quarter" idx="12"/>
          </p:nvPr>
        </p:nvSpPr>
        <p:spPr bwMode="gray">
          <a:xfrm>
            <a:off x="8606290" y="4821174"/>
            <a:ext cx="292608" cy="212598"/>
          </a:xfrm>
          <a:prstGeom prst="rect">
            <a:avLst/>
          </a:prstGeom>
        </p:spPr>
        <p:txBody>
          <a:bodyPr/>
          <a:lstStyle>
            <a:lvl1pPr>
              <a:defRPr>
                <a:solidFill>
                  <a:schemeClr val="tx2"/>
                </a:solidFill>
              </a:defRPr>
            </a:lvl1pPr>
          </a:lstStyle>
          <a:p>
            <a:fld id="{A2885E78-1F86-4A3D-9EE1-B0103B1CEF15}" type="slidenum">
              <a:rPr lang="en-US" smtClean="0"/>
              <a:pPr/>
              <a:t>‹#›</a:t>
            </a:fld>
            <a:endParaRPr lang="en-US"/>
          </a:p>
        </p:txBody>
      </p:sp>
      <p:sp>
        <p:nvSpPr>
          <p:cNvPr id="9" name="TextBox 8"/>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tx2"/>
                </a:solidFill>
                <a:latin typeface="Calibri" charset="0"/>
                <a:ea typeface="Calibri" charset="0"/>
                <a:cs typeface="Calibri" charset="0"/>
              </a:rPr>
              <a:t>22832 - SJM-TCC-1216-0056(1)</a:t>
            </a:r>
            <a:r>
              <a:rPr lang="en-US" sz="1800" b="0" i="0" kern="1200" dirty="0">
                <a:solidFill>
                  <a:schemeClr val="tx2"/>
                </a:solidFill>
                <a:effectLst/>
                <a:latin typeface="+mn-lt"/>
                <a:ea typeface="+mn-ea"/>
                <a:cs typeface="+mn-cs"/>
              </a:rPr>
              <a:t> </a:t>
            </a:r>
            <a:r>
              <a:rPr lang="en-US" sz="900" kern="1200" dirty="0">
                <a:solidFill>
                  <a:schemeClr val="tx2"/>
                </a:solidFill>
                <a:latin typeface="Calibri" charset="0"/>
                <a:ea typeface="Calibri" charset="0"/>
                <a:cs typeface="Calibri" charset="0"/>
              </a:rPr>
              <a:t>| Item </a:t>
            </a:r>
            <a:r>
              <a:rPr lang="en-US" sz="900" dirty="0">
                <a:solidFill>
                  <a:schemeClr val="tx2"/>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8811200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7717133" y="4767263"/>
            <a:ext cx="813917" cy="273844"/>
          </a:xfrm>
          <a:prstGeom prst="rect">
            <a:avLst/>
          </a:prstGeom>
        </p:spPr>
        <p:txBody>
          <a:bodyPr/>
          <a:lstStyle>
            <a:lvl1pPr>
              <a:defRPr>
                <a:solidFill>
                  <a:schemeClr val="bg1"/>
                </a:solidFill>
              </a:defRPr>
            </a:lvl1pPr>
          </a:lstStyle>
          <a:p>
            <a:fld id="{A4432B82-342E-4247-8768-BEE89CEBC3B2}" type="datetime1">
              <a:rPr lang="en-US" smtClean="0">
                <a:solidFill>
                  <a:prstClr val="white"/>
                </a:solidFill>
              </a:rPr>
              <a:t>3/29/2019</a:t>
            </a:fld>
            <a:endParaRPr lang="en-US" dirty="0">
              <a:solidFill>
                <a:prstClr val="white"/>
              </a:solidFill>
            </a:endParaRPr>
          </a:p>
        </p:txBody>
      </p:sp>
      <p:sp>
        <p:nvSpPr>
          <p:cNvPr id="5" name="Slide Number Placeholder 4"/>
          <p:cNvSpPr>
            <a:spLocks noGrp="1"/>
          </p:cNvSpPr>
          <p:nvPr>
            <p:ph type="sldNum" sz="quarter" idx="12"/>
          </p:nvPr>
        </p:nvSpPr>
        <p:spPr bwMode="gray">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
        <p:nvSpPr>
          <p:cNvPr id="6" name="TextBox 5"/>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250736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2400" b="0" baseline="0">
                <a:solidFill>
                  <a:schemeClr val="accent3"/>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398920"/>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399"/>
            <a:ext cx="3977640" cy="3697793"/>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lvl1pPr>
              <a:defRPr>
                <a:solidFill>
                  <a:schemeClr val="bg1"/>
                </a:solidFill>
              </a:defRPr>
            </a:lvl1pPr>
          </a:lstStyle>
          <a:p>
            <a:fld id="{2E11C779-ADCC-4A4D-A3B5-72EC45B6B5E9}" type="datetime1">
              <a:rPr lang="en-US" smtClean="0"/>
              <a:t>3/29/2019</a:t>
            </a:fld>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dirty="0"/>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8" name="TextBox 7"/>
          <p:cNvSpPr txBox="1"/>
          <p:nvPr userDrawn="1"/>
        </p:nvSpPr>
        <p:spPr>
          <a:xfrm>
            <a:off x="4489938" y="4818044"/>
            <a:ext cx="3217148"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2642146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1"/>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2050450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72115"/>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914400"/>
            <a:ext cx="8229600" cy="3742373"/>
          </a:xfrm>
        </p:spPr>
        <p:txBody>
          <a:bodyPr/>
          <a:lstStyle>
            <a:lvl1pPr>
              <a:spcBef>
                <a:spcPts val="600"/>
              </a:spcBef>
              <a:defRPr>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0EC81667-0C24-D241-9159-6721A5C7576D}"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8" name="TextBox 7"/>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9851908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512308"/>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914400"/>
            <a:ext cx="6675120" cy="3749040"/>
          </a:xfrm>
        </p:spPr>
        <p:txBody>
          <a:bodyPr/>
          <a:lstStyle>
            <a:lvl1pPr>
              <a:spcBef>
                <a:spcPts val="600"/>
              </a:spcBef>
              <a:defRPr sz="1800" b="0">
                <a:solidFill>
                  <a:schemeClr val="bg1"/>
                </a:solidFill>
                <a:latin typeface="+mn-lt"/>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marL="685800"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36F2DBF9-D0C8-AF4E-A15C-08DEB7C39573}"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8" name="TextBox 7"/>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37942504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62067"/>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914400"/>
            <a:ext cx="3977640" cy="3749040"/>
          </a:xfrm>
        </p:spPr>
        <p:txBody>
          <a:bodyPr/>
          <a:lstStyle>
            <a:lvl1pPr>
              <a:spcBef>
                <a:spcPts val="600"/>
              </a:spcBef>
              <a:defRPr sz="1800">
                <a:solidFill>
                  <a:schemeClr val="bg1"/>
                </a:solidFill>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914400"/>
            <a:ext cx="3977640" cy="3749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E8A85C11-2429-734D-9DC0-D692D6BE0C00}" type="datetime1">
              <a:rPr lang="en-US" smtClean="0">
                <a:solidFill>
                  <a:prstClr val="white"/>
                </a:solidFill>
              </a:rPr>
              <a:t>3/29/2019</a:t>
            </a:fld>
            <a:endParaRPr lang="en-US">
              <a:solidFill>
                <a:prstClr val="white"/>
              </a:solidFill>
            </a:endParaRPr>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23560033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72115"/>
          </a:xfrm>
          <a:prstGeom prst="rect">
            <a:avLst/>
          </a:prstGeom>
        </p:spPr>
        <p:txBody>
          <a:bodyPr/>
          <a:lstStyle>
            <a:lvl1pPr>
              <a:defRPr cap="none" spc="100"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2920" y="1708220"/>
            <a:ext cx="3977640" cy="295522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a:t>Second level</a:t>
            </a:r>
          </a:p>
          <a:p>
            <a:pPr marL="0" lvl="2" indent="0" algn="l" defTabSz="914400" rtl="0" eaLnBrk="1" latinLnBrk="0" hangingPunct="1">
              <a:lnSpc>
                <a:spcPct val="100000"/>
              </a:lnSpc>
              <a:spcBef>
                <a:spcPts val="600"/>
              </a:spcBef>
              <a:buFont typeface="Arial" panose="020B0604020202020204" pitchFamily="34" charset="0"/>
              <a:buNone/>
            </a:pPr>
            <a:r>
              <a:rPr lang="en-US"/>
              <a:t>Third level</a:t>
            </a:r>
          </a:p>
          <a:p>
            <a:pPr marL="0" lvl="3" indent="0" algn="l" defTabSz="914400" rtl="0" eaLnBrk="1" latinLnBrk="0" hangingPunct="1">
              <a:lnSpc>
                <a:spcPct val="100000"/>
              </a:lnSpc>
              <a:spcBef>
                <a:spcPts val="600"/>
              </a:spcBef>
              <a:buFont typeface="Arial" panose="020B0604020202020204" pitchFamily="34" charset="0"/>
              <a:buNone/>
            </a:pPr>
            <a:r>
              <a:rPr lang="en-US"/>
              <a:t>Fourth level</a:t>
            </a:r>
          </a:p>
          <a:p>
            <a:pPr marL="0" lvl="4" indent="0" algn="l" defTabSz="914400"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1708220"/>
            <a:ext cx="3977640" cy="295522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dirty="0"/>
              <a:t>Second level</a:t>
            </a:r>
          </a:p>
          <a:p>
            <a:pPr marL="0" lvl="2" indent="0" algn="l" defTabSz="914400" rtl="0" eaLnBrk="1" latinLnBrk="0" hangingPunct="1">
              <a:lnSpc>
                <a:spcPct val="100000"/>
              </a:lnSpc>
              <a:spcBef>
                <a:spcPts val="600"/>
              </a:spcBef>
              <a:buFont typeface="Arial" panose="020B0604020202020204" pitchFamily="34" charset="0"/>
              <a:buNone/>
            </a:pPr>
            <a:r>
              <a:rPr lang="en-US" dirty="0"/>
              <a:t>Third level</a:t>
            </a:r>
          </a:p>
          <a:p>
            <a:pPr marL="0" lvl="3" indent="0" algn="l" defTabSz="914400" rtl="0" eaLnBrk="1" latinLnBrk="0" hangingPunct="1">
              <a:lnSpc>
                <a:spcPct val="100000"/>
              </a:lnSpc>
              <a:spcBef>
                <a:spcPts val="600"/>
              </a:spcBef>
              <a:buFont typeface="Arial" panose="020B0604020202020204" pitchFamily="34" charset="0"/>
              <a:buNone/>
            </a:pPr>
            <a:r>
              <a:rPr lang="en-US" dirty="0"/>
              <a:t>Fourth level</a:t>
            </a:r>
          </a:p>
          <a:p>
            <a:pPr marL="0" lvl="4" indent="0" algn="l" defTabSz="914400" rtl="0" eaLnBrk="1" latinLnBrk="0" hangingPunct="1">
              <a:lnSpc>
                <a:spcPct val="100000"/>
              </a:lnSpc>
              <a:spcBef>
                <a:spcPts val="600"/>
              </a:spcBef>
              <a:buFont typeface="Arial" panose="020B0604020202020204" pitchFamily="34" charset="0"/>
              <a:buNone/>
            </a:pPr>
            <a:r>
              <a:rPr lang="en-US" dirty="0"/>
              <a:t>Fifth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DB93103A-9FA3-C041-9140-D5CDEF5D2972}" type="datetime1">
              <a:rPr lang="en-US" smtClean="0">
                <a:solidFill>
                  <a:prstClr val="white"/>
                </a:solidFill>
              </a:rPr>
              <a:t>3/29/2019</a:t>
            </a:fld>
            <a:endParaRPr lang="en-US">
              <a:solidFill>
                <a:prstClr val="white"/>
              </a:solidFill>
            </a:endParaRPr>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10" name="Text Placeholder 9"/>
          <p:cNvSpPr>
            <a:spLocks noGrp="1"/>
          </p:cNvSpPr>
          <p:nvPr>
            <p:ph type="body" sz="quarter" idx="14"/>
          </p:nvPr>
        </p:nvSpPr>
        <p:spPr>
          <a:xfrm>
            <a:off x="502920" y="914400"/>
            <a:ext cx="8229600" cy="592853"/>
          </a:xfrm>
        </p:spPr>
        <p:txBody>
          <a:bodyPr/>
          <a:lstStyle>
            <a:lvl1pPr>
              <a:defRPr sz="2000" b="0">
                <a:solidFill>
                  <a:schemeClr val="bg1"/>
                </a:solidFill>
                <a:latin typeface="+mn-lt"/>
              </a:defRPr>
            </a:lvl1pPr>
          </a:lstStyle>
          <a:p>
            <a:pPr lvl="0"/>
            <a:r>
              <a:rPr lang="en-US" dirty="0"/>
              <a:t>Click to edit Master text styles</a:t>
            </a:r>
          </a:p>
        </p:txBody>
      </p:sp>
      <p:sp>
        <p:nvSpPr>
          <p:cNvPr id="9" name="TextBox 8"/>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3874631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3"/>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52018"/>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445727"/>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sz="1000">
                <a:solidFill>
                  <a:schemeClr val="tx1"/>
                </a:solidFill>
                <a:latin typeface="Calibri" panose="020F0502020204030204" pitchFamily="34" charset="0"/>
                <a:cs typeface="Calibri" panose="020F0502020204030204" pitchFamily="34" charset="0"/>
              </a:defRPr>
            </a:lvl1pPr>
          </a:lstStyle>
          <a:p>
            <a:fld id="{4215774E-F9ED-AD4B-B603-AA2E59A95F93}" type="datetime1">
              <a:rPr lang="en-US" smtClean="0"/>
              <a:t>3/29/2019</a:t>
            </a:fld>
            <a:endParaRPr lang="en-US" dirty="0"/>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sz="1000">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dirty="0"/>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2876889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1"/>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21873"/>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401122"/>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3CD0E8E7-AD74-B746-A5DF-3B0573F05F90}" type="datetime1">
              <a:rPr lang="en-US" smtClean="0"/>
              <a:t>3/29/2019</a:t>
            </a:fld>
            <a:endParaRPr lang="en-US"/>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31903730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82163"/>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512634"/>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127E5FCE-E8E9-C942-B080-E6B1D76E9A46}" type="datetime1">
              <a:rPr lang="en-US" smtClean="0"/>
              <a:t>3/29/2019</a:t>
            </a:fld>
            <a:endParaRPr lang="en-US"/>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8299451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72115"/>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512634"/>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4B6C6FEC-8A9D-214F-8D21-D06074E7CE8C}" type="datetime1">
              <a:rPr lang="en-US" smtClean="0"/>
              <a:t>3/29/2019</a:t>
            </a:fld>
            <a:endParaRPr lang="en-US"/>
          </a:p>
        </p:txBody>
      </p:sp>
      <p:sp>
        <p:nvSpPr>
          <p:cNvPr id="7" name="Slide Number Placeholder 6"/>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6825910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02DC7816-6067-A140-A786-48C76457BF5C}" type="datetime1">
              <a:rPr lang="en-US" smtClean="0">
                <a:solidFill>
                  <a:prstClr val="white"/>
                </a:solidFill>
              </a:rPr>
              <a:t>3/29/2019</a:t>
            </a:fld>
            <a:endParaRPr lang="en-US">
              <a:solidFill>
                <a:prstClr val="white"/>
              </a:solidFill>
            </a:endParaRPr>
          </a:p>
        </p:txBody>
      </p:sp>
      <p:sp>
        <p:nvSpPr>
          <p:cNvPr id="5" name="Slide Number Placeholder 4"/>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204377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accent4"/>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439113"/>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717890"/>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lvl1pPr>
              <a:defRPr>
                <a:solidFill>
                  <a:schemeClr val="bg1"/>
                </a:solidFill>
              </a:defRPr>
            </a:lvl1pPr>
          </a:lstStyle>
          <a:p>
            <a:fld id="{FE09E84D-2481-0A46-A238-A02F43177317}" type="datetime1">
              <a:rPr lang="en-US" smtClean="0"/>
              <a:t>3/29/2019</a:t>
            </a:fld>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dirty="0"/>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9" name="TextBox 8"/>
          <p:cNvSpPr txBox="1"/>
          <p:nvPr userDrawn="1"/>
        </p:nvSpPr>
        <p:spPr>
          <a:xfrm>
            <a:off x="4489938" y="4818044"/>
            <a:ext cx="3217148"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13553864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C4C7178C-BF39-9F40-B039-8A1991ADC9BE}" type="datetime1">
              <a:rPr lang="en-US" smtClean="0">
                <a:solidFill>
                  <a:prstClr val="white"/>
                </a:solidFill>
              </a:rPr>
              <a:t>3/29/2019</a:t>
            </a:fld>
            <a:endParaRPr lang="en-US">
              <a:solidFill>
                <a:prstClr val="white"/>
              </a:solidFill>
            </a:endParaRPr>
          </a:p>
        </p:txBody>
      </p:sp>
      <p:sp>
        <p:nvSpPr>
          <p:cNvPr id="4" name="Slide Number Placeholder 3"/>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1135118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489355"/>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7717133" y="4767263"/>
            <a:ext cx="813917" cy="273844"/>
          </a:xfrm>
          <a:prstGeom prst="rect">
            <a:avLst/>
          </a:prstGeom>
        </p:spPr>
        <p:txBody>
          <a:bodyPr/>
          <a:lstStyle>
            <a:lvl1pPr>
              <a:defRPr>
                <a:solidFill>
                  <a:schemeClr val="bg1"/>
                </a:solidFill>
              </a:defRPr>
            </a:lvl1pPr>
          </a:lstStyle>
          <a:p>
            <a:fld id="{7C2F6E73-2E15-BE4F-86C8-472BF1FA1944}" type="datetime1">
              <a:rPr lang="en-US" smtClean="0">
                <a:solidFill>
                  <a:prstClr val="white"/>
                </a:solidFill>
              </a:rPr>
              <a:t>3/29/2019</a:t>
            </a:fld>
            <a:endParaRPr lang="en-US" dirty="0">
              <a:solidFill>
                <a:prstClr val="white"/>
              </a:solidFill>
            </a:endParaRPr>
          </a:p>
        </p:txBody>
      </p:sp>
      <p:sp>
        <p:nvSpPr>
          <p:cNvPr id="5" name="Slide Number Placeholder 4"/>
          <p:cNvSpPr>
            <a:spLocks noGrp="1"/>
          </p:cNvSpPr>
          <p:nvPr>
            <p:ph type="sldNum" sz="quarter" idx="12"/>
          </p:nvPr>
        </p:nvSpPr>
        <p:spPr>
          <a:xfrm>
            <a:off x="8606290" y="4821174"/>
            <a:ext cx="292608" cy="212598"/>
          </a:xfrm>
          <a:prstGeom prst="rect">
            <a:avLst/>
          </a:prstGeom>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a:xfrm>
            <a:off x="506218" y="914400"/>
            <a:ext cx="8229600" cy="592853"/>
          </a:xfrm>
        </p:spPr>
        <p:txBody>
          <a:bodyPr/>
          <a:lstStyle>
            <a:lvl1pPr>
              <a:spcBef>
                <a:spcPts val="0"/>
              </a:spcBef>
              <a:defRPr sz="2000">
                <a:solidFill>
                  <a:schemeClr val="bg1"/>
                </a:solidFill>
              </a:defRPr>
            </a:lvl1pPr>
            <a:lvl2pPr marL="0" indent="0">
              <a:spcBef>
                <a:spcPts val="0"/>
              </a:spcBef>
              <a:buNone/>
              <a:defRPr sz="140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607736"/>
            <a:ext cx="8229600" cy="2849964"/>
          </a:xfrm>
        </p:spPr>
        <p:txBody>
          <a:bodyPr rIns="0" anchor="ctr" anchorCtr="1"/>
          <a:lstStyle>
            <a:lvl1pPr>
              <a:defRPr>
                <a:solidFill>
                  <a:schemeClr val="bg1"/>
                </a:solidFill>
              </a:defRPr>
            </a:lvl1pPr>
          </a:lstStyle>
          <a:p>
            <a:r>
              <a:rPr lang="en-US"/>
              <a:t>Click icon to add chart</a:t>
            </a:r>
            <a:endParaRPr lang="en-US" dirty="0"/>
          </a:p>
        </p:txBody>
      </p:sp>
      <p:sp>
        <p:nvSpPr>
          <p:cNvPr id="8" name="Text Placeholder 7"/>
          <p:cNvSpPr>
            <a:spLocks noGrp="1"/>
          </p:cNvSpPr>
          <p:nvPr>
            <p:ph type="body" sz="quarter" idx="16"/>
          </p:nvPr>
        </p:nvSpPr>
        <p:spPr>
          <a:xfrm>
            <a:off x="502920" y="4857864"/>
            <a:ext cx="4069080" cy="184666"/>
          </a:xfrm>
        </p:spPr>
        <p:txBody>
          <a:bodyPr wrap="square">
            <a:spAutoFit/>
          </a:bodyPr>
          <a:lstStyle>
            <a:lvl1pPr>
              <a:defRPr sz="900">
                <a:solidFill>
                  <a:schemeClr val="bg1"/>
                </a:solidFill>
              </a:defRPr>
            </a:lvl1pPr>
          </a:lstStyle>
          <a:p>
            <a:pPr lvl="0"/>
            <a:r>
              <a:rPr lang="en-US"/>
              <a:t>Click to edit Master text styles</a:t>
            </a:r>
          </a:p>
        </p:txBody>
      </p:sp>
      <p:sp>
        <p:nvSpPr>
          <p:cNvPr id="11" name="TextBox 10"/>
          <p:cNvSpPr txBox="1"/>
          <p:nvPr userDrawn="1"/>
        </p:nvSpPr>
        <p:spPr>
          <a:xfrm>
            <a:off x="3691221" y="4697018"/>
            <a:ext cx="4109998" cy="3693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22832 - SJM-TCC-1216-0056(1)</a:t>
            </a:r>
            <a:r>
              <a:rPr lang="en-US" sz="1800" b="0" i="0" kern="1200" dirty="0">
                <a:solidFill>
                  <a:schemeClr val="bg1"/>
                </a:solidFill>
                <a:effectLst/>
                <a:latin typeface="+mn-lt"/>
                <a:ea typeface="+mn-ea"/>
                <a:cs typeface="+mn-cs"/>
              </a:rPr>
              <a:t> </a:t>
            </a:r>
            <a:r>
              <a:rPr lang="en-US" sz="900" kern="1200" dirty="0">
                <a:solidFill>
                  <a:schemeClr val="bg1"/>
                </a:solidFill>
                <a:latin typeface="Calibri" charset="0"/>
                <a:ea typeface="Calibri" charset="0"/>
                <a:cs typeface="Calibri" charset="0"/>
              </a:rPr>
              <a:t>| Item </a:t>
            </a:r>
            <a:r>
              <a:rPr lang="en-US" sz="900" dirty="0">
                <a:solidFill>
                  <a:schemeClr val="bg1"/>
                </a:solidFill>
                <a:latin typeface="Calibri" charset="0"/>
                <a:ea typeface="Calibri" charset="0"/>
                <a:cs typeface="Calibri" charset="0"/>
              </a:rPr>
              <a:t>approved for international use only.</a:t>
            </a:r>
          </a:p>
        </p:txBody>
      </p:sp>
    </p:spTree>
    <p:extLst>
      <p:ext uri="{BB962C8B-B14F-4D97-AF65-F5344CB8AC3E}">
        <p14:creationId xmlns:p14="http://schemas.microsoft.com/office/powerpoint/2010/main" val="23776858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472" y="137160"/>
            <a:ext cx="1188720" cy="1302056"/>
          </a:xfrm>
          <a:prstGeom prst="rect">
            <a:avLst/>
          </a:prstGeom>
        </p:spPr>
      </p:pic>
    </p:spTree>
    <p:extLst>
      <p:ext uri="{BB962C8B-B14F-4D97-AF65-F5344CB8AC3E}">
        <p14:creationId xmlns:p14="http://schemas.microsoft.com/office/powerpoint/2010/main" val="12521378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_Title Slid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10" name="Footer Placeholder 4"/>
          <p:cNvSpPr>
            <a:spLocks noGrp="1"/>
          </p:cNvSpPr>
          <p:nvPr>
            <p:ph type="ftr" sz="quarter" idx="3"/>
          </p:nvPr>
        </p:nvSpPr>
        <p:spPr>
          <a:xfrm>
            <a:off x="3014471" y="4767264"/>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latin typeface="Calibri" charset="0"/>
                <a:ea typeface="Calibri" charset="0"/>
                <a:cs typeface="Calibri" charset="0"/>
              </a:rPr>
              <a:t>XXX-XXX-####-####  | Item approved for global use</a:t>
            </a:r>
          </a:p>
        </p:txBody>
      </p:sp>
    </p:spTree>
    <p:extLst>
      <p:ext uri="{BB962C8B-B14F-4D97-AF65-F5344CB8AC3E}">
        <p14:creationId xmlns:p14="http://schemas.microsoft.com/office/powerpoint/2010/main" val="33918194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8" name="Picture 7"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
        <p:nvSpPr>
          <p:cNvPr id="7"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tx1"/>
                </a:solidFill>
              </a:rPr>
              <a:t>Abbott Confidential. Internal use only. </a:t>
            </a:r>
          </a:p>
          <a:p>
            <a:pPr algn="l"/>
            <a:r>
              <a:rPr lang="en-US" dirty="0">
                <a:solidFill>
                  <a:schemeClr val="tx1"/>
                </a:solidFill>
              </a:rPr>
              <a:t>Not to be reproduced, distributed or excerpted. </a:t>
            </a:r>
          </a:p>
        </p:txBody>
      </p:sp>
    </p:spTree>
    <p:extLst>
      <p:ext uri="{BB962C8B-B14F-4D97-AF65-F5344CB8AC3E}">
        <p14:creationId xmlns:p14="http://schemas.microsoft.com/office/powerpoint/2010/main" val="13027873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accent5"/>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224634049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312862"/>
            <a:ext cx="8229600" cy="3349863"/>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17036872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sz="180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38630660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1097280"/>
            <a:ext cx="7858030" cy="3566160"/>
          </a:xfrm>
        </p:spPr>
        <p:txBody>
          <a:bodyPr/>
          <a:lstStyle>
            <a:lvl1pPr>
              <a:spcBef>
                <a:spcPts val="1800"/>
              </a:spcBef>
              <a:defRPr sz="1800" b="0">
                <a:solidFill>
                  <a:schemeClr val="tx1"/>
                </a:solidFill>
                <a:latin typeface="+mn-lt"/>
              </a:defRPr>
            </a:lvl1pPr>
            <a:lvl2pPr>
              <a:defRPr sz="1600"/>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40552880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312862"/>
            <a:ext cx="3977640" cy="3350577"/>
          </a:xfrm>
        </p:spPr>
        <p:txBody>
          <a:bodyPr/>
          <a:lstStyle>
            <a:lvl1pPr>
              <a:spcBef>
                <a:spcPts val="600"/>
              </a:spcBef>
              <a:defRPr sz="1800" b="1">
                <a:solidFill>
                  <a:schemeClr val="accent5"/>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312862"/>
            <a:ext cx="3977640" cy="3350577"/>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2995137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393192" y="274320"/>
            <a:ext cx="3974592" cy="449161"/>
          </a:xfrm>
          <a:prstGeom prst="rect">
            <a:avLst/>
          </a:prstGeo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687745"/>
          </a:xfrm>
        </p:spPr>
        <p:txBody>
          <a:bodyPr rIns="182880"/>
          <a:lstStyle>
            <a:lvl1pPr>
              <a:spcBef>
                <a:spcPts val="3000"/>
              </a:spcBef>
              <a:defRPr sz="1800">
                <a:solidFill>
                  <a:schemeClr val="accent1"/>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24B9A4FD-F0C1-BA48-8B1D-5D010FB8C455}" type="datetime1">
              <a:rPr lang="en-US" smtClean="0">
                <a:solidFill>
                  <a:srgbClr val="000000"/>
                </a:solidFill>
              </a:rPr>
              <a:t>3/29/2019</a:t>
            </a:fld>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3" name="Text Placeholder 3"/>
          <p:cNvSpPr>
            <a:spLocks noGrp="1"/>
          </p:cNvSpPr>
          <p:nvPr>
            <p:ph type="body" sz="quarter" idx="15" hasCustomPrompt="1"/>
          </p:nvPr>
        </p:nvSpPr>
        <p:spPr>
          <a:xfrm>
            <a:off x="508000" y="4698372"/>
            <a:ext cx="3993662"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
        <p:nvSpPr>
          <p:cNvPr id="9" name="TextBox 8"/>
          <p:cNvSpPr txBox="1"/>
          <p:nvPr userDrawn="1"/>
        </p:nvSpPr>
        <p:spPr>
          <a:xfrm>
            <a:off x="4489938" y="4818044"/>
            <a:ext cx="3217148" cy="230832"/>
          </a:xfrm>
          <a:prstGeom prst="rect">
            <a:avLst/>
          </a:prstGeom>
          <a:noFill/>
        </p:spPr>
        <p:txBody>
          <a:bodyPr wrap="square" rtlCol="0">
            <a:spAutoFit/>
          </a:bodyPr>
          <a:lstStyle/>
          <a:p>
            <a:pPr algn="r"/>
            <a:r>
              <a:rPr lang="en-US" sz="900" kern="1200" dirty="0">
                <a:solidFill>
                  <a:schemeClr val="tx1"/>
                </a:solidFill>
                <a:latin typeface="Calibri" charset="0"/>
                <a:ea typeface="Calibri" charset="0"/>
                <a:cs typeface="Calibri" charset="0"/>
              </a:rPr>
              <a:t>26401 - SJM-TCC-1216-0055(2)  | Item </a:t>
            </a:r>
            <a:r>
              <a:rPr lang="en-US" sz="900" dirty="0">
                <a:solidFill>
                  <a:schemeClr val="tx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18514503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259013"/>
            <a:ext cx="3977640" cy="2404427"/>
          </a:xfrm>
        </p:spPr>
        <p:txBody>
          <a:bodyPr/>
          <a:lstStyle>
            <a:lvl1pPr>
              <a:spcBef>
                <a:spcPts val="600"/>
              </a:spcBef>
              <a:defRPr sz="1600">
                <a:solidFill>
                  <a:schemeClr val="accent5"/>
                </a:solidFill>
                <a:latin typeface="Calibri" panose="020F0502020204030204" pitchFamily="34" charset="0"/>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2259013"/>
            <a:ext cx="3977640" cy="2404427"/>
          </a:xfrm>
        </p:spPr>
        <p:txBody>
          <a:bodyPr/>
          <a:lstStyle>
            <a:lvl1pPr>
              <a:spcBef>
                <a:spcPts val="600"/>
              </a:spcBef>
              <a:defRPr lang="en-US" sz="16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600">
                <a:solidFill>
                  <a:schemeClr val="tx1"/>
                </a:solidFill>
              </a:defRPr>
            </a:lvl2pPr>
            <a:lvl3pPr>
              <a:spcBef>
                <a:spcPts val="600"/>
              </a:spcBef>
              <a:defRPr sz="1400">
                <a:solidFill>
                  <a:schemeClr val="tx1"/>
                </a:solidFill>
              </a:defRPr>
            </a:lvl3pPr>
            <a:lvl4pPr>
              <a:spcBef>
                <a:spcPts val="600"/>
              </a:spcBef>
              <a:defRPr sz="1200">
                <a:solidFill>
                  <a:schemeClr val="tx1"/>
                </a:solidFill>
              </a:defRPr>
            </a:lvl4pPr>
            <a:lvl5pPr>
              <a:spcBef>
                <a:spcPts val="600"/>
              </a:spcBef>
              <a:defRPr sz="1200">
                <a:solidFill>
                  <a:schemeClr val="tx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
        <p:nvSpPr>
          <p:cNvPr id="10" name="Text Placeholder 9"/>
          <p:cNvSpPr>
            <a:spLocks noGrp="1"/>
          </p:cNvSpPr>
          <p:nvPr>
            <p:ph type="body" sz="quarter" idx="14"/>
          </p:nvPr>
        </p:nvSpPr>
        <p:spPr>
          <a:xfrm>
            <a:off x="502920" y="1097280"/>
            <a:ext cx="8229600" cy="822960"/>
          </a:xfrm>
        </p:spPr>
        <p:txBody>
          <a:bodyPr/>
          <a:lstStyle>
            <a:lvl1pPr>
              <a:defRPr sz="2000" b="0">
                <a:solidFill>
                  <a:schemeClr val="accent5"/>
                </a:solidFill>
                <a:latin typeface="+mn-lt"/>
              </a:defRPr>
            </a:lvl1pPr>
          </a:lstStyle>
          <a:p>
            <a:pPr lvl="0"/>
            <a:r>
              <a:rPr lang="en-US"/>
              <a:t>Click to edit Master text styles</a:t>
            </a:r>
          </a:p>
        </p:txBody>
      </p:sp>
    </p:spTree>
    <p:extLst>
      <p:ext uri="{BB962C8B-B14F-4D97-AF65-F5344CB8AC3E}">
        <p14:creationId xmlns:p14="http://schemas.microsoft.com/office/powerpoint/2010/main" val="819214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2400" b="0" baseline="0">
                <a:solidFill>
                  <a:schemeClr val="accent3"/>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31942119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accent4"/>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30725166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rgbClr val="7030A0"/>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sz="1800">
                <a:solidFill>
                  <a:schemeClr val="accent5"/>
                </a:solidFill>
              </a:defRPr>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34849574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7E8089-44B2-4275-8246-810B2ECBA928}" type="datetimeFigureOut">
              <a:rPr lang="en-US" smtClean="0"/>
              <a:t>3/29/2019</a:t>
            </a:fld>
            <a:endParaRPr lang="en-US"/>
          </a:p>
        </p:txBody>
      </p:sp>
      <p:sp>
        <p:nvSpPr>
          <p:cNvPr id="4" name="Footer Placeholder 3"/>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5" name="Slide Number Placeholder 4"/>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16280061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8356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7" name="Text Placeholder 6"/>
          <p:cNvSpPr>
            <a:spLocks noGrp="1"/>
          </p:cNvSpPr>
          <p:nvPr>
            <p:ph type="body" sz="quarter" idx="13" hasCustomPrompt="1"/>
          </p:nvPr>
        </p:nvSpPr>
        <p:spPr>
          <a:xfrm>
            <a:off x="502920" y="1097280"/>
            <a:ext cx="8229600" cy="548640"/>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229600" cy="2743200"/>
          </a:xfrm>
        </p:spPr>
        <p:txBody>
          <a:bodyPr rIns="0" anchor="ctr" anchorCtr="1"/>
          <a:lstStyle/>
          <a:p>
            <a:r>
              <a:rPr lang="en-US"/>
              <a:t>Click icon to add chart</a:t>
            </a:r>
            <a:endParaRPr lang="en-US" dirty="0"/>
          </a:p>
        </p:txBody>
      </p:sp>
      <p:sp>
        <p:nvSpPr>
          <p:cNvPr id="8" name="Text Placeholder 7"/>
          <p:cNvSpPr>
            <a:spLocks noGrp="1"/>
          </p:cNvSpPr>
          <p:nvPr>
            <p:ph type="body" sz="quarter" idx="16"/>
          </p:nvPr>
        </p:nvSpPr>
        <p:spPr>
          <a:xfrm>
            <a:off x="502920" y="4526280"/>
            <a:ext cx="8229600" cy="170816"/>
          </a:xfrm>
        </p:spPr>
        <p:txBody>
          <a:bodyPr>
            <a:spAutoFit/>
          </a:bodyPr>
          <a:lstStyle>
            <a:lvl1pPr>
              <a:lnSpc>
                <a:spcPct val="90000"/>
              </a:lnSpc>
              <a:spcBef>
                <a:spcPts val="200"/>
              </a:spcBef>
              <a:defRPr sz="900">
                <a:solidFill>
                  <a:schemeClr val="tx1">
                    <a:lumMod val="65000"/>
                    <a:lumOff val="35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4017893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0B52A2F-FE64-417B-BE52-FC8F40EB8F1B}" type="slidenum">
              <a:rPr lang="en-US" smtClean="0"/>
              <a:t>‹#›</a:t>
            </a:fld>
            <a:endParaRPr lang="en-US"/>
          </a:p>
        </p:txBody>
      </p:sp>
    </p:spTree>
    <p:extLst>
      <p:ext uri="{BB962C8B-B14F-4D97-AF65-F5344CB8AC3E}">
        <p14:creationId xmlns:p14="http://schemas.microsoft.com/office/powerpoint/2010/main" val="2125292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0B52A2F-FE64-417B-BE52-FC8F40EB8F1B}" type="slidenum">
              <a:rPr lang="en-US" smtClean="0"/>
              <a:t>‹#›</a:t>
            </a:fld>
            <a:endParaRPr lang="en-US"/>
          </a:p>
        </p:txBody>
      </p:sp>
    </p:spTree>
    <p:extLst>
      <p:ext uri="{BB962C8B-B14F-4D97-AF65-F5344CB8AC3E}">
        <p14:creationId xmlns:p14="http://schemas.microsoft.com/office/powerpoint/2010/main" val="218715625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44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0B52A2F-FE64-417B-BE52-FC8F40EB8F1B}" type="slidenum">
              <a:rPr lang="en-US" smtClean="0"/>
              <a:t>‹#›</a:t>
            </a:fld>
            <a:endParaRPr lang="en-US"/>
          </a:p>
        </p:txBody>
      </p:sp>
    </p:spTree>
    <p:extLst>
      <p:ext uri="{BB962C8B-B14F-4D97-AF65-F5344CB8AC3E}">
        <p14:creationId xmlns:p14="http://schemas.microsoft.com/office/powerpoint/2010/main" val="185218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a:lvl1pPr>
          </a:lstStyle>
          <a:p>
            <a:r>
              <a:rPr lang="en-US" dirty="0"/>
              <a:t>Click to edit master title style</a:t>
            </a:r>
          </a:p>
        </p:txBody>
      </p:sp>
      <p:sp>
        <p:nvSpPr>
          <p:cNvPr id="3" name="Date Placeholder 2"/>
          <p:cNvSpPr>
            <a:spLocks noGrp="1"/>
          </p:cNvSpPr>
          <p:nvPr>
            <p:ph type="dt" sz="half" idx="10"/>
          </p:nvPr>
        </p:nvSpPr>
        <p:spPr/>
        <p:txBody>
          <a:bodyPr/>
          <a:lstStyle/>
          <a:p>
            <a:fld id="{B0EBAAEF-4940-3148-B381-B090489E8543}" type="datetime1">
              <a:rPr lang="en-US" smtClean="0">
                <a:solidFill>
                  <a:srgbClr val="000000"/>
                </a:solidFill>
              </a:rPr>
              <a:t>3/29/2019</a:t>
            </a:fld>
            <a:endParaRPr lang="en-US">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002670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2C7E8089-44B2-4275-8246-810B2ECBA928}" type="datetimeFigureOut">
              <a:rPr lang="en-US" smtClean="0"/>
              <a:t>3/29/2019</a:t>
            </a:fld>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dirty="0">
                <a:latin typeface="Calibri" charset="0"/>
                <a:ea typeface="Calibri" charset="0"/>
                <a:cs typeface="Calibri" charset="0"/>
              </a:rPr>
              <a:t>XXX-XXX-####-####  | Item approved for global use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0B52A2F-FE64-417B-BE52-FC8F40EB8F1B}" type="slidenum">
              <a:rPr lang="en-US" smtClean="0"/>
              <a:t>‹#›</a:t>
            </a:fld>
            <a:endParaRPr lang="en-US"/>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Tree>
    <p:extLst>
      <p:ext uri="{BB962C8B-B14F-4D97-AF65-F5344CB8AC3E}">
        <p14:creationId xmlns:p14="http://schemas.microsoft.com/office/powerpoint/2010/main" val="11212011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7443" y="1206347"/>
            <a:ext cx="2509119" cy="2730807"/>
          </a:xfrm>
          <a:prstGeom prst="rect">
            <a:avLst/>
          </a:prstGeom>
        </p:spPr>
      </p:pic>
    </p:spTree>
    <p:extLst>
      <p:ext uri="{BB962C8B-B14F-4D97-AF65-F5344CB8AC3E}">
        <p14:creationId xmlns:p14="http://schemas.microsoft.com/office/powerpoint/2010/main" val="2255535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1090613"/>
            <a:ext cx="8229600" cy="3566160"/>
          </a:xfrm>
        </p:spPr>
        <p:txBody>
          <a:bodyPr/>
          <a:lstStyle>
            <a:lvl1pPr>
              <a:spcBef>
                <a:spcPts val="600"/>
              </a:spcBef>
              <a:defRPr>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8"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5016330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7280"/>
            <a:ext cx="6675120" cy="3566160"/>
          </a:xfrm>
        </p:spPr>
        <p:txBody>
          <a:bodyPr/>
          <a:lstStyle>
            <a:lvl1pPr>
              <a:spcBef>
                <a:spcPts val="600"/>
              </a:spcBef>
              <a:defRPr sz="1800" b="0">
                <a:solidFill>
                  <a:schemeClr val="bg1"/>
                </a:solidFill>
                <a:latin typeface="+mn-lt"/>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marL="685800"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8"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96223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977640" cy="3566160"/>
          </a:xfrm>
        </p:spPr>
        <p:txBody>
          <a:bodyPr/>
          <a:lstStyle>
            <a:lvl1pPr>
              <a:spcBef>
                <a:spcPts val="600"/>
              </a:spcBef>
              <a:defRPr sz="1800">
                <a:solidFill>
                  <a:schemeClr val="bg1"/>
                </a:solidFill>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1097280"/>
            <a:ext cx="3977640" cy="356616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9"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18087042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100"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2920" y="2057400"/>
            <a:ext cx="3977640" cy="2606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a:t>Second level</a:t>
            </a:r>
          </a:p>
          <a:p>
            <a:pPr marL="0" lvl="2" indent="0" algn="l" defTabSz="914400" rtl="0" eaLnBrk="1" latinLnBrk="0" hangingPunct="1">
              <a:lnSpc>
                <a:spcPct val="100000"/>
              </a:lnSpc>
              <a:spcBef>
                <a:spcPts val="600"/>
              </a:spcBef>
              <a:buFont typeface="Arial" panose="020B0604020202020204" pitchFamily="34" charset="0"/>
              <a:buNone/>
            </a:pPr>
            <a:r>
              <a:rPr lang="en-US"/>
              <a:t>Third level</a:t>
            </a:r>
          </a:p>
          <a:p>
            <a:pPr marL="0" lvl="3" indent="0" algn="l" defTabSz="914400" rtl="0" eaLnBrk="1" latinLnBrk="0" hangingPunct="1">
              <a:lnSpc>
                <a:spcPct val="100000"/>
              </a:lnSpc>
              <a:spcBef>
                <a:spcPts val="600"/>
              </a:spcBef>
              <a:buFont typeface="Arial" panose="020B0604020202020204" pitchFamily="34" charset="0"/>
              <a:buNone/>
            </a:pPr>
            <a:r>
              <a:rPr lang="en-US"/>
              <a:t>Fourth level</a:t>
            </a:r>
          </a:p>
          <a:p>
            <a:pPr marL="0" lvl="4" indent="0" algn="l" defTabSz="914400"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2057400"/>
            <a:ext cx="3977640" cy="2606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a:t>Second level</a:t>
            </a:r>
          </a:p>
          <a:p>
            <a:pPr marL="0" lvl="2" indent="0" algn="l" defTabSz="914400" rtl="0" eaLnBrk="1" latinLnBrk="0" hangingPunct="1">
              <a:lnSpc>
                <a:spcPct val="100000"/>
              </a:lnSpc>
              <a:spcBef>
                <a:spcPts val="600"/>
              </a:spcBef>
              <a:buFont typeface="Arial" panose="020B0604020202020204" pitchFamily="34" charset="0"/>
              <a:buNone/>
            </a:pPr>
            <a:r>
              <a:rPr lang="en-US"/>
              <a:t>Third level</a:t>
            </a:r>
          </a:p>
          <a:p>
            <a:pPr marL="0" lvl="3" indent="0" algn="l" defTabSz="914400" rtl="0" eaLnBrk="1" latinLnBrk="0" hangingPunct="1">
              <a:lnSpc>
                <a:spcPct val="100000"/>
              </a:lnSpc>
              <a:spcBef>
                <a:spcPts val="600"/>
              </a:spcBef>
              <a:buFont typeface="Arial" panose="020B0604020202020204" pitchFamily="34" charset="0"/>
              <a:buNone/>
            </a:pPr>
            <a:r>
              <a:rPr lang="en-US"/>
              <a:t>Fourth level</a:t>
            </a:r>
          </a:p>
          <a:p>
            <a:pPr marL="0" lvl="4" indent="0" algn="l" defTabSz="914400"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10" name="Text Placeholder 9"/>
          <p:cNvSpPr>
            <a:spLocks noGrp="1"/>
          </p:cNvSpPr>
          <p:nvPr>
            <p:ph type="body" sz="quarter" idx="14"/>
          </p:nvPr>
        </p:nvSpPr>
        <p:spPr>
          <a:xfrm>
            <a:off x="502920" y="1097280"/>
            <a:ext cx="8229600" cy="822960"/>
          </a:xfrm>
        </p:spPr>
        <p:txBody>
          <a:bodyPr/>
          <a:lstStyle>
            <a:lvl1pPr>
              <a:defRPr sz="2000" b="0">
                <a:solidFill>
                  <a:schemeClr val="bg1"/>
                </a:solidFill>
                <a:latin typeface="+mn-lt"/>
              </a:defRPr>
            </a:lvl1pPr>
          </a:lstStyle>
          <a:p>
            <a:pPr lvl="0"/>
            <a:r>
              <a:rPr lang="en-US"/>
              <a:t>Click to edit Master text styles</a:t>
            </a:r>
          </a:p>
        </p:txBody>
      </p:sp>
      <p:sp>
        <p:nvSpPr>
          <p:cNvPr id="11"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748511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3"/>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sz="1000">
                <a:solidFill>
                  <a:schemeClr val="bg1"/>
                </a:solidFill>
                <a:latin typeface="Calibri" panose="020F0502020204030204" pitchFamily="34" charset="0"/>
                <a:cs typeface="Calibri" panose="020F0502020204030204" pitchFamily="34" charset="0"/>
              </a:defRPr>
            </a:lvl1pPr>
          </a:lstStyle>
          <a:p>
            <a:fld id="{A0B52A2F-FE64-417B-BE52-FC8F40EB8F1B}" type="slidenum">
              <a:rPr lang="en-US" smtClean="0"/>
              <a:t>‹#›</a:t>
            </a:fld>
            <a:endParaRPr lang="en-US"/>
          </a:p>
        </p:txBody>
      </p:sp>
      <p:sp>
        <p:nvSpPr>
          <p:cNvPr id="9"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5117871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5"/>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9"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0360885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9"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31812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9"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264580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30697-E19F-E341-B8DC-F6643131AAFB}" type="datetime1">
              <a:rPr lang="en-US" smtClean="0">
                <a:solidFill>
                  <a:srgbClr val="000000"/>
                </a:solidFill>
              </a:rPr>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8362425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7"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18604291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8"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5187939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2C7E8089-44B2-4275-8246-810B2ECBA928}" type="datetimeFigureOut">
              <a:rPr lang="en-US" smtClean="0"/>
              <a:t>3/29/2019</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B52A2F-FE64-417B-BE52-FC8F40EB8F1B}" type="slidenum">
              <a:rPr lang="en-US" smtClean="0"/>
              <a:t>‹#›</a:t>
            </a:fld>
            <a:endParaRPr lang="en-US"/>
          </a:p>
        </p:txBody>
      </p:sp>
      <p:sp>
        <p:nvSpPr>
          <p:cNvPr id="7" name="Text Placeholder 6"/>
          <p:cNvSpPr>
            <a:spLocks noGrp="1"/>
          </p:cNvSpPr>
          <p:nvPr>
            <p:ph type="body" sz="quarter" idx="13" hasCustomPrompt="1"/>
          </p:nvPr>
        </p:nvSpPr>
        <p:spPr>
          <a:xfrm>
            <a:off x="506218" y="1097280"/>
            <a:ext cx="8229600" cy="548640"/>
          </a:xfrm>
        </p:spPr>
        <p:txBody>
          <a:bodyPr/>
          <a:lstStyle>
            <a:lvl1pPr>
              <a:spcBef>
                <a:spcPts val="0"/>
              </a:spcBef>
              <a:defRPr sz="2000">
                <a:solidFill>
                  <a:schemeClr val="bg1"/>
                </a:solidFill>
              </a:defRPr>
            </a:lvl1pPr>
            <a:lvl2pPr marL="0" indent="0">
              <a:spcBef>
                <a:spcPts val="0"/>
              </a:spcBef>
              <a:buNone/>
              <a:defRPr sz="140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714500"/>
            <a:ext cx="8229600" cy="2743200"/>
          </a:xfrm>
        </p:spPr>
        <p:txBody>
          <a:bodyPr rIns="0" anchor="ctr" anchorCtr="1"/>
          <a:lstStyle>
            <a:lvl1pPr>
              <a:defRPr>
                <a:solidFill>
                  <a:schemeClr val="bg1"/>
                </a:solidFill>
              </a:defRPr>
            </a:lvl1pPr>
          </a:lstStyle>
          <a:p>
            <a:r>
              <a:rPr lang="en-US"/>
              <a:t>Click icon to add chart</a:t>
            </a:r>
            <a:endParaRPr lang="en-US" dirty="0"/>
          </a:p>
        </p:txBody>
      </p:sp>
      <p:sp>
        <p:nvSpPr>
          <p:cNvPr id="8" name="Text Placeholder 7"/>
          <p:cNvSpPr>
            <a:spLocks noGrp="1"/>
          </p:cNvSpPr>
          <p:nvPr>
            <p:ph type="body" sz="quarter" idx="16"/>
          </p:nvPr>
        </p:nvSpPr>
        <p:spPr>
          <a:xfrm>
            <a:off x="502920" y="4526280"/>
            <a:ext cx="8229600" cy="184666"/>
          </a:xfrm>
        </p:spPr>
        <p:txBody>
          <a:bodyPr>
            <a:spAutoFit/>
          </a:bodyPr>
          <a:lstStyle>
            <a:lvl1pPr>
              <a:defRPr sz="900">
                <a:solidFill>
                  <a:schemeClr val="bg1"/>
                </a:solidFill>
              </a:defRPr>
            </a:lvl1pPr>
          </a:lstStyle>
          <a:p>
            <a:pPr lvl="0"/>
            <a:r>
              <a:rPr lang="en-US"/>
              <a:t>Click to edit Master text styles</a:t>
            </a:r>
          </a:p>
        </p:txBody>
      </p:sp>
      <p:sp>
        <p:nvSpPr>
          <p:cNvPr id="10" name="Footer Placeholder 3"/>
          <p:cNvSpPr txBox="1">
            <a:spLocks/>
          </p:cNvSpPr>
          <p:nvPr/>
        </p:nvSpPr>
        <p:spPr>
          <a:xfrm>
            <a:off x="0" y="4780374"/>
            <a:ext cx="6069724" cy="274637"/>
          </a:xfrm>
          <a:prstGeom prst="rect">
            <a:avLst/>
          </a:prstGeom>
        </p:spPr>
        <p:txBody>
          <a:bodyPr vert="horz" lIns="91440" tIns="45720" rIns="91440" bIns="45720" rtlCol="0" anchor="ctr"/>
          <a:lstStyle>
            <a:defPPr>
              <a:defRPr lang="en-US"/>
            </a:defPPr>
            <a:lvl1pPr marL="0" algn="r" defTabSz="914333" rtl="0" eaLnBrk="1" latinLnBrk="0" hangingPunct="1">
              <a:defRPr sz="1000" kern="1200">
                <a:solidFill>
                  <a:schemeClr val="tx1">
                    <a:tint val="75000"/>
                  </a:schemeClr>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a:lstStyle>
          <a:p>
            <a:pPr algn="l"/>
            <a:r>
              <a:rPr lang="en-US" dirty="0">
                <a:solidFill>
                  <a:schemeClr val="bg1"/>
                </a:solidFill>
              </a:rPr>
              <a:t>Abbott Confidential. Internal use only. </a:t>
            </a:r>
          </a:p>
          <a:p>
            <a:pPr algn="l"/>
            <a:r>
              <a:rPr lang="en-US" dirty="0">
                <a:solidFill>
                  <a:schemeClr val="bg1"/>
                </a:solidFill>
              </a:rPr>
              <a:t>Not to be reproduced, distributed or excerpted. </a:t>
            </a:r>
          </a:p>
        </p:txBody>
      </p:sp>
    </p:spTree>
    <p:extLst>
      <p:ext uri="{BB962C8B-B14F-4D97-AF65-F5344CB8AC3E}">
        <p14:creationId xmlns:p14="http://schemas.microsoft.com/office/powerpoint/2010/main" val="39479019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SJM Dark Green / Header /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65" y="979888"/>
            <a:ext cx="8531180" cy="3683792"/>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flipH="1">
            <a:off x="-343548"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9258804"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957737" y="903836"/>
            <a:ext cx="569970" cy="150493"/>
          </a:xfrm>
          <a:prstGeom prst="rect">
            <a:avLst/>
          </a:prstGeom>
          <a:noFill/>
        </p:spPr>
        <p:txBody>
          <a:bodyPr wrap="none" lIns="57598" tIns="28799" rIns="57598" bIns="28799" rtlCol="0">
            <a:spAutoFit/>
          </a:bodyPr>
          <a:lstStyle/>
          <a:p>
            <a:pPr algn="r" defTabSz="511989" fontAlgn="auto">
              <a:spcBef>
                <a:spcPts val="0"/>
              </a:spcBef>
              <a:spcAft>
                <a:spcPts val="0"/>
              </a:spcAft>
            </a:pPr>
            <a:r>
              <a:rPr lang="en-US" sz="600" b="0" dirty="0">
                <a:solidFill>
                  <a:srgbClr val="3366FF"/>
                </a:solidFill>
                <a:latin typeface="Arial Narrow" panose="020B0606020202030204" pitchFamily="34" charset="0"/>
              </a:rPr>
              <a:t>BULLET GUIDE</a:t>
            </a:r>
          </a:p>
        </p:txBody>
      </p:sp>
      <p:sp>
        <p:nvSpPr>
          <p:cNvPr id="17" name="TextBox 16"/>
          <p:cNvSpPr txBox="1"/>
          <p:nvPr/>
        </p:nvSpPr>
        <p:spPr>
          <a:xfrm>
            <a:off x="9558292" y="903836"/>
            <a:ext cx="569971" cy="150493"/>
          </a:xfrm>
          <a:prstGeom prst="rect">
            <a:avLst/>
          </a:prstGeom>
          <a:noFill/>
        </p:spPr>
        <p:txBody>
          <a:bodyPr wrap="none" lIns="57598" tIns="28799" rIns="57598" bIns="28799" rtlCol="0">
            <a:spAutoFit/>
          </a:bodyPr>
          <a:lstStyle/>
          <a:p>
            <a:pPr defTabSz="511989" fontAlgn="auto">
              <a:spcBef>
                <a:spcPts val="0"/>
              </a:spcBef>
              <a:spcAft>
                <a:spcPts val="0"/>
              </a:spcAft>
            </a:pPr>
            <a:r>
              <a:rPr lang="en-US" sz="600" b="0" dirty="0">
                <a:solidFill>
                  <a:srgbClr val="3366FF"/>
                </a:solidFill>
                <a:latin typeface="Arial Narrow" panose="020B0606020202030204" pitchFamily="34" charset="0"/>
              </a:rPr>
              <a:t>BULLET GUIDE</a:t>
            </a:r>
          </a:p>
        </p:txBody>
      </p:sp>
      <p:cxnSp>
        <p:nvCxnSpPr>
          <p:cNvPr id="23" name="Straight Connector 22"/>
          <p:cNvCxnSpPr/>
          <p:nvPr/>
        </p:nvCxnSpPr>
        <p:spPr>
          <a:xfrm flipH="1">
            <a:off x="-343548"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980179" y="178832"/>
            <a:ext cx="592412" cy="150493"/>
          </a:xfrm>
          <a:prstGeom prst="rect">
            <a:avLst/>
          </a:prstGeom>
          <a:noFill/>
        </p:spPr>
        <p:txBody>
          <a:bodyPr wrap="none" lIns="57598" tIns="28799" rIns="57598" bIns="28799" rtlCol="0">
            <a:spAutoFit/>
          </a:bodyPr>
          <a:lstStyle/>
          <a:p>
            <a:pPr algn="r" defTabSz="511989" fontAlgn="auto">
              <a:spcBef>
                <a:spcPts val="0"/>
              </a:spcBef>
              <a:spcAft>
                <a:spcPts val="0"/>
              </a:spcAft>
            </a:pPr>
            <a:r>
              <a:rPr lang="en-US" sz="600" b="0" dirty="0">
                <a:solidFill>
                  <a:srgbClr val="006852"/>
                </a:solidFill>
                <a:latin typeface="Arial Narrow" panose="020B0606020202030204" pitchFamily="34" charset="0"/>
              </a:rPr>
              <a:t>HEADER GUIDE</a:t>
            </a:r>
          </a:p>
        </p:txBody>
      </p:sp>
      <p:cxnSp>
        <p:nvCxnSpPr>
          <p:cNvPr id="25" name="Straight Connector 24"/>
          <p:cNvCxnSpPr/>
          <p:nvPr/>
        </p:nvCxnSpPr>
        <p:spPr>
          <a:xfrm flipH="1">
            <a:off x="9258804"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9558292" y="178832"/>
            <a:ext cx="592413" cy="150493"/>
          </a:xfrm>
          <a:prstGeom prst="rect">
            <a:avLst/>
          </a:prstGeom>
          <a:noFill/>
        </p:spPr>
        <p:txBody>
          <a:bodyPr wrap="none" lIns="57598" tIns="28799" rIns="57598" bIns="28799" rtlCol="0">
            <a:spAutoFit/>
          </a:bodyPr>
          <a:lstStyle/>
          <a:p>
            <a:pPr defTabSz="511989" fontAlgn="auto">
              <a:spcBef>
                <a:spcPts val="0"/>
              </a:spcBef>
              <a:spcAft>
                <a:spcPts val="0"/>
              </a:spcAft>
            </a:pPr>
            <a:r>
              <a:rPr lang="en-US" sz="600" b="0" dirty="0">
                <a:solidFill>
                  <a:srgbClr val="006852"/>
                </a:solidFill>
                <a:latin typeface="Arial Narrow" panose="020B0606020202030204" pitchFamily="34" charset="0"/>
              </a:rPr>
              <a:t>HEADER GUIDE</a:t>
            </a:r>
          </a:p>
        </p:txBody>
      </p:sp>
      <p:sp>
        <p:nvSpPr>
          <p:cNvPr id="27" name="Title Placeholder 1"/>
          <p:cNvSpPr>
            <a:spLocks noGrp="1"/>
          </p:cNvSpPr>
          <p:nvPr>
            <p:ph type="title"/>
          </p:nvPr>
        </p:nvSpPr>
        <p:spPr>
          <a:xfrm>
            <a:off x="309564" y="231324"/>
            <a:ext cx="8531179" cy="3600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9762304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296864" y="975741"/>
            <a:ext cx="8539163" cy="3692128"/>
          </a:xfrm>
        </p:spPr>
        <p:txBody>
          <a:bodyPr/>
          <a:lstStyle>
            <a:lvl3pPr>
              <a:defRPr sz="13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60067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_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200"/>
              </a:spcBef>
              <a:buNone/>
              <a:defRPr sz="800" b="0" baseline="0">
                <a:solidFill>
                  <a:schemeClr val="tx1"/>
                </a:solidFill>
                <a:latin typeface="+mn-lt"/>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422128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39113"/>
          </a:xfrm>
          <a:prstGeom prst="rect">
            <a:avLst/>
          </a:prstGeom>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BB319981-2C6D-AA4E-84B4-86FF934BB68E}" type="datetime1">
              <a:rPr lang="en-US" smtClean="0">
                <a:solidFill>
                  <a:srgbClr val="000000"/>
                </a:solidFill>
              </a:rPr>
              <a:t>3/29/2019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502920" y="914400"/>
            <a:ext cx="8229600" cy="572756"/>
          </a:xfrm>
        </p:spPr>
        <p:txBody>
          <a:bodyPr/>
          <a:lstStyle>
            <a:lvl1pPr>
              <a:lnSpc>
                <a:spcPct val="100000"/>
              </a:lnSpc>
              <a:spcBef>
                <a:spcPts val="0"/>
              </a:spcBef>
              <a:defRPr sz="1800"/>
            </a:lvl1pPr>
            <a:lvl2pPr marL="0" indent="0">
              <a:lnSpc>
                <a:spcPct val="100000"/>
              </a:lnSpc>
              <a:spcBef>
                <a:spcPts val="0"/>
              </a:spcBef>
              <a:buNone/>
              <a:defRPr sz="140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527349"/>
            <a:ext cx="8229600" cy="2881365"/>
          </a:xfrm>
        </p:spPr>
        <p:txBody>
          <a:bodyPr rIns="0" anchor="ctr" anchorCtr="1"/>
          <a:lstStyle/>
          <a:p>
            <a:r>
              <a:rPr lang="en-US"/>
              <a:t>Click icon to add chart</a:t>
            </a:r>
            <a:endParaRPr lang="en-US" dirty="0"/>
          </a:p>
        </p:txBody>
      </p:sp>
      <p:sp>
        <p:nvSpPr>
          <p:cNvPr id="12" name="Text Placeholder 3"/>
          <p:cNvSpPr>
            <a:spLocks noGrp="1"/>
          </p:cNvSpPr>
          <p:nvPr>
            <p:ph type="body" sz="quarter" idx="15" hasCustomPrompt="1"/>
          </p:nvPr>
        </p:nvSpPr>
        <p:spPr>
          <a:xfrm>
            <a:off x="507999" y="4698372"/>
            <a:ext cx="4064001"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882718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2"/>
            <a:ext cx="8332743" cy="3936436"/>
          </a:xfrm>
          <a:prstGeom prst="rect">
            <a:avLst/>
          </a:prstGeom>
        </p:spPr>
        <p:txBody>
          <a:bodyPr anchor="t" anchorCtr="0">
            <a:noAutofit/>
          </a:bodyPr>
          <a:lstStyle>
            <a:lvl1pPr marL="171450" indent="-171450">
              <a:lnSpc>
                <a:spcPct val="100000"/>
              </a:lnSpc>
              <a:spcBef>
                <a:spcPts val="259"/>
              </a:spcBef>
              <a:buFont typeface="+mj-lt"/>
              <a:buAutoNum type="arabicPeriod"/>
              <a:defRPr sz="8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
        <p:nvSpPr>
          <p:cNvPr id="27" name="Title Placeholder 1"/>
          <p:cNvSpPr>
            <a:spLocks noGrp="1"/>
          </p:cNvSpPr>
          <p:nvPr>
            <p:ph type="title"/>
          </p:nvPr>
        </p:nvSpPr>
        <p:spPr>
          <a:xfrm>
            <a:off x="393192" y="274320"/>
            <a:ext cx="8531178" cy="360099"/>
          </a:xfrm>
          <a:prstGeom prst="rect">
            <a:avLst/>
          </a:prstGeom>
        </p:spPr>
        <p:txBody>
          <a:bodyPr vert="horz" wrap="square" lIns="91440" tIns="0" rIns="91440" bIns="0" rtlCol="0" anchor="t" anchorCtr="0">
            <a:spAutoFit/>
          </a:bodyPr>
          <a:lstStyle/>
          <a:p>
            <a:r>
              <a:rPr lang="en-US" dirty="0"/>
              <a:t>Click to edit Master title style</a:t>
            </a:r>
          </a:p>
        </p:txBody>
      </p:sp>
      <p:sp>
        <p:nvSpPr>
          <p:cNvPr id="12" name="Slide Number Placeholder 4"/>
          <p:cNvSpPr>
            <a:spLocks noGrp="1"/>
          </p:cNvSpPr>
          <p:nvPr>
            <p:ph type="sldNum" sz="quarter" idx="12"/>
          </p:nvPr>
        </p:nvSpPr>
        <p:spPr>
          <a:xfrm>
            <a:off x="8606290" y="4821174"/>
            <a:ext cx="292608" cy="212598"/>
          </a:xfr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8" name="Date Placeholder 2"/>
          <p:cNvSpPr>
            <a:spLocks noGrp="1"/>
          </p:cNvSpPr>
          <p:nvPr>
            <p:ph type="dt" sz="half" idx="10"/>
          </p:nvPr>
        </p:nvSpPr>
        <p:spPr>
          <a:xfrm>
            <a:off x="7570070" y="4767263"/>
            <a:ext cx="990707" cy="273844"/>
          </a:xfrm>
        </p:spPr>
        <p:txBody>
          <a:bodyPr/>
          <a:lstStyle/>
          <a:p>
            <a:fld id="{4E334AEC-E5B8-504A-B2B2-80C7827CE1AC}" type="datetime1">
              <a:rPr lang="en-US" smtClean="0">
                <a:solidFill>
                  <a:srgbClr val="000000"/>
                </a:solidFill>
              </a:rPr>
              <a:t>3/29/2019</a:t>
            </a:fld>
            <a:endParaRPr lang="en-US" dirty="0">
              <a:solidFill>
                <a:srgbClr val="000000"/>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2330054"/>
            <a:ext cx="7315200" cy="1234440"/>
          </a:xfrm>
          <a:prstGeom prst="rect">
            <a:avLst/>
          </a:prstGeo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800" b="1" cap="all" spc="150" baseline="0">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650" y="65675"/>
            <a:ext cx="1335866" cy="1452398"/>
          </a:xfrm>
          <a:prstGeom prst="rect">
            <a:avLst/>
          </a:prstGeom>
        </p:spPr>
      </p:pic>
      <p:sp>
        <p:nvSpPr>
          <p:cNvPr id="7"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8"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1586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2"/>
            <a:ext cx="8332743" cy="3936436"/>
          </a:xfrm>
          <a:prstGeom prst="rect">
            <a:avLst/>
          </a:prstGeom>
        </p:spPr>
        <p:txBody>
          <a:bodyPr anchor="t" anchorCtr="0">
            <a:noAutofit/>
          </a:bodyPr>
          <a:lstStyle>
            <a:lvl1pPr marL="0" indent="0">
              <a:lnSpc>
                <a:spcPct val="100000"/>
              </a:lnSpc>
              <a:spcBef>
                <a:spcPts val="259"/>
              </a:spcBef>
              <a:buFontTx/>
              <a:buNone/>
              <a:defRPr sz="12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
        <p:nvSpPr>
          <p:cNvPr id="27" name="Title Placeholder 1"/>
          <p:cNvSpPr>
            <a:spLocks noGrp="1"/>
          </p:cNvSpPr>
          <p:nvPr>
            <p:ph type="title"/>
          </p:nvPr>
        </p:nvSpPr>
        <p:spPr>
          <a:xfrm>
            <a:off x="393192" y="274320"/>
            <a:ext cx="8531178" cy="360099"/>
          </a:xfrm>
          <a:prstGeom prst="rect">
            <a:avLst/>
          </a:prstGeom>
        </p:spPr>
        <p:txBody>
          <a:bodyPr vert="horz" wrap="square" lIns="91440" tIns="0" rIns="91440" bIns="0" rtlCol="0" anchor="t" anchorCtr="0">
            <a:spAutoFit/>
          </a:bodyPr>
          <a:lstStyle/>
          <a:p>
            <a:r>
              <a:rPr lang="en-US" dirty="0"/>
              <a:t>Click to edit Master title style</a:t>
            </a:r>
          </a:p>
        </p:txBody>
      </p:sp>
      <p:sp>
        <p:nvSpPr>
          <p:cNvPr id="12" name="Slide Number Placeholder 4"/>
          <p:cNvSpPr>
            <a:spLocks noGrp="1"/>
          </p:cNvSpPr>
          <p:nvPr>
            <p:ph type="sldNum" sz="quarter" idx="12"/>
          </p:nvPr>
        </p:nvSpPr>
        <p:spPr>
          <a:xfrm>
            <a:off x="8606290" y="4821174"/>
            <a:ext cx="292608" cy="212598"/>
          </a:xfr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8" name="Date Placeholder 2"/>
          <p:cNvSpPr>
            <a:spLocks noGrp="1"/>
          </p:cNvSpPr>
          <p:nvPr>
            <p:ph type="dt" sz="half" idx="10"/>
          </p:nvPr>
        </p:nvSpPr>
        <p:spPr>
          <a:xfrm>
            <a:off x="7570070" y="4767263"/>
            <a:ext cx="990707" cy="273844"/>
          </a:xfrm>
        </p:spPr>
        <p:txBody>
          <a:bodyPr/>
          <a:lstStyle/>
          <a:p>
            <a:fld id="{0A13C6F1-B91D-4840-B19D-12ECA5715DC9}" type="datetime1">
              <a:rPr lang="en-US" smtClean="0">
                <a:solidFill>
                  <a:srgbClr val="000000"/>
                </a:solidFill>
              </a:rPr>
              <a:t>3/29/2019</a:t>
            </a:fld>
            <a:endParaRPr lang="en-US" dirty="0">
              <a:solidFill>
                <a:srgbClr val="000000"/>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ief Summary">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234176"/>
            <a:ext cx="8098290" cy="4279130"/>
          </a:xfrm>
          <a:prstGeom prst="rect">
            <a:avLst/>
          </a:prstGeom>
        </p:spPr>
        <p:txBody>
          <a:bodyPr anchor="b" anchorCtr="0">
            <a:noAutofit/>
          </a:bodyPr>
          <a:lstStyle>
            <a:lvl1pPr marL="0" indent="0">
              <a:lnSpc>
                <a:spcPct val="100000"/>
              </a:lnSpc>
              <a:spcBef>
                <a:spcPts val="0"/>
              </a:spcBef>
              <a:spcAft>
                <a:spcPts val="600"/>
              </a:spcAft>
              <a:buFont typeface="+mj-lt"/>
              <a:buNone/>
              <a:defRPr sz="800" b="0">
                <a:solidFill>
                  <a:srgbClr val="000000"/>
                </a:solidFill>
                <a:latin typeface="+mn-lt"/>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p:txBody>
      </p:sp>
      <p:cxnSp>
        <p:nvCxnSpPr>
          <p:cNvPr id="13" name="Straight Connector 12"/>
          <p:cNvCxnSpPr/>
          <p:nvPr userDrawn="1"/>
        </p:nvCxnSpPr>
        <p:spPr>
          <a:xfrm flipH="1">
            <a:off x="-343549"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9258800" y="979886"/>
            <a:ext cx="238103"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904615" y="903832"/>
            <a:ext cx="516847" cy="112870"/>
          </a:xfrm>
          <a:prstGeom prst="rect">
            <a:avLst/>
          </a:prstGeom>
          <a:noFill/>
        </p:spPr>
        <p:txBody>
          <a:bodyPr wrap="none" lIns="43199" tIns="21599" rIns="43199" bIns="21599" rtlCol="0">
            <a:spAutoFit/>
          </a:bodyPr>
          <a:lstStyle/>
          <a:p>
            <a:pPr algn="r"/>
            <a:r>
              <a:rPr lang="en-US" sz="450">
                <a:solidFill>
                  <a:srgbClr val="3366FF"/>
                </a:solidFill>
              </a:rPr>
              <a:t>BULLET GUIDE</a:t>
            </a:r>
          </a:p>
        </p:txBody>
      </p:sp>
      <p:sp>
        <p:nvSpPr>
          <p:cNvPr id="17" name="TextBox 16"/>
          <p:cNvSpPr txBox="1"/>
          <p:nvPr userDrawn="1"/>
        </p:nvSpPr>
        <p:spPr>
          <a:xfrm>
            <a:off x="9558287" y="903832"/>
            <a:ext cx="516847" cy="112870"/>
          </a:xfrm>
          <a:prstGeom prst="rect">
            <a:avLst/>
          </a:prstGeom>
          <a:noFill/>
        </p:spPr>
        <p:txBody>
          <a:bodyPr wrap="none" lIns="43199" tIns="21599" rIns="43199" bIns="21599" rtlCol="0">
            <a:spAutoFit/>
          </a:bodyPr>
          <a:lstStyle/>
          <a:p>
            <a:pPr algn="l"/>
            <a:r>
              <a:rPr lang="en-US" sz="450">
                <a:solidFill>
                  <a:srgbClr val="3366FF"/>
                </a:solidFill>
              </a:rPr>
              <a:t>BULLET GUIDE</a:t>
            </a:r>
          </a:p>
        </p:txBody>
      </p:sp>
      <p:cxnSp>
        <p:nvCxnSpPr>
          <p:cNvPr id="23" name="Straight Connector 22"/>
          <p:cNvCxnSpPr/>
          <p:nvPr userDrawn="1"/>
        </p:nvCxnSpPr>
        <p:spPr>
          <a:xfrm flipH="1">
            <a:off x="-343549"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923851" y="178828"/>
            <a:ext cx="536083" cy="112870"/>
          </a:xfrm>
          <a:prstGeom prst="rect">
            <a:avLst/>
          </a:prstGeom>
          <a:noFill/>
        </p:spPr>
        <p:txBody>
          <a:bodyPr wrap="none" lIns="43199" tIns="21599" rIns="43199" bIns="21599" rtlCol="0">
            <a:spAutoFit/>
          </a:bodyPr>
          <a:lstStyle/>
          <a:p>
            <a:pPr algn="r"/>
            <a:r>
              <a:rPr lang="en-US" sz="450">
                <a:solidFill>
                  <a:srgbClr val="006852"/>
                </a:solidFill>
              </a:rPr>
              <a:t>HEADER GUIDE</a:t>
            </a:r>
          </a:p>
        </p:txBody>
      </p:sp>
      <p:cxnSp>
        <p:nvCxnSpPr>
          <p:cNvPr id="25" name="Straight Connector 24"/>
          <p:cNvCxnSpPr/>
          <p:nvPr userDrawn="1"/>
        </p:nvCxnSpPr>
        <p:spPr>
          <a:xfrm flipH="1">
            <a:off x="9258800" y="235263"/>
            <a:ext cx="238103"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9558287" y="178828"/>
            <a:ext cx="536083" cy="112870"/>
          </a:xfrm>
          <a:prstGeom prst="rect">
            <a:avLst/>
          </a:prstGeom>
          <a:noFill/>
        </p:spPr>
        <p:txBody>
          <a:bodyPr wrap="none" lIns="43199" tIns="21599" rIns="43199" bIns="21599" rtlCol="0">
            <a:spAutoFit/>
          </a:bodyPr>
          <a:lstStyle/>
          <a:p>
            <a:pPr algn="l"/>
            <a:r>
              <a:rPr lang="en-US" sz="450">
                <a:solidFill>
                  <a:srgbClr val="006852"/>
                </a:solidFill>
              </a:rPr>
              <a:t>HEADER GUIDE</a:t>
            </a:r>
          </a:p>
        </p:txBody>
      </p:sp>
      <p:sp>
        <p:nvSpPr>
          <p:cNvPr id="15" name="Slide Number Placeholder 4"/>
          <p:cNvSpPr>
            <a:spLocks noGrp="1"/>
          </p:cNvSpPr>
          <p:nvPr>
            <p:ph type="sldNum" sz="quarter" idx="12"/>
          </p:nvPr>
        </p:nvSpPr>
        <p:spPr>
          <a:xfrm>
            <a:off x="8606290" y="4821174"/>
            <a:ext cx="292608" cy="212598"/>
          </a:xfrm>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20" name="Date Placeholder 2"/>
          <p:cNvSpPr>
            <a:spLocks noGrp="1"/>
          </p:cNvSpPr>
          <p:nvPr>
            <p:ph type="dt" sz="half" idx="10"/>
          </p:nvPr>
        </p:nvSpPr>
        <p:spPr>
          <a:xfrm>
            <a:off x="7570070" y="4767263"/>
            <a:ext cx="990707" cy="273844"/>
          </a:xfrm>
        </p:spPr>
        <p:txBody>
          <a:bodyPr/>
          <a:lstStyle/>
          <a:p>
            <a:fld id="{E015B946-A83F-4943-A49D-86381FF3A487}" type="datetime1">
              <a:rPr lang="en-US" smtClean="0">
                <a:solidFill>
                  <a:srgbClr val="000000"/>
                </a:solidFill>
              </a:rPr>
              <a:t>3/29/2019</a:t>
            </a:fld>
            <a:endParaRPr lang="en-US">
              <a:solidFill>
                <a:srgbClr val="000000"/>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wrap="square" lIns="0"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EF67E286-B34D-3648-BAE8-3C4300136A87}"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8" name="TextBox 7"/>
          <p:cNvSpPr txBox="1"/>
          <p:nvPr userDrawn="1"/>
        </p:nvSpPr>
        <p:spPr>
          <a:xfrm>
            <a:off x="4572000" y="4818044"/>
            <a:ext cx="3135086" cy="215444"/>
          </a:xfrm>
          <a:prstGeom prst="rect">
            <a:avLst/>
          </a:prstGeom>
          <a:noFill/>
        </p:spPr>
        <p:txBody>
          <a:bodyPr wrap="square" rtlCol="0">
            <a:spAutoFit/>
          </a:bodyPr>
          <a:lstStyle/>
          <a:p>
            <a:pPr algn="r"/>
            <a:r>
              <a:rPr lang="en-US" sz="800" kern="1200" dirty="0">
                <a:solidFill>
                  <a:schemeClr val="bg1"/>
                </a:solidFill>
                <a:latin typeface="Calibri" charset="0"/>
                <a:ea typeface="Calibri" charset="0"/>
                <a:cs typeface="Calibri" charset="0"/>
              </a:rPr>
              <a:t>31958-SJM-TCC-1216-0055(3)  | Item </a:t>
            </a:r>
            <a:r>
              <a:rPr lang="en-US" sz="8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20237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lIns="0" rIns="0" bIns="0" anchor="t">
            <a:noAutofit/>
          </a:bodyPr>
          <a:lstStyle>
            <a:lvl1pPr algn="l">
              <a:lnSpc>
                <a:spcPct val="80000"/>
              </a:lnSpc>
              <a:defRPr sz="44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bg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197E3051-A9CE-C44A-9F38-DA36721C3B67}"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8" name="TextBox 7"/>
          <p:cNvSpPr txBox="1"/>
          <p:nvPr userDrawn="1"/>
        </p:nvSpPr>
        <p:spPr>
          <a:xfrm>
            <a:off x="4572000" y="4818044"/>
            <a:ext cx="3135086" cy="215444"/>
          </a:xfrm>
          <a:prstGeom prst="rect">
            <a:avLst/>
          </a:prstGeom>
          <a:noFill/>
        </p:spPr>
        <p:txBody>
          <a:bodyPr wrap="square" rtlCol="0">
            <a:spAutoFit/>
          </a:bodyPr>
          <a:lstStyle/>
          <a:p>
            <a:pPr algn="r"/>
            <a:r>
              <a:rPr lang="en-US" sz="800" kern="1200" dirty="0">
                <a:solidFill>
                  <a:schemeClr val="bg1"/>
                </a:solidFill>
                <a:latin typeface="Calibri" charset="0"/>
                <a:ea typeface="Calibri" charset="0"/>
                <a:cs typeface="Calibri" charset="0"/>
              </a:rPr>
              <a:t>31958-SJM-TCC-1216-0055(3)  | Item </a:t>
            </a:r>
            <a:r>
              <a:rPr lang="en-US" sz="8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1802726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a:prstGeom prst="rect">
            <a:avLst/>
          </a:prstGeom>
        </p:spPr>
        <p:txBody>
          <a:bodyPr lIns="0" rIns="0" bIns="0" anchor="t">
            <a:noAutofit/>
          </a:bodyPr>
          <a:lstStyle>
            <a:lvl1pPr algn="l">
              <a:lnSpc>
                <a:spcPct val="80000"/>
              </a:lnSpc>
              <a:defRPr sz="44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fld id="{AFC26F9E-B1E8-7945-99B3-1B34AEC83F0F}" type="datetime1">
              <a:rPr lang="en-US" smtClean="0"/>
              <a:t>3/29/2019</a:t>
            </a:fld>
            <a:endParaRPr lang="en-US"/>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pPr/>
              <a:t>‹#›</a:t>
            </a:fld>
            <a:endParaRPr lang="en-US"/>
          </a:p>
        </p:txBody>
      </p:sp>
      <p:sp>
        <p:nvSpPr>
          <p:cNvPr id="8" name="TextBox 7"/>
          <p:cNvSpPr txBox="1"/>
          <p:nvPr userDrawn="1"/>
        </p:nvSpPr>
        <p:spPr>
          <a:xfrm>
            <a:off x="4572000" y="4818044"/>
            <a:ext cx="3135086" cy="215444"/>
          </a:xfrm>
          <a:prstGeom prst="rect">
            <a:avLst/>
          </a:prstGeom>
          <a:noFill/>
        </p:spPr>
        <p:txBody>
          <a:bodyPr wrap="square" rtlCol="0">
            <a:spAutoFit/>
          </a:bodyPr>
          <a:lstStyle/>
          <a:p>
            <a:pPr algn="r"/>
            <a:r>
              <a:rPr lang="en-US" sz="800" kern="1200" dirty="0">
                <a:solidFill>
                  <a:schemeClr val="tx2"/>
                </a:solidFill>
                <a:latin typeface="Calibri" charset="0"/>
                <a:ea typeface="Calibri" charset="0"/>
                <a:cs typeface="Calibri" charset="0"/>
              </a:rPr>
              <a:t>31958-SJM-TCC-1216-0055(3)  | Item </a:t>
            </a:r>
            <a:r>
              <a:rPr lang="en-US" sz="800" dirty="0">
                <a:solidFill>
                  <a:schemeClr val="tx2"/>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1365746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A4432B82-342E-4247-8768-BEE89CEBC3B2}" type="datetime1">
              <a:rPr lang="en-US" smtClean="0">
                <a:solidFill>
                  <a:prstClr val="white"/>
                </a:solidFill>
              </a:rPr>
              <a:t>3/29/2019</a:t>
            </a:fld>
            <a:endParaRPr lang="en-US" dirty="0">
              <a:solidFill>
                <a:prstClr val="white"/>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800" b="0">
                <a:solidFill>
                  <a:schemeClr val="bg1"/>
                </a:solidFill>
                <a:latin typeface="+mn-lt"/>
              </a:defRPr>
            </a:lvl1pPr>
            <a:lvl2pPr marL="1371600" indent="-228600"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208624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1"/>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1" y="1206347"/>
            <a:ext cx="2509119" cy="2730807"/>
          </a:xfrm>
          <a:prstGeom prst="rect">
            <a:avLst/>
          </a:prstGeom>
        </p:spPr>
      </p:pic>
    </p:spTree>
    <p:extLst>
      <p:ext uri="{BB962C8B-B14F-4D97-AF65-F5344CB8AC3E}">
        <p14:creationId xmlns:p14="http://schemas.microsoft.com/office/powerpoint/2010/main" val="1081178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72115"/>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914400"/>
            <a:ext cx="8229600" cy="3742373"/>
          </a:xfrm>
        </p:spPr>
        <p:txBody>
          <a:bodyPr/>
          <a:lstStyle>
            <a:lvl1pPr>
              <a:spcBef>
                <a:spcPts val="600"/>
              </a:spcBef>
              <a:defRPr>
                <a:solidFill>
                  <a:schemeClr val="bg1"/>
                </a:solidFill>
              </a:defRPr>
            </a:lvl1pPr>
            <a:lvl2pPr>
              <a:spcBef>
                <a:spcPts val="600"/>
              </a:spcBef>
              <a:defRPr>
                <a:solidFill>
                  <a:schemeClr val="bg1"/>
                </a:solidFill>
              </a:defRPr>
            </a:lvl2pPr>
            <a:lvl3pPr>
              <a:spcBef>
                <a:spcPts val="600"/>
              </a:spcBef>
              <a:defRPr>
                <a:solidFill>
                  <a:schemeClr val="bg1"/>
                </a:solidFill>
              </a:defRPr>
            </a:lvl3pPr>
            <a:lvl4pPr>
              <a:spcBef>
                <a:spcPts val="600"/>
              </a:spcBef>
              <a:defRPr>
                <a:solidFill>
                  <a:schemeClr val="bg1"/>
                </a:solidFill>
              </a:defRPr>
            </a:lvl4pPr>
            <a:lvl5pPr>
              <a:spcBef>
                <a:spcPts val="60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EC81667-0C24-D241-9159-6721A5C7576D}"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2974504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512308"/>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914400"/>
            <a:ext cx="6675120" cy="3749040"/>
          </a:xfrm>
        </p:spPr>
        <p:txBody>
          <a:bodyPr/>
          <a:lstStyle>
            <a:lvl1pPr>
              <a:spcBef>
                <a:spcPts val="600"/>
              </a:spcBef>
              <a:defRPr sz="1800" b="0">
                <a:solidFill>
                  <a:schemeClr val="bg1"/>
                </a:solidFill>
                <a:latin typeface="+mn-lt"/>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marL="685800"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36F2DBF9-D0C8-AF4E-A15C-08DEB7C39573}" type="datetime1">
              <a:rPr lang="en-US" smtClean="0">
                <a:solidFill>
                  <a:prstClr val="white"/>
                </a:solidFill>
              </a:rPr>
              <a:t>3/29/2019</a:t>
            </a:fld>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27301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62067"/>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914400"/>
            <a:ext cx="3977640" cy="3749040"/>
          </a:xfrm>
        </p:spPr>
        <p:txBody>
          <a:bodyPr/>
          <a:lstStyle>
            <a:lvl1pPr>
              <a:spcBef>
                <a:spcPts val="600"/>
              </a:spcBef>
              <a:defRPr sz="1800">
                <a:solidFill>
                  <a:schemeClr val="bg1"/>
                </a:solidFill>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914400"/>
            <a:ext cx="3977640" cy="374904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lvl1pPr>
              <a:defRPr>
                <a:solidFill>
                  <a:schemeClr val="bg1"/>
                </a:solidFill>
              </a:defRPr>
            </a:lvl1pPr>
          </a:lstStyle>
          <a:p>
            <a:fld id="{E8A85C11-2429-734D-9DC0-D692D6BE0C00}" type="datetime1">
              <a:rPr lang="en-US" smtClean="0">
                <a:solidFill>
                  <a:prstClr val="white"/>
                </a:solidFill>
              </a:rPr>
              <a:t>3/29/2019</a:t>
            </a:fld>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53046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ernat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a:prstGeom prst="rect">
            <a:avLst/>
          </a:prstGeom>
        </p:spPr>
        <p:txBody>
          <a:bodyPr/>
          <a:lstStyle>
            <a:lvl1pPr algn="l">
              <a:lnSpc>
                <a:spcPct val="90000"/>
              </a:lnSpc>
              <a:defRPr sz="44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tx2"/>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bg1"/>
                </a:solidFill>
                <a:latin typeface="+mn-lt"/>
              </a:defRPr>
            </a:lvl1pPr>
          </a:lstStyle>
          <a:p>
            <a:pPr lvl="0"/>
            <a:r>
              <a:rPr lang="en-US" dirty="0"/>
              <a:t>Click to edit date</a:t>
            </a:r>
          </a:p>
        </p:txBody>
      </p:sp>
      <p:pic>
        <p:nvPicPr>
          <p:cNvPr id="8" name="Picture 7"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6232" y="3714751"/>
            <a:ext cx="1190552" cy="1301372"/>
          </a:xfrm>
          <a:prstGeom prst="rect">
            <a:avLst/>
          </a:prstGeom>
        </p:spPr>
      </p:pic>
    </p:spTree>
    <p:extLst>
      <p:ext uri="{BB962C8B-B14F-4D97-AF65-F5344CB8AC3E}">
        <p14:creationId xmlns:p14="http://schemas.microsoft.com/office/powerpoint/2010/main" val="1763778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472115"/>
          </a:xfrm>
          <a:prstGeom prst="rect">
            <a:avLst/>
          </a:prstGeom>
        </p:spPr>
        <p:txBody>
          <a:bodyPr/>
          <a:lstStyle>
            <a:lvl1pPr>
              <a:defRPr cap="none" spc="100"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2920" y="1708220"/>
            <a:ext cx="3977640" cy="295522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a:t>Second level</a:t>
            </a:r>
          </a:p>
          <a:p>
            <a:pPr marL="0" lvl="2" indent="0" algn="l" defTabSz="914400" rtl="0" eaLnBrk="1" latinLnBrk="0" hangingPunct="1">
              <a:lnSpc>
                <a:spcPct val="100000"/>
              </a:lnSpc>
              <a:spcBef>
                <a:spcPts val="600"/>
              </a:spcBef>
              <a:buFont typeface="Arial" panose="020B0604020202020204" pitchFamily="34" charset="0"/>
              <a:buNone/>
            </a:pPr>
            <a:r>
              <a:rPr lang="en-US"/>
              <a:t>Third level</a:t>
            </a:r>
          </a:p>
          <a:p>
            <a:pPr marL="0" lvl="3" indent="0" algn="l" defTabSz="914400" rtl="0" eaLnBrk="1" latinLnBrk="0" hangingPunct="1">
              <a:lnSpc>
                <a:spcPct val="100000"/>
              </a:lnSpc>
              <a:spcBef>
                <a:spcPts val="600"/>
              </a:spcBef>
              <a:buFont typeface="Arial" panose="020B0604020202020204" pitchFamily="34" charset="0"/>
              <a:buNone/>
            </a:pPr>
            <a:r>
              <a:rPr lang="en-US"/>
              <a:t>Fourth level</a:t>
            </a:r>
          </a:p>
          <a:p>
            <a:pPr marL="0" lvl="4" indent="0" algn="l" defTabSz="914400" rtl="0" eaLnBrk="1" latinLnBrk="0" hangingPunct="1">
              <a:lnSpc>
                <a:spcPct val="100000"/>
              </a:lnSpc>
              <a:spcBef>
                <a:spcPts val="60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1708220"/>
            <a:ext cx="3977640" cy="2955220"/>
          </a:xfrm>
        </p:spPr>
        <p:txBody>
          <a:bodyPr/>
          <a:lstStyle>
            <a:lvl1pPr>
              <a:spcBef>
                <a:spcPts val="6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spcBef>
                <a:spcPts val="600"/>
              </a:spcBef>
              <a:defRPr sz="1800">
                <a:solidFill>
                  <a:schemeClr val="bg1"/>
                </a:solidFill>
              </a:defRPr>
            </a:lvl2pPr>
            <a:lvl3pPr>
              <a:spcBef>
                <a:spcPts val="600"/>
              </a:spcBef>
              <a:defRPr sz="1600">
                <a:solidFill>
                  <a:schemeClr val="bg1"/>
                </a:solidFill>
              </a:defRPr>
            </a:lvl3pPr>
            <a:lvl4pPr>
              <a:spcBef>
                <a:spcPts val="600"/>
              </a:spcBef>
              <a:defRPr sz="1400">
                <a:solidFill>
                  <a:schemeClr val="bg1"/>
                </a:solidFill>
              </a:defRPr>
            </a:lvl4pPr>
            <a:lvl5pPr>
              <a:spcBef>
                <a:spcPts val="600"/>
              </a:spcBef>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marL="0" lvl="1" indent="0" algn="l" defTabSz="914400" rtl="0" eaLnBrk="1" latinLnBrk="0" hangingPunct="1">
              <a:lnSpc>
                <a:spcPct val="100000"/>
              </a:lnSpc>
              <a:spcBef>
                <a:spcPts val="600"/>
              </a:spcBef>
              <a:buFont typeface="Arial" panose="020B0604020202020204" pitchFamily="34" charset="0"/>
              <a:buNone/>
            </a:pPr>
            <a:r>
              <a:rPr lang="en-US" dirty="0"/>
              <a:t>Second level</a:t>
            </a:r>
          </a:p>
          <a:p>
            <a:pPr marL="0" lvl="2" indent="0" algn="l" defTabSz="914400" rtl="0" eaLnBrk="1" latinLnBrk="0" hangingPunct="1">
              <a:lnSpc>
                <a:spcPct val="100000"/>
              </a:lnSpc>
              <a:spcBef>
                <a:spcPts val="600"/>
              </a:spcBef>
              <a:buFont typeface="Arial" panose="020B0604020202020204" pitchFamily="34" charset="0"/>
              <a:buNone/>
            </a:pPr>
            <a:r>
              <a:rPr lang="en-US" dirty="0"/>
              <a:t>Third level</a:t>
            </a:r>
          </a:p>
          <a:p>
            <a:pPr marL="0" lvl="3" indent="0" algn="l" defTabSz="914400" rtl="0" eaLnBrk="1" latinLnBrk="0" hangingPunct="1">
              <a:lnSpc>
                <a:spcPct val="100000"/>
              </a:lnSpc>
              <a:spcBef>
                <a:spcPts val="600"/>
              </a:spcBef>
              <a:buFont typeface="Arial" panose="020B0604020202020204" pitchFamily="34" charset="0"/>
              <a:buNone/>
            </a:pPr>
            <a:r>
              <a:rPr lang="en-US" dirty="0"/>
              <a:t>Fourth level</a:t>
            </a:r>
          </a:p>
          <a:p>
            <a:pPr marL="0" lvl="4" indent="0" algn="l" defTabSz="914400" rtl="0" eaLnBrk="1" latinLnBrk="0" hangingPunct="1">
              <a:lnSpc>
                <a:spcPct val="100000"/>
              </a:lnSpc>
              <a:spcBef>
                <a:spcPts val="600"/>
              </a:spcBef>
              <a:buFont typeface="Arial" panose="020B0604020202020204" pitchFamily="34" charset="0"/>
              <a:buNone/>
            </a:pPr>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DB93103A-9FA3-C041-9140-D5CDEF5D2972}" type="datetime1">
              <a:rPr lang="en-US" smtClean="0">
                <a:solidFill>
                  <a:prstClr val="white"/>
                </a:solidFill>
              </a:rPr>
              <a:t>3/29/2019</a:t>
            </a:fld>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10" name="Text Placeholder 9"/>
          <p:cNvSpPr>
            <a:spLocks noGrp="1"/>
          </p:cNvSpPr>
          <p:nvPr>
            <p:ph type="body" sz="quarter" idx="14"/>
          </p:nvPr>
        </p:nvSpPr>
        <p:spPr>
          <a:xfrm>
            <a:off x="502920" y="914400"/>
            <a:ext cx="8229600" cy="592853"/>
          </a:xfrm>
        </p:spPr>
        <p:txBody>
          <a:bodyPr/>
          <a:lstStyle>
            <a:lvl1pPr>
              <a:defRPr sz="2000" b="0">
                <a:solidFill>
                  <a:schemeClr val="bg1"/>
                </a:solidFill>
                <a:latin typeface="+mn-lt"/>
              </a:defRPr>
            </a:lvl1pPr>
          </a:lstStyle>
          <a:p>
            <a:pPr lvl="0"/>
            <a:r>
              <a:rPr lang="en-US" dirty="0"/>
              <a:t>Click to edit Master text styles</a:t>
            </a:r>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040747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3"/>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52018"/>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445727"/>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1000">
                <a:solidFill>
                  <a:schemeClr val="tx1"/>
                </a:solidFill>
                <a:latin typeface="Calibri" panose="020F0502020204030204" pitchFamily="34" charset="0"/>
                <a:cs typeface="Calibri" panose="020F0502020204030204" pitchFamily="34" charset="0"/>
              </a:defRPr>
            </a:lvl1pPr>
          </a:lstStyle>
          <a:p>
            <a:fld id="{4215774E-F9ED-AD4B-B603-AA2E59A95F93}" type="datetime1">
              <a:rPr lang="en-US" smtClean="0"/>
              <a:t>3/29/2019</a:t>
            </a:fld>
            <a:endParaRPr lang="en-US" dirty="0"/>
          </a:p>
        </p:txBody>
      </p:sp>
      <p:sp>
        <p:nvSpPr>
          <p:cNvPr id="7" name="Slide Number Placeholder 6"/>
          <p:cNvSpPr>
            <a:spLocks noGrp="1"/>
          </p:cNvSpPr>
          <p:nvPr>
            <p:ph type="sldNum" sz="quarter" idx="12"/>
          </p:nvPr>
        </p:nvSpPr>
        <p:spPr/>
        <p:txBody>
          <a:bodyPr/>
          <a:lstStyle>
            <a:lvl1pPr>
              <a:defRPr sz="1000">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pPr/>
              <a:t>‹#›</a:t>
            </a:fld>
            <a:endParaRPr lang="en-US" dirty="0"/>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tx2"/>
                </a:solidFill>
                <a:latin typeface="Calibri" charset="0"/>
                <a:ea typeface="Calibri" charset="0"/>
                <a:cs typeface="Calibri" charset="0"/>
              </a:rPr>
              <a:t>26401 - SJM-TCC-1216-0055(2)  | Item </a:t>
            </a:r>
            <a:r>
              <a:rPr lang="en-US" sz="900" dirty="0">
                <a:solidFill>
                  <a:schemeClr val="tx2"/>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43622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1"/>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21873"/>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401122"/>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3CD0E8E7-AD74-B746-A5DF-3B0573F05F90}" type="datetime1">
              <a:rPr lang="en-US" smtClean="0"/>
              <a:t>3/29/2019</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87542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24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82163"/>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512634"/>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127E5FCE-E8E9-C942-B080-E6B1D76E9A46}" type="datetime1">
              <a:rPr lang="en-US" smtClean="0"/>
              <a:t>3/29/2019</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2697722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24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472115"/>
          </a:xfrm>
          <a:prstGeom prst="rect">
            <a:avLst/>
          </a:prstGeo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914400"/>
            <a:ext cx="3977640" cy="3512634"/>
          </a:xfrm>
        </p:spPr>
        <p:txBody>
          <a:bodyPr rIns="182880"/>
          <a:lstStyle>
            <a:lvl1pPr>
              <a:spcBef>
                <a:spcPts val="3000"/>
              </a:spcBef>
              <a:defRPr lang="en-US" sz="1800" b="1" kern="1200" smtClean="0">
                <a:solidFill>
                  <a:schemeClr val="bg1"/>
                </a:solidFill>
                <a:latin typeface="Calibri" panose="020F0502020204030204" pitchFamily="34" charset="0"/>
                <a:ea typeface="+mn-ea"/>
                <a:cs typeface="Calibri" panose="020F0502020204030204" pitchFamily="34" charset="0"/>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4B6C6FEC-8A9D-214F-8D21-D06074E7CE8C}" type="datetime1">
              <a:rPr lang="en-US" smtClean="0"/>
              <a:t>3/29/2019</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pPr/>
              <a:t>‹#›</a:t>
            </a:fld>
            <a:endParaRPr lang="en-US"/>
          </a:p>
        </p:txBody>
      </p:sp>
      <p:sp>
        <p:nvSpPr>
          <p:cNvPr id="9" name="Text Placeholder 7"/>
          <p:cNvSpPr>
            <a:spLocks noGrp="1"/>
          </p:cNvSpPr>
          <p:nvPr>
            <p:ph type="body" sz="quarter" idx="13"/>
          </p:nvPr>
        </p:nvSpPr>
        <p:spPr>
          <a:xfrm>
            <a:off x="502920" y="4486294"/>
            <a:ext cx="3886200" cy="177101"/>
          </a:xfrm>
        </p:spPr>
        <p:txBody>
          <a:bodyPr anchor="b" anchorCtr="0"/>
          <a:lstStyle>
            <a:lvl1pPr>
              <a:spcBef>
                <a:spcPts val="200"/>
              </a:spcBef>
              <a:defRPr sz="900" b="0">
                <a:solidFill>
                  <a:schemeClr val="bg1"/>
                </a:solidFill>
                <a:latin typeface="Calibri" charset="0"/>
                <a:ea typeface="Calibri" charset="0"/>
                <a:cs typeface="Calibri" charset="0"/>
              </a:defRPr>
            </a:lvl1pPr>
            <a:lvl2pPr>
              <a:defRPr sz="1000" b="0">
                <a:latin typeface="Calibri" charset="0"/>
                <a:ea typeface="Calibri" charset="0"/>
                <a:cs typeface="Calibri" charset="0"/>
              </a:defRPr>
            </a:lvl2pPr>
            <a:lvl3pPr>
              <a:defRPr sz="1000" b="0">
                <a:latin typeface="Calibri" charset="0"/>
                <a:ea typeface="Calibri" charset="0"/>
                <a:cs typeface="Calibri" charset="0"/>
              </a:defRPr>
            </a:lvl3pPr>
            <a:lvl4pPr>
              <a:defRPr sz="1000" b="0">
                <a:latin typeface="Calibri" charset="0"/>
                <a:ea typeface="Calibri" charset="0"/>
                <a:cs typeface="Calibri" charset="0"/>
              </a:defRPr>
            </a:lvl4pPr>
            <a:lvl5pPr>
              <a:defRPr sz="1000" b="0">
                <a:latin typeface="Calibri" charset="0"/>
                <a:ea typeface="Calibri" charset="0"/>
                <a:cs typeface="Calibri" charset="0"/>
              </a:defRPr>
            </a:lvl5pPr>
          </a:lstStyle>
          <a:p>
            <a:pPr lvl="0"/>
            <a:r>
              <a:rPr lang="en-US" dirty="0"/>
              <a:t>Click to </a:t>
            </a:r>
            <a:r>
              <a:rPr lang="en-US"/>
              <a:t>edit Master text styles</a:t>
            </a:r>
            <a:endParaRPr lang="en-US" dirty="0"/>
          </a:p>
        </p:txBody>
      </p:sp>
      <p:sp>
        <p:nvSpPr>
          <p:cNvPr id="8" name="TextBox 7"/>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4104988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02DC7816-6067-A140-A786-48C76457BF5C}" type="datetime1">
              <a:rPr lang="en-US" smtClean="0">
                <a:solidFill>
                  <a:prstClr val="white"/>
                </a:solidFill>
              </a:rPr>
              <a:t>3/29/2019</a:t>
            </a:fld>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4234956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C4C7178C-BF39-9F40-B039-8A1991ADC9BE}" type="datetime1">
              <a:rPr lang="en-US" smtClean="0">
                <a:solidFill>
                  <a:prstClr val="white"/>
                </a:solidFill>
              </a:rPr>
              <a:t>3/29/2019</a:t>
            </a:fld>
            <a:endParaRPr lang="en-US">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5" name="TextBox 4"/>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34127410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489355"/>
          </a:xfrm>
          <a:prstGeom prst="rect">
            <a:avLst/>
          </a:prstGeo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7C2F6E73-2E15-BE4F-86C8-472BF1FA1944}" type="datetime1">
              <a:rPr lang="en-US" smtClean="0">
                <a:solidFill>
                  <a:prstClr val="white"/>
                </a:solidFill>
              </a:rPr>
              <a:t>3/29/2019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a:xfrm>
            <a:off x="506218" y="914400"/>
            <a:ext cx="8229600" cy="592853"/>
          </a:xfrm>
        </p:spPr>
        <p:txBody>
          <a:bodyPr/>
          <a:lstStyle>
            <a:lvl1pPr>
              <a:spcBef>
                <a:spcPts val="0"/>
              </a:spcBef>
              <a:defRPr sz="2000">
                <a:solidFill>
                  <a:schemeClr val="bg1"/>
                </a:solidFill>
              </a:defRPr>
            </a:lvl1pPr>
            <a:lvl2pPr marL="0" indent="0">
              <a:spcBef>
                <a:spcPts val="0"/>
              </a:spcBef>
              <a:buNone/>
              <a:defRPr sz="140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607736"/>
            <a:ext cx="8229600" cy="2849964"/>
          </a:xfrm>
        </p:spPr>
        <p:txBody>
          <a:bodyPr rIns="0" anchor="ctr" anchorCtr="1"/>
          <a:lstStyle>
            <a:lvl1pPr>
              <a:defRPr>
                <a:solidFill>
                  <a:schemeClr val="bg1"/>
                </a:solidFill>
              </a:defRPr>
            </a:lvl1pPr>
          </a:lstStyle>
          <a:p>
            <a:r>
              <a:rPr lang="en-US"/>
              <a:t>Click icon to add chart</a:t>
            </a:r>
            <a:endParaRPr lang="en-US" dirty="0"/>
          </a:p>
        </p:txBody>
      </p:sp>
      <p:sp>
        <p:nvSpPr>
          <p:cNvPr id="8" name="Text Placeholder 7"/>
          <p:cNvSpPr>
            <a:spLocks noGrp="1"/>
          </p:cNvSpPr>
          <p:nvPr>
            <p:ph type="body" sz="quarter" idx="16"/>
          </p:nvPr>
        </p:nvSpPr>
        <p:spPr>
          <a:xfrm>
            <a:off x="502920" y="4857864"/>
            <a:ext cx="4069080" cy="184666"/>
          </a:xfrm>
        </p:spPr>
        <p:txBody>
          <a:bodyPr wrap="square">
            <a:spAutoFit/>
          </a:bodyPr>
          <a:lstStyle>
            <a:lvl1pPr>
              <a:defRPr sz="900">
                <a:solidFill>
                  <a:schemeClr val="bg1"/>
                </a:solidFill>
              </a:defRPr>
            </a:lvl1pPr>
          </a:lstStyle>
          <a:p>
            <a:pPr lvl="0"/>
            <a:r>
              <a:rPr lang="en-US"/>
              <a:t>Click to edit Master text styles</a:t>
            </a:r>
          </a:p>
        </p:txBody>
      </p:sp>
      <p:sp>
        <p:nvSpPr>
          <p:cNvPr id="10" name="TextBox 9"/>
          <p:cNvSpPr txBox="1"/>
          <p:nvPr userDrawn="1"/>
        </p:nvSpPr>
        <p:spPr>
          <a:xfrm>
            <a:off x="4290646" y="4818044"/>
            <a:ext cx="3416440" cy="230832"/>
          </a:xfrm>
          <a:prstGeom prst="rect">
            <a:avLst/>
          </a:prstGeom>
          <a:noFill/>
        </p:spPr>
        <p:txBody>
          <a:bodyPr wrap="square" rtlCol="0">
            <a:spAutoFit/>
          </a:bodyPr>
          <a:lstStyle/>
          <a:p>
            <a:pPr algn="r"/>
            <a:r>
              <a:rPr lang="en-US" sz="900" kern="1200" dirty="0">
                <a:solidFill>
                  <a:schemeClr val="bg1"/>
                </a:solidFill>
                <a:latin typeface="Calibri" charset="0"/>
                <a:ea typeface="Calibri" charset="0"/>
                <a:cs typeface="Calibri" charset="0"/>
              </a:rPr>
              <a:t>26401 - SJM-TCC-1216-0055(2)  | Item </a:t>
            </a:r>
            <a:r>
              <a:rPr lang="en-US" sz="900" dirty="0">
                <a:solidFill>
                  <a:schemeClr val="bg1"/>
                </a:solidFill>
                <a:latin typeface="Calibri" charset="0"/>
                <a:ea typeface="Calibri" charset="0"/>
                <a:cs typeface="Calibri" charset="0"/>
              </a:rPr>
              <a:t>approved for global use.</a:t>
            </a:r>
          </a:p>
        </p:txBody>
      </p:sp>
    </p:spTree>
    <p:extLst>
      <p:ext uri="{BB962C8B-B14F-4D97-AF65-F5344CB8AC3E}">
        <p14:creationId xmlns:p14="http://schemas.microsoft.com/office/powerpoint/2010/main" val="2052925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312862"/>
            <a:ext cx="3977640" cy="3350577"/>
          </a:xfrm>
        </p:spPr>
        <p:txBody>
          <a:bodyPr/>
          <a:lstStyle>
            <a:lvl1pPr>
              <a:spcBef>
                <a:spcPts val="600"/>
              </a:spcBef>
              <a:defRPr sz="1800" b="1">
                <a:solidFill>
                  <a:schemeClr val="accent5"/>
                </a:solidFill>
                <a:latin typeface="Calibri" panose="020F0502020204030204" pitchFamily="34" charset="0"/>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312862"/>
            <a:ext cx="3977640" cy="3350577"/>
          </a:xfrm>
        </p:spPr>
        <p:txBody>
          <a:bodyPr/>
          <a:lstStyle>
            <a:lvl1pPr>
              <a:spcBef>
                <a:spcPts val="600"/>
              </a:spcBef>
              <a:defRPr lang="en-US" sz="1800" b="1" kern="1200" smtClean="0">
                <a:solidFill>
                  <a:schemeClr val="accent5"/>
                </a:solidFill>
                <a:latin typeface="Calibri" panose="020F0502020204030204" pitchFamily="34" charset="0"/>
                <a:ea typeface="+mn-ea"/>
                <a:cs typeface="Calibri" panose="020F0502020204030204" pitchFamily="34" charset="0"/>
              </a:defRPr>
            </a:lvl1pPr>
            <a:lvl2pPr>
              <a:spcBef>
                <a:spcPts val="600"/>
              </a:spcBef>
              <a:defRPr sz="1800"/>
            </a:lvl2pPr>
            <a:lvl3pPr>
              <a:spcBef>
                <a:spcPts val="600"/>
              </a:spcBef>
              <a:defRPr sz="1600"/>
            </a:lvl3pPr>
            <a:lvl4pPr>
              <a:spcBef>
                <a:spcPts val="600"/>
              </a:spcBef>
              <a:defRPr sz="1400"/>
            </a:lvl4pPr>
            <a:lvl5pPr>
              <a:spcBef>
                <a:spcPts val="600"/>
              </a:spcBef>
              <a:defRPr sz="1400"/>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fld id="{2C7E8089-44B2-4275-8246-810B2ECBA928}" type="datetimeFigureOut">
              <a:rPr lang="en-US" smtClean="0"/>
              <a:t>3/29/2019</a:t>
            </a:fld>
            <a:endParaRPr lang="en-US"/>
          </a:p>
        </p:txBody>
      </p:sp>
      <p:sp>
        <p:nvSpPr>
          <p:cNvPr id="6" name="Footer Placeholder 5"/>
          <p:cNvSpPr>
            <a:spLocks noGrp="1"/>
          </p:cNvSpPr>
          <p:nvPr>
            <p:ph type="ftr" sz="quarter" idx="11"/>
          </p:nvPr>
        </p:nvSpPr>
        <p:spPr/>
        <p:txBody>
          <a:bodyPr/>
          <a:lstStyle/>
          <a:p>
            <a:r>
              <a:rPr lang="en-US" dirty="0">
                <a:latin typeface="Calibri" charset="0"/>
                <a:ea typeface="Calibri" charset="0"/>
                <a:cs typeface="Calibri" charset="0"/>
              </a:rPr>
              <a:t>XXX-XXX-####-####  | Item approved for global use</a:t>
            </a:r>
          </a:p>
        </p:txBody>
      </p:sp>
      <p:sp>
        <p:nvSpPr>
          <p:cNvPr id="7" name="Slide Number Placeholder 6"/>
          <p:cNvSpPr>
            <a:spLocks noGrp="1"/>
          </p:cNvSpPr>
          <p:nvPr>
            <p:ph type="sldNum" sz="quarter" idx="12"/>
          </p:nvPr>
        </p:nvSpPr>
        <p:spPr/>
        <p:txBody>
          <a:bodyPr/>
          <a:lstStyle/>
          <a:p>
            <a:fld id="{A0B52A2F-FE64-417B-BE52-FC8F40EB8F1B}" type="slidenum">
              <a:rPr lang="en-US" smtClean="0"/>
              <a:t>‹#›</a:t>
            </a:fld>
            <a:endParaRPr lang="en-US"/>
          </a:p>
        </p:txBody>
      </p:sp>
    </p:spTree>
    <p:extLst>
      <p:ext uri="{BB962C8B-B14F-4D97-AF65-F5344CB8AC3E}">
        <p14:creationId xmlns:p14="http://schemas.microsoft.com/office/powerpoint/2010/main" val="2499323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228600" y="4726782"/>
            <a:ext cx="1447800" cy="242888"/>
          </a:xfrm>
          <a:ln/>
        </p:spPr>
        <p:txBody>
          <a:bodyPr/>
          <a:lstStyle>
            <a:lvl1pPr>
              <a:defRPr/>
            </a:lvl1pPr>
          </a:lstStyle>
          <a:p>
            <a:fld id="{903DC0D4-6A34-41CF-8A5C-1D8ABE1A2EC3}" type="slidenum">
              <a:rPr lang="en-US" smtClean="0">
                <a:solidFill>
                  <a:srgbClr val="C8C8C8"/>
                </a:solidFill>
              </a:rPr>
              <a:pPr/>
              <a:t>‹#›</a:t>
            </a:fld>
            <a:r>
              <a:rPr lang="en-US" dirty="0">
                <a:solidFill>
                  <a:srgbClr val="C8C8C8"/>
                </a:solidFill>
              </a:rPr>
              <a:t> -CONFIDENTIAL-</a:t>
            </a:r>
          </a:p>
        </p:txBody>
      </p:sp>
    </p:spTree>
    <p:extLst>
      <p:ext uri="{BB962C8B-B14F-4D97-AF65-F5344CB8AC3E}">
        <p14:creationId xmlns:p14="http://schemas.microsoft.com/office/powerpoint/2010/main" val="4563877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a:prstGeom prst="rect">
            <a:avLst/>
          </a:prstGeom>
        </p:spPr>
        <p:txBody>
          <a:bodyPr/>
          <a:lstStyle>
            <a:lvl1pPr algn="l">
              <a:lnSpc>
                <a:spcPct val="90000"/>
              </a:lnSpc>
              <a:defRPr sz="44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800" b="1" cap="all" spc="150" baseline="0">
                <a:solidFill>
                  <a:schemeClr val="accent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400" b="0" i="0">
                <a:solidFill>
                  <a:schemeClr val="tx1"/>
                </a:solidFill>
                <a:latin typeface="+mn-lt"/>
              </a:defRPr>
            </a:lvl1pPr>
          </a:lstStyle>
          <a:p>
            <a:pPr lvl="0"/>
            <a:r>
              <a:rPr lang="en-US" dirty="0"/>
              <a:t>Click to edit date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0382" y="3635530"/>
            <a:ext cx="1335866" cy="1452398"/>
          </a:xfrm>
          <a:prstGeom prst="rect">
            <a:avLst/>
          </a:prstGeom>
        </p:spPr>
      </p:pic>
    </p:spTree>
    <p:extLst>
      <p:ext uri="{BB962C8B-B14F-4D97-AF65-F5344CB8AC3E}">
        <p14:creationId xmlns:p14="http://schemas.microsoft.com/office/powerpoint/2010/main" val="2810017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33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472" y="137161"/>
            <a:ext cx="1188720" cy="1302056"/>
          </a:xfrm>
          <a:prstGeom prst="rect">
            <a:avLst/>
          </a:prstGeom>
        </p:spPr>
      </p:pic>
    </p:spTree>
    <p:extLst>
      <p:ext uri="{BB962C8B-B14F-4D97-AF65-F5344CB8AC3E}">
        <p14:creationId xmlns:p14="http://schemas.microsoft.com/office/powerpoint/2010/main" val="1852012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33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350" b="1" cap="all" spc="113" baseline="0">
                <a:solidFill>
                  <a:schemeClr val="accent5"/>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05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69" y="114302"/>
            <a:ext cx="1371600" cy="112177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51" y="65677"/>
            <a:ext cx="1335866" cy="1452398"/>
          </a:xfrm>
          <a:prstGeom prst="rect">
            <a:avLst/>
          </a:prstGeom>
        </p:spPr>
      </p:pic>
    </p:spTree>
    <p:extLst>
      <p:ext uri="{BB962C8B-B14F-4D97-AF65-F5344CB8AC3E}">
        <p14:creationId xmlns:p14="http://schemas.microsoft.com/office/powerpoint/2010/main" val="26770162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33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8" name="Picture 7"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6233" y="3714752"/>
            <a:ext cx="1190552" cy="1301372"/>
          </a:xfrm>
          <a:prstGeom prst="rect">
            <a:avLst/>
          </a:prstGeom>
        </p:spPr>
      </p:pic>
    </p:spTree>
    <p:extLst>
      <p:ext uri="{BB962C8B-B14F-4D97-AF65-F5344CB8AC3E}">
        <p14:creationId xmlns:p14="http://schemas.microsoft.com/office/powerpoint/2010/main" val="709458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33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350" b="1" cap="all" spc="113" baseline="0">
                <a:solidFill>
                  <a:schemeClr val="accent5"/>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tx1"/>
                </a:solidFill>
                <a:latin typeface="+mn-lt"/>
              </a:defRPr>
            </a:lvl1pPr>
          </a:lstStyle>
          <a:p>
            <a:pPr lvl="0"/>
            <a:r>
              <a:rPr lang="en-US" dirty="0"/>
              <a:t>Click to edit date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383" y="3635531"/>
            <a:ext cx="1335866" cy="1452398"/>
          </a:xfrm>
          <a:prstGeom prst="rect">
            <a:avLst/>
          </a:prstGeom>
        </p:spPr>
      </p:pic>
    </p:spTree>
    <p:extLst>
      <p:ext uri="{BB962C8B-B14F-4D97-AF65-F5344CB8AC3E}">
        <p14:creationId xmlns:p14="http://schemas.microsoft.com/office/powerpoint/2010/main" val="166557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312862"/>
            <a:ext cx="8229600" cy="3349863"/>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2008940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sz="135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2641440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1097280"/>
            <a:ext cx="7858030" cy="3566160"/>
          </a:xfrm>
        </p:spPr>
        <p:txBody>
          <a:bodyPr/>
          <a:lstStyle>
            <a:lvl1pPr>
              <a:spcBef>
                <a:spcPts val="1350"/>
              </a:spcBef>
              <a:defRPr sz="1350" b="0">
                <a:solidFill>
                  <a:schemeClr val="tx1"/>
                </a:solidFill>
                <a:latin typeface="+mn-lt"/>
              </a:defRPr>
            </a:lvl1pPr>
            <a:lvl2pPr>
              <a:defRPr sz="1200"/>
            </a:lvl2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5" name="Footer Placeholder 4"/>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964258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1312862"/>
            <a:ext cx="3977640" cy="3350577"/>
          </a:xfrm>
        </p:spPr>
        <p:txBody>
          <a:bodyPr/>
          <a:lstStyle>
            <a:lvl1pPr>
              <a:spcBef>
                <a:spcPts val="450"/>
              </a:spcBef>
              <a:defRPr sz="1350" b="1">
                <a:solidFill>
                  <a:schemeClr val="accent5"/>
                </a:solidFill>
                <a:latin typeface="Calibri" panose="020F0502020204030204" pitchFamily="34" charset="0"/>
                <a:cs typeface="Calibri" panose="020F0502020204030204" pitchFamily="34" charset="0"/>
              </a:defRPr>
            </a:lvl1pPr>
            <a:lvl2pPr>
              <a:spcBef>
                <a:spcPts val="450"/>
              </a:spcBef>
              <a:defRPr sz="1350"/>
            </a:lvl2pPr>
            <a:lvl3pPr>
              <a:spcBef>
                <a:spcPts val="450"/>
              </a:spcBef>
              <a:defRPr sz="1200"/>
            </a:lvl3pPr>
            <a:lvl4pPr>
              <a:spcBef>
                <a:spcPts val="450"/>
              </a:spcBef>
              <a:defRPr sz="1050"/>
            </a:lvl4pPr>
            <a:lvl5pPr>
              <a:spcBef>
                <a:spcPts val="450"/>
              </a:spcBef>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312862"/>
            <a:ext cx="3977640" cy="3350577"/>
          </a:xfrm>
        </p:spPr>
        <p:txBody>
          <a:bodyPr/>
          <a:lstStyle>
            <a:lvl1pPr>
              <a:spcBef>
                <a:spcPts val="450"/>
              </a:spcBef>
              <a:defRPr lang="en-US" sz="1350" b="1" kern="120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350"/>
            </a:lvl2pPr>
            <a:lvl3pPr>
              <a:spcBef>
                <a:spcPts val="450"/>
              </a:spcBef>
              <a:defRPr sz="1200"/>
            </a:lvl3pPr>
            <a:lvl4pPr>
              <a:spcBef>
                <a:spcPts val="450"/>
              </a:spcBef>
              <a:defRPr sz="1050"/>
            </a:lvl4pPr>
            <a:lvl5pPr>
              <a:spcBef>
                <a:spcPts val="450"/>
              </a:spcBef>
              <a:defRPr sz="105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4625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259014"/>
            <a:ext cx="3977640" cy="2404427"/>
          </a:xfrm>
        </p:spPr>
        <p:txBody>
          <a:bodyPr/>
          <a:lstStyle>
            <a:lvl1pPr>
              <a:spcBef>
                <a:spcPts val="450"/>
              </a:spcBef>
              <a:defRPr sz="1200">
                <a:solidFill>
                  <a:schemeClr val="accent5"/>
                </a:solidFill>
                <a:latin typeface="Calibri" panose="020F0502020204030204" pitchFamily="34" charset="0"/>
                <a:cs typeface="Calibri" panose="020F0502020204030204" pitchFamily="34" charset="0"/>
              </a:defRPr>
            </a:lvl1pPr>
            <a:lvl2pPr>
              <a:spcBef>
                <a:spcPts val="450"/>
              </a:spcBef>
              <a:defRPr sz="1200">
                <a:solidFill>
                  <a:schemeClr val="tx1"/>
                </a:solidFill>
              </a:defRPr>
            </a:lvl2pPr>
            <a:lvl3pPr>
              <a:spcBef>
                <a:spcPts val="450"/>
              </a:spcBef>
              <a:defRPr sz="1050">
                <a:solidFill>
                  <a:schemeClr val="tx1"/>
                </a:solidFill>
              </a:defRPr>
            </a:lvl3pPr>
            <a:lvl4pPr>
              <a:spcBef>
                <a:spcPts val="450"/>
              </a:spcBef>
              <a:defRPr sz="900">
                <a:solidFill>
                  <a:schemeClr val="tx1"/>
                </a:solidFill>
              </a:defRPr>
            </a:lvl4pPr>
            <a:lvl5pPr>
              <a:spcBef>
                <a:spcPts val="450"/>
              </a:spcBef>
              <a:defRPr sz="90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2259014"/>
            <a:ext cx="3977640" cy="2404427"/>
          </a:xfrm>
        </p:spPr>
        <p:txBody>
          <a:bodyPr/>
          <a:lstStyle>
            <a:lvl1pPr>
              <a:spcBef>
                <a:spcPts val="450"/>
              </a:spcBef>
              <a:defRPr lang="en-US" sz="1200" b="1" kern="1200" smtClean="0">
                <a:solidFill>
                  <a:schemeClr val="accent5"/>
                </a:solidFill>
                <a:latin typeface="Calibri" panose="020F0502020204030204" pitchFamily="34" charset="0"/>
                <a:ea typeface="+mn-ea"/>
                <a:cs typeface="Calibri" panose="020F0502020204030204" pitchFamily="34" charset="0"/>
              </a:defRPr>
            </a:lvl1pPr>
            <a:lvl2pPr>
              <a:spcBef>
                <a:spcPts val="450"/>
              </a:spcBef>
              <a:defRPr sz="1200">
                <a:solidFill>
                  <a:schemeClr val="tx1"/>
                </a:solidFill>
              </a:defRPr>
            </a:lvl2pPr>
            <a:lvl3pPr>
              <a:spcBef>
                <a:spcPts val="450"/>
              </a:spcBef>
              <a:defRPr sz="1050">
                <a:solidFill>
                  <a:schemeClr val="tx1"/>
                </a:solidFill>
              </a:defRPr>
            </a:lvl3pPr>
            <a:lvl4pPr>
              <a:spcBef>
                <a:spcPts val="450"/>
              </a:spcBef>
              <a:defRPr sz="900">
                <a:solidFill>
                  <a:schemeClr val="tx1"/>
                </a:solidFill>
              </a:defRPr>
            </a:lvl4pPr>
            <a:lvl5pPr>
              <a:spcBef>
                <a:spcPts val="450"/>
              </a:spcBef>
              <a:defRPr sz="90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0" name="Text Placeholder 9"/>
          <p:cNvSpPr>
            <a:spLocks noGrp="1"/>
          </p:cNvSpPr>
          <p:nvPr>
            <p:ph type="body" sz="quarter" idx="14"/>
          </p:nvPr>
        </p:nvSpPr>
        <p:spPr>
          <a:xfrm>
            <a:off x="502920" y="1097280"/>
            <a:ext cx="8229600" cy="822960"/>
          </a:xfrm>
        </p:spPr>
        <p:txBody>
          <a:bodyPr/>
          <a:lstStyle>
            <a:lvl1pPr>
              <a:defRPr sz="1500" b="0">
                <a:solidFill>
                  <a:schemeClr val="accent5"/>
                </a:solidFill>
                <a:latin typeface="+mn-lt"/>
              </a:defRPr>
            </a:lvl1pPr>
          </a:lstStyle>
          <a:p>
            <a:pPr lvl="0"/>
            <a:r>
              <a:rPr lang="en-US"/>
              <a:t>Edit Master text styles</a:t>
            </a: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1537140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1800" b="0" baseline="0">
                <a:solidFill>
                  <a:schemeClr val="accent3"/>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5"/>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56308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1463"/>
            <a:ext cx="8229600" cy="482163"/>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8229600" cy="337471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126C6459-B880-DA4D-B5A1-DE8D60DAF30B}" type="datetime1">
              <a:rPr lang="en-US" smtClean="0">
                <a:solidFill>
                  <a:srgbClr val="000000"/>
                </a:solidFill>
              </a:rPr>
              <a:t>3/29/2019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userDrawn="1"/>
        </p:nvSpPr>
        <p:spPr bwMode="gray">
          <a:xfrm>
            <a:off x="502920" y="4820603"/>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solidFill>
                <a:schemeClr val="tx1"/>
              </a:solidFill>
              <a:latin typeface="Calibri" panose="020F0502020204030204" pitchFamily="34" charset="0"/>
              <a:cs typeface="Calibri" panose="020F0502020204030204" pitchFamily="34" charset="0"/>
            </a:endParaRPr>
          </a:p>
        </p:txBody>
      </p:sp>
      <p:sp>
        <p:nvSpPr>
          <p:cNvPr id="11" name="Text Placeholder 3"/>
          <p:cNvSpPr>
            <a:spLocks noGrp="1"/>
          </p:cNvSpPr>
          <p:nvPr>
            <p:ph type="body" sz="quarter" idx="15" hasCustomPrompt="1"/>
          </p:nvPr>
        </p:nvSpPr>
        <p:spPr>
          <a:xfrm>
            <a:off x="508000" y="4698372"/>
            <a:ext cx="388313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327527512"/>
      </p:ext>
    </p:extLst>
  </p:cSld>
  <p:clrMapOvr>
    <a:masterClrMapping/>
  </p:clrMapOvr>
  <p:extLst mod="1">
    <p:ext uri="{DCECCB84-F9BA-43D5-87BE-67443E8EF086}">
      <p15:sldGuideLst xmlns:p15="http://schemas.microsoft.com/office/powerpoint/2012/main">
        <p15:guide id="1" orient="horz" pos="291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1800" b="0" baseline="0">
                <a:solidFill>
                  <a:schemeClr val="accent4"/>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5"/>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115308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1800" b="0" baseline="0">
                <a:solidFill>
                  <a:srgbClr val="7030A0"/>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5"/>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532931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9"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626651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3" name="Footer Placeholder 2"/>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6"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7842295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a:solidFill>
                  <a:srgbClr val="000000"/>
                </a:solidFill>
              </a:rPr>
              <a:t>Enter title via "insert&gt;header and footer&gt;footer" |</a:t>
            </a:r>
            <a:endParaRPr lang="en-US" dirty="0">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7" name="Text Placeholder 6"/>
          <p:cNvSpPr>
            <a:spLocks noGrp="1"/>
          </p:cNvSpPr>
          <p:nvPr>
            <p:ph type="body" sz="quarter" idx="13" hasCustomPrompt="1"/>
          </p:nvPr>
        </p:nvSpPr>
        <p:spPr>
          <a:xfrm>
            <a:off x="502920" y="1097280"/>
            <a:ext cx="8229600" cy="548640"/>
          </a:xfrm>
        </p:spPr>
        <p:txBody>
          <a:bodyPr/>
          <a:lstStyle>
            <a:lvl1pPr>
              <a:lnSpc>
                <a:spcPct val="100000"/>
              </a:lnSpc>
              <a:spcBef>
                <a:spcPts val="0"/>
              </a:spcBef>
              <a:defRPr sz="1350"/>
            </a:lvl1pPr>
            <a:lvl2pPr marL="0" indent="0">
              <a:lnSpc>
                <a:spcPct val="100000"/>
              </a:lnSpc>
              <a:spcBef>
                <a:spcPts val="0"/>
              </a:spcBef>
              <a:buNone/>
              <a:defRPr sz="105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229600" cy="2743200"/>
          </a:xfrm>
        </p:spPr>
        <p:txBody>
          <a:bodyPr rIns="0" anchor="ctr" anchorCtr="1"/>
          <a:lstStyle/>
          <a:p>
            <a:r>
              <a:rPr lang="en-US"/>
              <a:t>Click icon to add chart</a:t>
            </a:r>
            <a:endParaRPr lang="en-US" dirty="0"/>
          </a:p>
        </p:txBody>
      </p:sp>
      <p:sp>
        <p:nvSpPr>
          <p:cNvPr id="8" name="Text Placeholder 7"/>
          <p:cNvSpPr>
            <a:spLocks noGrp="1"/>
          </p:cNvSpPr>
          <p:nvPr>
            <p:ph type="body" sz="quarter" idx="16"/>
          </p:nvPr>
        </p:nvSpPr>
        <p:spPr>
          <a:xfrm>
            <a:off x="502920" y="4526280"/>
            <a:ext cx="8229600" cy="139654"/>
          </a:xfrm>
        </p:spPr>
        <p:txBody>
          <a:bodyPr>
            <a:spAutoFit/>
          </a:bodyPr>
          <a:lstStyle>
            <a:lvl1pPr>
              <a:lnSpc>
                <a:spcPct val="90000"/>
              </a:lnSpc>
              <a:spcBef>
                <a:spcPts val="150"/>
              </a:spcBef>
              <a:defRPr sz="675">
                <a:solidFill>
                  <a:schemeClr val="tx1">
                    <a:lumMod val="65000"/>
                    <a:lumOff val="35000"/>
                  </a:schemeClr>
                </a:solidFill>
                <a:latin typeface="+mj-lt"/>
              </a:defRPr>
            </a:lvl1pPr>
          </a:lstStyle>
          <a:p>
            <a:pPr lvl="0"/>
            <a:r>
              <a:rPr lang="en-US"/>
              <a:t>Edit Master text styles</a:t>
            </a: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358141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33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1331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33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A6901EC5-387D-4FE2-BA32-5A9BCEA0E16D}" type="datetime4">
              <a:rPr lang="en-US" smtClean="0">
                <a:solidFill>
                  <a:srgbClr val="004F71"/>
                </a:solidFill>
              </a:rPr>
              <a:pPr/>
              <a:t>March 29, 2019</a:t>
            </a:fld>
            <a:endParaRPr lang="en-US" dirty="0">
              <a:solidFill>
                <a:srgbClr val="004F71"/>
              </a:solidFill>
            </a:endParaRPr>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solidFill>
                  <a:srgbClr val="004F71"/>
                </a:solidFill>
              </a:rPr>
              <a:t>Enter title via "insert&gt;header and footer&gt;footer" |</a:t>
            </a:r>
            <a:endParaRPr lang="en-US" dirty="0">
              <a:solidFill>
                <a:srgbClr val="004F71"/>
              </a:solidFill>
            </a:endParaRP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srgbClr val="004F71"/>
                </a:solidFill>
              </a:rPr>
              <a:pPr/>
              <a:t>‹#›</a:t>
            </a:fld>
            <a:endParaRPr lang="en-US" dirty="0">
              <a:solidFill>
                <a:srgbClr val="004F71"/>
              </a:solidFill>
            </a:endParaRPr>
          </a:p>
        </p:txBody>
      </p:sp>
      <p:sp>
        <p:nvSpPr>
          <p:cNvPr id="7" name="Content Placeholder 2"/>
          <p:cNvSpPr txBox="1">
            <a:spLocks/>
          </p:cNvSpPr>
          <p:nvPr/>
        </p:nvSpPr>
        <p:spPr bwMode="gray">
          <a:xfrm>
            <a:off x="457201" y="4800601"/>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725606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33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a:solidFill>
                  <a:srgbClr val="000000"/>
                </a:solidFill>
              </a:rPr>
              <a:t>Enter title via "insert&gt;header and footer&gt;footer" |</a:t>
            </a:r>
            <a:endParaRPr lang="en-US" dirty="0">
              <a:solidFill>
                <a:srgbClr val="000000"/>
              </a:solidFill>
            </a:endParaRPr>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53853528"/>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100" b="0">
                <a:solidFill>
                  <a:schemeClr val="bg1"/>
                </a:solidFill>
                <a:latin typeface="+mn-lt"/>
              </a:defRPr>
            </a:lvl1pPr>
            <a:lvl2pPr marL="1028700" indent="-171450" algn="l">
              <a:spcBef>
                <a:spcPts val="1350"/>
              </a:spcBef>
              <a:buFont typeface="Arial" panose="020B0604020202020204" pitchFamily="34" charset="0"/>
              <a:buChar char="–"/>
              <a:defRPr sz="1350">
                <a:solidFill>
                  <a:schemeClr val="bg1"/>
                </a:solidFill>
                <a:latin typeface="+mj-lt"/>
              </a:defRPr>
            </a:lvl2pPr>
          </a:lstStyle>
          <a:p>
            <a:pPr lvl="0"/>
            <a:r>
              <a:rPr lang="en-US" dirty="0"/>
              <a:t>Click to edit quote text</a:t>
            </a:r>
          </a:p>
          <a:p>
            <a:pPr lvl="1"/>
            <a:r>
              <a:rPr lang="en-US" dirty="0"/>
              <a:t>Second level for attribution</a:t>
            </a:r>
          </a:p>
        </p:txBody>
      </p:sp>
      <p:sp>
        <p:nvSpPr>
          <p:cNvPr id="6"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47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7443" y="1206347"/>
            <a:ext cx="2509119" cy="2730807"/>
          </a:xfrm>
          <a:prstGeom prst="rect">
            <a:avLst/>
          </a:prstGeom>
        </p:spPr>
      </p:pic>
    </p:spTree>
    <p:extLst>
      <p:ext uri="{BB962C8B-B14F-4D97-AF65-F5344CB8AC3E}">
        <p14:creationId xmlns:p14="http://schemas.microsoft.com/office/powerpoint/2010/main" val="64517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DEDE0983-67EB-9148-A833-1D9CF67F7389}" type="datetime1">
              <a:rPr lang="en-US" smtClean="0">
                <a:solidFill>
                  <a:srgbClr val="000000"/>
                </a:solidFill>
              </a:rPr>
              <a:t>3/29/2019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4430230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1090613"/>
            <a:ext cx="8229600" cy="3566160"/>
          </a:xfrm>
        </p:spPr>
        <p:txBody>
          <a:bodyPr/>
          <a:lstStyle>
            <a:lvl1pPr>
              <a:spcBef>
                <a:spcPts val="450"/>
              </a:spcBef>
              <a:defRPr>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983911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7280"/>
            <a:ext cx="6675120" cy="3566160"/>
          </a:xfrm>
        </p:spPr>
        <p:txBody>
          <a:bodyPr/>
          <a:lstStyle>
            <a:lvl1pPr>
              <a:spcBef>
                <a:spcPts val="450"/>
              </a:spcBef>
              <a:defRPr sz="1350" b="0">
                <a:solidFill>
                  <a:schemeClr val="bg1"/>
                </a:solidFill>
                <a:latin typeface="+mn-lt"/>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marL="514350"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7086315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977640" cy="3566160"/>
          </a:xfrm>
        </p:spPr>
        <p:txBody>
          <a:bodyPr/>
          <a:lstStyle>
            <a:lvl1pPr>
              <a:spcBef>
                <a:spcPts val="450"/>
              </a:spcBef>
              <a:defRPr sz="1350">
                <a:solidFill>
                  <a:schemeClr val="bg1"/>
                </a:solidFill>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1097280"/>
            <a:ext cx="3977640" cy="356616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1"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3254278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75" baseline="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2920" y="2057400"/>
            <a:ext cx="3977640" cy="260604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Edit Master text styles</a:t>
            </a:r>
          </a:p>
          <a:p>
            <a:pPr marL="0" lvl="1" indent="0" algn="l" defTabSz="685800" rtl="0" eaLnBrk="1" latinLnBrk="0" hangingPunct="1">
              <a:lnSpc>
                <a:spcPct val="100000"/>
              </a:lnSpc>
              <a:spcBef>
                <a:spcPts val="450"/>
              </a:spcBef>
              <a:buFont typeface="Arial" panose="020B0604020202020204" pitchFamily="34" charset="0"/>
              <a:buNone/>
            </a:pPr>
            <a:r>
              <a:rPr lang="en-US"/>
              <a:t>Second level</a:t>
            </a:r>
          </a:p>
          <a:p>
            <a:pPr marL="0" lvl="2" indent="0" algn="l" defTabSz="685800" rtl="0" eaLnBrk="1" latinLnBrk="0" hangingPunct="1">
              <a:lnSpc>
                <a:spcPct val="100000"/>
              </a:lnSpc>
              <a:spcBef>
                <a:spcPts val="450"/>
              </a:spcBef>
              <a:buFont typeface="Arial" panose="020B0604020202020204" pitchFamily="34" charset="0"/>
              <a:buNone/>
            </a:pPr>
            <a:r>
              <a:rPr lang="en-US"/>
              <a:t>Third level</a:t>
            </a:r>
          </a:p>
          <a:p>
            <a:pPr marL="0" lvl="3" indent="0" algn="l" defTabSz="685800" rtl="0" eaLnBrk="1" latinLnBrk="0" hangingPunct="1">
              <a:lnSpc>
                <a:spcPct val="100000"/>
              </a:lnSpc>
              <a:spcBef>
                <a:spcPts val="450"/>
              </a:spcBef>
              <a:buFont typeface="Arial" panose="020B0604020202020204" pitchFamily="34" charset="0"/>
              <a:buNone/>
            </a:pPr>
            <a:r>
              <a:rPr lang="en-US"/>
              <a:t>Fourth level</a:t>
            </a:r>
          </a:p>
          <a:p>
            <a:pPr marL="0" lvl="4" indent="0" algn="l" defTabSz="685800" rtl="0" eaLnBrk="1" latinLnBrk="0" hangingPunct="1">
              <a:lnSpc>
                <a:spcPct val="100000"/>
              </a:lnSpc>
              <a:spcBef>
                <a:spcPts val="45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2057400"/>
            <a:ext cx="3977640" cy="260604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Edit Master text styles</a:t>
            </a:r>
          </a:p>
          <a:p>
            <a:pPr marL="0" lvl="1" indent="0" algn="l" defTabSz="685800" rtl="0" eaLnBrk="1" latinLnBrk="0" hangingPunct="1">
              <a:lnSpc>
                <a:spcPct val="100000"/>
              </a:lnSpc>
              <a:spcBef>
                <a:spcPts val="450"/>
              </a:spcBef>
              <a:buFont typeface="Arial" panose="020B0604020202020204" pitchFamily="34" charset="0"/>
              <a:buNone/>
            </a:pPr>
            <a:r>
              <a:rPr lang="en-US"/>
              <a:t>Second level</a:t>
            </a:r>
          </a:p>
          <a:p>
            <a:pPr marL="0" lvl="2" indent="0" algn="l" defTabSz="685800" rtl="0" eaLnBrk="1" latinLnBrk="0" hangingPunct="1">
              <a:lnSpc>
                <a:spcPct val="100000"/>
              </a:lnSpc>
              <a:spcBef>
                <a:spcPts val="450"/>
              </a:spcBef>
              <a:buFont typeface="Arial" panose="020B0604020202020204" pitchFamily="34" charset="0"/>
              <a:buNone/>
            </a:pPr>
            <a:r>
              <a:rPr lang="en-US"/>
              <a:t>Third level</a:t>
            </a:r>
          </a:p>
          <a:p>
            <a:pPr marL="0" lvl="3" indent="0" algn="l" defTabSz="685800" rtl="0" eaLnBrk="1" latinLnBrk="0" hangingPunct="1">
              <a:lnSpc>
                <a:spcPct val="100000"/>
              </a:lnSpc>
              <a:spcBef>
                <a:spcPts val="450"/>
              </a:spcBef>
              <a:buFont typeface="Arial" panose="020B0604020202020204" pitchFamily="34" charset="0"/>
              <a:buNone/>
            </a:pPr>
            <a:r>
              <a:rPr lang="en-US"/>
              <a:t>Fourth level</a:t>
            </a:r>
          </a:p>
          <a:p>
            <a:pPr marL="0" lvl="4" indent="0" algn="l" defTabSz="685800" rtl="0" eaLnBrk="1" latinLnBrk="0" hangingPunct="1">
              <a:lnSpc>
                <a:spcPct val="100000"/>
              </a:lnSpc>
              <a:spcBef>
                <a:spcPts val="450"/>
              </a:spcBef>
              <a:buFont typeface="Arial" panose="020B0604020202020204" pitchFamily="34" charset="0"/>
              <a:buNone/>
            </a:pPr>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0" name="Text Placeholder 9"/>
          <p:cNvSpPr>
            <a:spLocks noGrp="1"/>
          </p:cNvSpPr>
          <p:nvPr>
            <p:ph type="body" sz="quarter" idx="14"/>
          </p:nvPr>
        </p:nvSpPr>
        <p:spPr>
          <a:xfrm>
            <a:off x="502920" y="1097280"/>
            <a:ext cx="8229600" cy="822960"/>
          </a:xfrm>
        </p:spPr>
        <p:txBody>
          <a:bodyPr/>
          <a:lstStyle>
            <a:lvl1pPr>
              <a:defRPr sz="1500" b="0">
                <a:solidFill>
                  <a:schemeClr val="bg1"/>
                </a:solidFill>
                <a:latin typeface="+mn-lt"/>
              </a:defRPr>
            </a:lvl1pPr>
          </a:lstStyle>
          <a:p>
            <a:pPr lvl="0"/>
            <a:r>
              <a:rPr lang="en-US"/>
              <a:t>Edit Master text styles</a:t>
            </a:r>
          </a:p>
        </p:txBody>
      </p:sp>
      <p:sp>
        <p:nvSpPr>
          <p:cNvPr id="12"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6089871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3"/>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z="750">
                <a:solidFill>
                  <a:schemeClr val="bg1"/>
                </a:solidFill>
                <a:latin typeface="Calibri" panose="020F0502020204030204" pitchFamily="34" charset="0"/>
                <a:cs typeface="Calibri" panose="020F0502020204030204" pitchFamily="34" charset="0"/>
              </a:defRPr>
            </a:lvl1p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sz="750">
                <a:solidFill>
                  <a:schemeClr val="bg1"/>
                </a:solidFill>
                <a:latin typeface="Calibri" panose="020F0502020204030204" pitchFamily="34" charset="0"/>
                <a:cs typeface="Calibri" panose="020F0502020204030204" pitchFamily="34" charset="0"/>
              </a:defRPr>
            </a:lvl1pPr>
          </a:lstStyle>
          <a:p>
            <a:r>
              <a:rPr lang="en-US">
                <a:solidFill>
                  <a:srgbClr val="000000"/>
                </a:solidFill>
              </a:rPr>
              <a:t>Enter title via "insert&gt;header and footer&gt;footer" |</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sz="750">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chemeClr val="bg1"/>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2046072646"/>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5"/>
          </a:solidFill>
          <a:ln>
            <a:noFill/>
          </a:ln>
          <a:effectLst/>
        </p:spPr>
        <p:txBody>
          <a:bodyPr lIns="365760" rIns="365760" anchor="ctr" anchorCtr="1"/>
          <a:lstStyle>
            <a:lvl1pPr algn="ctr">
              <a:defRPr sz="18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339270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18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144235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18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502920" y="271463"/>
            <a:ext cx="3974592" cy="685800"/>
          </a:xfrm>
        </p:spPr>
        <p:txBody>
          <a:bodyPr rIns="182880"/>
          <a:lstStyle>
            <a:lvl1pPr>
              <a:defRPr cap="none" baseline="0">
                <a:solidFill>
                  <a:schemeClr val="bg1"/>
                </a:solidFill>
              </a:defRPr>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12" name="Content Placeholder 2"/>
          <p:cNvSpPr txBox="1">
            <a:spLocks/>
          </p:cNvSpPr>
          <p:nvPr/>
        </p:nvSpPr>
        <p:spPr bwMode="gray">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486865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9"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594889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6"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48516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line 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49161"/>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8229600" cy="3297115"/>
          </a:xfrm>
        </p:spPr>
        <p:txBody>
          <a:bodyPr/>
          <a:lstStyle>
            <a:lvl1pPr>
              <a:defRPr sz="1800" b="1">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4FE6A1D7-2072-7B41-AB21-4A5387A166D4}" type="datetime1">
              <a:rPr lang="en-US" smtClean="0">
                <a:solidFill>
                  <a:srgbClr val="000000"/>
                </a:solidFill>
              </a:rPr>
              <a:t>3/29/2019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A6901EC5-387D-4FE2-BA32-5A9BCEA0E16D}" type="datetime4">
              <a:rPr lang="en-US" smtClean="0">
                <a:solidFill>
                  <a:prstClr val="white"/>
                </a:solidFill>
              </a:rPr>
              <a:pPr/>
              <a:t>March 29, 2019</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prstClr val="white"/>
                </a:solidFill>
              </a:rPr>
              <a:t>Enter title via "insert&gt;header and footer&gt;footer" |</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dirty="0">
              <a:solidFill>
                <a:prstClr val="white"/>
              </a:solidFill>
            </a:endParaRPr>
          </a:p>
        </p:txBody>
      </p:sp>
      <p:sp>
        <p:nvSpPr>
          <p:cNvPr id="7" name="Text Placeholder 6"/>
          <p:cNvSpPr>
            <a:spLocks noGrp="1"/>
          </p:cNvSpPr>
          <p:nvPr>
            <p:ph type="body" sz="quarter" idx="13" hasCustomPrompt="1"/>
          </p:nvPr>
        </p:nvSpPr>
        <p:spPr>
          <a:xfrm>
            <a:off x="506218" y="1097280"/>
            <a:ext cx="8229600" cy="548640"/>
          </a:xfrm>
        </p:spPr>
        <p:txBody>
          <a:bodyPr/>
          <a:lstStyle>
            <a:lvl1pPr>
              <a:spcBef>
                <a:spcPts val="0"/>
              </a:spcBef>
              <a:defRPr sz="1500">
                <a:solidFill>
                  <a:schemeClr val="bg1"/>
                </a:solidFill>
              </a:defRPr>
            </a:lvl1pPr>
            <a:lvl2pPr marL="0" indent="0">
              <a:spcBef>
                <a:spcPts val="0"/>
              </a:spcBef>
              <a:buNone/>
              <a:defRPr sz="1050">
                <a:solidFill>
                  <a:schemeClr val="bg1"/>
                </a:solidFill>
                <a:latin typeface="+mj-lt"/>
              </a:defRPr>
            </a:lvl2pPr>
          </a:lstStyle>
          <a:p>
            <a:pPr lvl="0"/>
            <a:r>
              <a:rPr lang="en-US"/>
              <a:t>CLICK TO EDIT CHART TITLE</a:t>
            </a:r>
          </a:p>
          <a:p>
            <a:pPr lvl="1"/>
            <a:r>
              <a:rPr lang="en-US"/>
              <a:t>Second </a:t>
            </a:r>
            <a:r>
              <a:rPr lang="en-US" dirty="0"/>
              <a:t>level for chart subtitle</a:t>
            </a:r>
          </a:p>
        </p:txBody>
      </p:sp>
      <p:sp>
        <p:nvSpPr>
          <p:cNvPr id="9" name="Chart Placeholder 8"/>
          <p:cNvSpPr>
            <a:spLocks noGrp="1"/>
          </p:cNvSpPr>
          <p:nvPr>
            <p:ph type="chart" sz="quarter" idx="14"/>
          </p:nvPr>
        </p:nvSpPr>
        <p:spPr>
          <a:xfrm>
            <a:off x="506218" y="1714500"/>
            <a:ext cx="8229600" cy="2743200"/>
          </a:xfrm>
        </p:spPr>
        <p:txBody>
          <a:bodyPr rIns="0" anchor="ctr" anchorCtr="1"/>
          <a:lstStyle>
            <a:lvl1pPr>
              <a:defRPr>
                <a:solidFill>
                  <a:schemeClr val="bg1"/>
                </a:solidFill>
              </a:defRPr>
            </a:lvl1pPr>
          </a:lstStyle>
          <a:p>
            <a:r>
              <a:rPr lang="en-US"/>
              <a:t>Click icon to add chart</a:t>
            </a:r>
            <a:endParaRPr lang="en-US" dirty="0"/>
          </a:p>
        </p:txBody>
      </p:sp>
      <p:sp>
        <p:nvSpPr>
          <p:cNvPr id="8" name="Text Placeholder 7"/>
          <p:cNvSpPr>
            <a:spLocks noGrp="1"/>
          </p:cNvSpPr>
          <p:nvPr>
            <p:ph type="body" sz="quarter" idx="16"/>
          </p:nvPr>
        </p:nvSpPr>
        <p:spPr>
          <a:xfrm>
            <a:off x="502920" y="4526280"/>
            <a:ext cx="8229600" cy="150041"/>
          </a:xfrm>
        </p:spPr>
        <p:txBody>
          <a:bodyPr>
            <a:spAutoFit/>
          </a:bodyPr>
          <a:lstStyle>
            <a:lvl1pPr>
              <a:defRPr sz="675">
                <a:solidFill>
                  <a:schemeClr val="bg1"/>
                </a:solidFill>
              </a:defRPr>
            </a:lvl1pPr>
          </a:lstStyle>
          <a:p>
            <a:pPr lvl="0"/>
            <a:r>
              <a:rPr lang="en-US"/>
              <a:t>Edit Master text styles</a:t>
            </a:r>
          </a:p>
        </p:txBody>
      </p:sp>
      <p:sp>
        <p:nvSpPr>
          <p:cNvPr id="12" name="Content Placeholder 2"/>
          <p:cNvSpPr txBox="1">
            <a:spLocks/>
          </p:cNvSpPr>
          <p:nvPr/>
        </p:nvSpPr>
        <p:spPr bwMode="auto">
          <a:xfrm>
            <a:off x="502922"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354864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 CALIBRI 2 colum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1"/>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4CA20C5E-9199-2F4A-A605-C9039D01A2FA}" type="datetime1">
              <a:rPr lang="en-US" smtClean="0">
                <a:solidFill>
                  <a:srgbClr val="000000"/>
                </a:solidFill>
              </a:rPr>
              <a:t>3/29/2019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a:spLocks noGrp="1"/>
          </p:cNvSpPr>
          <p:nvPr>
            <p:ph idx="14" hasCustomPrompt="1"/>
          </p:nvPr>
        </p:nvSpPr>
        <p:spPr>
          <a:xfrm>
            <a:off x="4645698" y="914401"/>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4" name="Text Placeholder 3"/>
          <p:cNvSpPr>
            <a:spLocks noGrp="1"/>
          </p:cNvSpPr>
          <p:nvPr>
            <p:ph type="body" sz="quarter" idx="15" hasCustomPrompt="1"/>
          </p:nvPr>
        </p:nvSpPr>
        <p:spPr>
          <a:xfrm>
            <a:off x="508000" y="4698373"/>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1" indent="0">
              <a:buNone/>
              <a:defRPr/>
            </a:lvl2pPr>
            <a:lvl3pPr marL="576248" indent="0">
              <a:buNone/>
              <a:defRPr/>
            </a:lvl3pPr>
            <a:lvl4pPr marL="855641" indent="0">
              <a:buNone/>
              <a:defRPr/>
            </a:lvl4pPr>
            <a:lvl5pPr marL="1152497" indent="0">
              <a:buNone/>
              <a:defRPr/>
            </a:lvl5pPr>
          </a:lstStyle>
          <a:p>
            <a:pPr lvl="0"/>
            <a:r>
              <a:rPr lang="en-US" dirty="0"/>
              <a:t>Click to add references</a:t>
            </a:r>
          </a:p>
        </p:txBody>
      </p:sp>
    </p:spTree>
    <p:extLst>
      <p:ext uri="{BB962C8B-B14F-4D97-AF65-F5344CB8AC3E}">
        <p14:creationId xmlns:p14="http://schemas.microsoft.com/office/powerpoint/2010/main" val="38815656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1"/>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1"/>
            <a:ext cx="8229600" cy="3367454"/>
          </a:xfrm>
        </p:spPr>
        <p:txBody>
          <a:bodyPr/>
          <a:lstStyle>
            <a:lvl1pPr>
              <a:defRPr sz="1800" b="1" cap="all" baseline="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DEDE0983-67EB-9148-A833-1D9CF67F7389}" type="datetime1">
              <a:rPr lang="en-US" smtClean="0">
                <a:solidFill>
                  <a:srgbClr val="000000"/>
                </a:solidFill>
              </a:rPr>
              <a:t>3/29/2019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98373"/>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1" indent="0">
              <a:buNone/>
              <a:defRPr/>
            </a:lvl2pPr>
            <a:lvl3pPr marL="576248" indent="0">
              <a:buNone/>
              <a:defRPr/>
            </a:lvl3pPr>
            <a:lvl4pPr marL="855641" indent="0">
              <a:buNone/>
              <a:defRPr/>
            </a:lvl4pPr>
            <a:lvl5pPr marL="1152497" indent="0">
              <a:buNone/>
              <a:defRPr/>
            </a:lvl5pPr>
          </a:lstStyle>
          <a:p>
            <a:pPr lvl="0"/>
            <a:r>
              <a:rPr lang="en-US" dirty="0"/>
              <a:t>Click to add references</a:t>
            </a:r>
          </a:p>
        </p:txBody>
      </p:sp>
    </p:spTree>
    <p:extLst>
      <p:ext uri="{BB962C8B-B14F-4D97-AF65-F5344CB8AC3E}">
        <p14:creationId xmlns:p14="http://schemas.microsoft.com/office/powerpoint/2010/main" val="821606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33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spTree>
    <p:extLst>
      <p:ext uri="{BB962C8B-B14F-4D97-AF65-F5344CB8AC3E}">
        <p14:creationId xmlns:p14="http://schemas.microsoft.com/office/powerpoint/2010/main" val="3902030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2" name="Title 1"/>
          <p:cNvSpPr>
            <a:spLocks noGrp="1"/>
          </p:cNvSpPr>
          <p:nvPr>
            <p:ph type="ctrTitle" hasCustomPrompt="1"/>
          </p:nvPr>
        </p:nvSpPr>
        <p:spPr bwMode="gray">
          <a:xfrm>
            <a:off x="502920" y="2330054"/>
            <a:ext cx="7315200" cy="1234440"/>
          </a:xfrm>
        </p:spPr>
        <p:txBody>
          <a:bodyPr/>
          <a:lstStyle>
            <a:lvl1pPr algn="l">
              <a:lnSpc>
                <a:spcPct val="90000"/>
              </a:lnSpc>
              <a:defRPr sz="33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1749981"/>
            <a:ext cx="7315200" cy="480060"/>
          </a:xfrm>
        </p:spPr>
        <p:txBody>
          <a:bodyPr rIns="0" bIns="0" anchor="b" anchorCtr="0"/>
          <a:lstStyle>
            <a:lvl1pPr marL="0" indent="0" algn="l">
              <a:lnSpc>
                <a:spcPct val="100000"/>
              </a:lnSpc>
              <a:buNone/>
              <a:defRPr sz="1350" b="1" cap="all" spc="113" baseline="0">
                <a:solidFill>
                  <a:schemeClr val="accent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bwMode="gray">
          <a:xfrm>
            <a:off x="502920" y="3701654"/>
            <a:ext cx="4846320" cy="480060"/>
          </a:xfrm>
        </p:spPr>
        <p:txBody>
          <a:bodyPr/>
          <a:lstStyle>
            <a:lvl1pPr>
              <a:defRPr sz="1050" b="0" i="0">
                <a:solidFill>
                  <a:schemeClr val="tx1"/>
                </a:solidFill>
                <a:latin typeface="+mn-lt"/>
              </a:defRPr>
            </a:lvl1pPr>
          </a:lstStyle>
          <a:p>
            <a:pPr lvl="0"/>
            <a:r>
              <a:rPr lang="en-US" dirty="0"/>
              <a:t>Click to edit date</a:t>
            </a:r>
          </a:p>
        </p:txBody>
      </p:sp>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869" y="114301"/>
            <a:ext cx="1371600" cy="112177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94" y="56339"/>
            <a:ext cx="1526398" cy="1244663"/>
          </a:xfrm>
          <a:prstGeom prst="rect">
            <a:avLst/>
          </a:prstGeom>
        </p:spPr>
      </p:pic>
    </p:spTree>
    <p:extLst>
      <p:ext uri="{BB962C8B-B14F-4D97-AF65-F5344CB8AC3E}">
        <p14:creationId xmlns:p14="http://schemas.microsoft.com/office/powerpoint/2010/main" val="544506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lide Alternate">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3300" b="0" cap="none" spc="0" baseline="0">
                <a:solidFill>
                  <a:schemeClr val="bg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bg1"/>
                </a:solidFill>
                <a:latin typeface="+mn-lt"/>
              </a:defRPr>
            </a:lvl1pPr>
          </a:lstStyle>
          <a:p>
            <a:pPr lvl="0"/>
            <a:r>
              <a:rPr lang="en-US" dirty="0"/>
              <a:t>Click to edit date</a:t>
            </a:r>
          </a:p>
        </p:txBody>
      </p:sp>
      <p:pic>
        <p:nvPicPr>
          <p:cNvPr id="7" name="Picture 6"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1" y="3714751"/>
            <a:ext cx="1591196" cy="1301372"/>
          </a:xfrm>
          <a:prstGeom prst="rect">
            <a:avLst/>
          </a:prstGeom>
        </p:spPr>
      </p:pic>
    </p:spTree>
    <p:extLst>
      <p:ext uri="{BB962C8B-B14F-4D97-AF65-F5344CB8AC3E}">
        <p14:creationId xmlns:p14="http://schemas.microsoft.com/office/powerpoint/2010/main" val="19271712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02920" y="1383030"/>
            <a:ext cx="7315200" cy="1234440"/>
          </a:xfrm>
        </p:spPr>
        <p:txBody>
          <a:bodyPr/>
          <a:lstStyle>
            <a:lvl1pPr algn="l">
              <a:lnSpc>
                <a:spcPct val="90000"/>
              </a:lnSpc>
              <a:defRPr sz="3300" b="0" cap="none" spc="0" baseline="0">
                <a:solidFill>
                  <a:schemeClr val="tx1"/>
                </a:solidFill>
                <a:latin typeface="+mn-lt"/>
              </a:defRPr>
            </a:lvl1pPr>
          </a:lstStyle>
          <a:p>
            <a:r>
              <a:rPr lang="en-US" dirty="0"/>
              <a:t>Click to edit master title style</a:t>
            </a:r>
          </a:p>
        </p:txBody>
      </p:sp>
      <p:sp>
        <p:nvSpPr>
          <p:cNvPr id="3" name="Subtitle 2"/>
          <p:cNvSpPr>
            <a:spLocks noGrp="1"/>
          </p:cNvSpPr>
          <p:nvPr>
            <p:ph type="subTitle" idx="1" hasCustomPrompt="1"/>
          </p:nvPr>
        </p:nvSpPr>
        <p:spPr bwMode="gray">
          <a:xfrm>
            <a:off x="502920" y="800100"/>
            <a:ext cx="7315200" cy="480060"/>
          </a:xfrm>
        </p:spPr>
        <p:txBody>
          <a:bodyPr rIns="0" bIns="0" anchor="b" anchorCtr="0"/>
          <a:lstStyle>
            <a:lvl1pPr marL="0" indent="0" algn="l">
              <a:lnSpc>
                <a:spcPct val="100000"/>
              </a:lnSpc>
              <a:buNone/>
              <a:defRPr sz="1350" b="1" cap="all" spc="113" baseline="0">
                <a:solidFill>
                  <a:schemeClr val="accent1"/>
                </a:solidFill>
                <a:latin typeface="Calibri" panose="020F0502020204030204" pitchFamily="34" charset="0"/>
                <a:cs typeface="Calibri" panose="020F050202020403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0"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502920" y="2743200"/>
            <a:ext cx="4846320" cy="480060"/>
          </a:xfrm>
        </p:spPr>
        <p:txBody>
          <a:bodyPr/>
          <a:lstStyle>
            <a:lvl1pPr>
              <a:defRPr sz="1050" b="0" i="0">
                <a:solidFill>
                  <a:schemeClr val="tx1"/>
                </a:solidFill>
                <a:latin typeface="+mn-lt"/>
              </a:defRPr>
            </a:lvl1pPr>
          </a:lstStyle>
          <a:p>
            <a:pPr lvl="0"/>
            <a:r>
              <a:rPr lang="en-US" dirty="0"/>
              <a:t>Click to edit date</a:t>
            </a:r>
          </a:p>
        </p:txBody>
      </p:sp>
      <p:pic>
        <p:nvPicPr>
          <p:cNvPr id="7" name="Picture 6"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1" y="3714751"/>
            <a:ext cx="1591196" cy="130137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068" y="3646702"/>
            <a:ext cx="1767582" cy="1441330"/>
          </a:xfrm>
          <a:prstGeom prst="rect">
            <a:avLst/>
          </a:prstGeom>
        </p:spPr>
      </p:pic>
    </p:spTree>
    <p:extLst>
      <p:ext uri="{BB962C8B-B14F-4D97-AF65-F5344CB8AC3E}">
        <p14:creationId xmlns:p14="http://schemas.microsoft.com/office/powerpoint/2010/main" val="3358221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1463"/>
            <a:ext cx="8229600" cy="685800"/>
          </a:xfrm>
        </p:spPr>
        <p:txBody>
          <a:bodyPr/>
          <a:lstStyle>
            <a:lvl1pPr>
              <a:defRPr cap="none" baseline="0">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a:solidFill>
                  <a:schemeClr val="accent1"/>
                </a:solidFill>
              </a:defRPr>
            </a:lvl1pPr>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68D4E-F23F-43D1-ABA4-637B6EDF83B9}" type="slidenum">
              <a:rPr lang="en-US" smtClean="0"/>
              <a:t>‹#›</a:t>
            </a:fld>
            <a:endParaRPr lang="en-US" dirty="0"/>
          </a:p>
        </p:txBody>
      </p:sp>
      <p:sp>
        <p:nvSpPr>
          <p:cNvPr id="9"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29648004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solidFill>
                  <a:schemeClr val="accent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6566"/>
            <a:ext cx="8229600" cy="3566160"/>
          </a:xfrm>
        </p:spPr>
        <p:txBody>
          <a:bodyPr/>
          <a:lstStyle>
            <a:lvl1pPr>
              <a:defRPr sz="1350" b="1">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68D4E-F23F-43D1-ABA4-637B6EDF83B9}" type="slidenum">
              <a:rPr lang="en-US" smtClean="0"/>
              <a:t>‹#›</a:t>
            </a:fld>
            <a:endParaRPr lang="en-US" dirty="0"/>
          </a:p>
        </p:txBody>
      </p:sp>
      <p:sp>
        <p:nvSpPr>
          <p:cNvPr id="9" name="Content Placeholder 2"/>
          <p:cNvSpPr txBox="1">
            <a:spLocks/>
          </p:cNvSpPr>
          <p:nvPr/>
        </p:nvSpPr>
        <p:spPr bwMode="gray">
          <a:xfrm>
            <a:off x="502921" y="4820604"/>
            <a:ext cx="3057981" cy="219076"/>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50" dirty="0">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4549572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1097280"/>
            <a:ext cx="6675120" cy="3566160"/>
          </a:xfrm>
        </p:spPr>
        <p:txBody>
          <a:bodyPr/>
          <a:lstStyle>
            <a:lvl1pPr>
              <a:spcBef>
                <a:spcPts val="1350"/>
              </a:spcBef>
              <a:defRPr sz="1350" b="0">
                <a:solidFill>
                  <a:schemeClr val="tx1"/>
                </a:solidFill>
                <a:latin typeface="+mn-lt"/>
              </a:defRPr>
            </a:lvl1pPr>
            <a:lvl2pPr>
              <a:defRPr sz="1200"/>
            </a:lvl2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C68D4E-F23F-43D1-ABA4-637B6EDF83B9}" type="slidenum">
              <a:rPr lang="en-US" smtClean="0"/>
              <a:t>‹#›</a:t>
            </a:fld>
            <a:endParaRPr lang="en-US" dirty="0"/>
          </a:p>
        </p:txBody>
      </p:sp>
      <p:sp>
        <p:nvSpPr>
          <p:cNvPr id="10"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93760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CALIBRI 2 colum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29065"/>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hasCustomPrompt="1"/>
          </p:nvPr>
        </p:nvSpPr>
        <p:spPr>
          <a:xfrm>
            <a:off x="502920" y="914400"/>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10"/>
          </p:nvPr>
        </p:nvSpPr>
        <p:spPr/>
        <p:txBody>
          <a:bodyPr/>
          <a:lstStyle/>
          <a:p>
            <a:fld id="{4CA20C5E-9199-2F4A-A605-C9039D01A2FA}" type="datetime1">
              <a:rPr lang="en-US" smtClean="0">
                <a:solidFill>
                  <a:srgbClr val="000000"/>
                </a:solidFill>
              </a:rPr>
              <a:t>3/29/2019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a:spLocks noGrp="1"/>
          </p:cNvSpPr>
          <p:nvPr>
            <p:ph idx="14" hasCustomPrompt="1"/>
          </p:nvPr>
        </p:nvSpPr>
        <p:spPr>
          <a:xfrm>
            <a:off x="4645698" y="914400"/>
            <a:ext cx="4023360" cy="3479181"/>
          </a:xfrm>
        </p:spPr>
        <p:txBody>
          <a:bodyPr/>
          <a:lstStyle>
            <a:lvl1pPr>
              <a:defRPr sz="1400" b="1" cap="all" baseline="0">
                <a:solidFill>
                  <a:schemeClr val="accent1"/>
                </a:solidFill>
                <a:latin typeface="Calibri" panose="020F0502020204030204" pitchFamily="34" charset="0"/>
                <a:cs typeface="Calibri" panose="020F0502020204030204" pitchFamily="34" charset="0"/>
              </a:defRPr>
            </a:lvl1pPr>
            <a:lvl2pPr>
              <a:defRPr sz="1200"/>
            </a:lvl2pPr>
            <a:lvl3pPr>
              <a:defRPr sz="1200"/>
            </a:lvl3pPr>
            <a:lvl4pPr>
              <a:defRPr sz="1200"/>
            </a:lvl4pPr>
            <a:lvl5pPr>
              <a:defRPr sz="1200"/>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4" name="Text Placeholder 3"/>
          <p:cNvSpPr>
            <a:spLocks noGrp="1"/>
          </p:cNvSpPr>
          <p:nvPr>
            <p:ph type="body" sz="quarter" idx="15" hasCustomPrompt="1"/>
          </p:nvPr>
        </p:nvSpPr>
        <p:spPr>
          <a:xfrm>
            <a:off x="508000" y="4698372"/>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solidFill>
                  <a:schemeClr val="accent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977640" cy="3566160"/>
          </a:xfrm>
        </p:spPr>
        <p:txBody>
          <a:bodyPr/>
          <a:lstStyle>
            <a:lvl1pPr>
              <a:spcBef>
                <a:spcPts val="450"/>
              </a:spcBef>
              <a:defRPr sz="1350" b="1">
                <a:solidFill>
                  <a:schemeClr val="accent1"/>
                </a:solidFill>
                <a:latin typeface="Calibri" panose="020F0502020204030204" pitchFamily="34" charset="0"/>
                <a:cs typeface="Calibri" panose="020F0502020204030204" pitchFamily="34" charset="0"/>
              </a:defRPr>
            </a:lvl1pPr>
            <a:lvl2pPr>
              <a:spcBef>
                <a:spcPts val="450"/>
              </a:spcBef>
              <a:defRPr sz="1350"/>
            </a:lvl2pPr>
            <a:lvl3pPr>
              <a:spcBef>
                <a:spcPts val="450"/>
              </a:spcBef>
              <a:defRPr sz="1200"/>
            </a:lvl3pPr>
            <a:lvl4pPr>
              <a:spcBef>
                <a:spcPts val="450"/>
              </a:spcBef>
              <a:defRPr sz="1050"/>
            </a:lvl4pPr>
            <a:lvl5pPr>
              <a:spcBef>
                <a:spcPts val="450"/>
              </a:spcBef>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1097280"/>
            <a:ext cx="3977640" cy="3566160"/>
          </a:xfrm>
        </p:spPr>
        <p:txBody>
          <a:bodyPr/>
          <a:lstStyle>
            <a:lvl1pPr>
              <a:spcBef>
                <a:spcPts val="450"/>
              </a:spcBef>
              <a:defRPr lang="en-US" sz="1350" b="1" kern="1200" smtClean="0">
                <a:solidFill>
                  <a:schemeClr val="accent1"/>
                </a:solidFill>
                <a:latin typeface="Calibri" panose="020F0502020204030204" pitchFamily="34" charset="0"/>
                <a:ea typeface="+mn-ea"/>
                <a:cs typeface="Calibri" panose="020F0502020204030204" pitchFamily="34" charset="0"/>
              </a:defRPr>
            </a:lvl1pPr>
            <a:lvl2pPr>
              <a:spcBef>
                <a:spcPts val="450"/>
              </a:spcBef>
              <a:defRPr sz="1350"/>
            </a:lvl2pPr>
            <a:lvl3pPr>
              <a:spcBef>
                <a:spcPts val="450"/>
              </a:spcBef>
              <a:defRPr sz="1200"/>
            </a:lvl3pPr>
            <a:lvl4pPr>
              <a:spcBef>
                <a:spcPts val="450"/>
              </a:spcBef>
              <a:defRPr sz="1050"/>
            </a:lvl4pPr>
            <a:lvl5pPr>
              <a:spcBef>
                <a:spcPts val="450"/>
              </a:spcBef>
              <a:defRPr sz="1050"/>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8D4E-F23F-43D1-ABA4-637B6EDF83B9}" type="slidenum">
              <a:rPr lang="en-US" smtClean="0"/>
              <a:t>‹#›</a:t>
            </a:fld>
            <a:endParaRPr lang="en-US" dirty="0"/>
          </a:p>
        </p:txBody>
      </p:sp>
      <p:sp>
        <p:nvSpPr>
          <p:cNvPr id="11"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124053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Content Placeholder 2"/>
          <p:cNvSpPr>
            <a:spLocks noGrp="1"/>
          </p:cNvSpPr>
          <p:nvPr>
            <p:ph sz="half" idx="1" hasCustomPrompt="1"/>
          </p:nvPr>
        </p:nvSpPr>
        <p:spPr>
          <a:xfrm>
            <a:off x="502920" y="2057400"/>
            <a:ext cx="3977640" cy="2606040"/>
          </a:xfrm>
        </p:spPr>
        <p:txBody>
          <a:bodyPr/>
          <a:lstStyle>
            <a:lvl1pPr>
              <a:spcBef>
                <a:spcPts val="450"/>
              </a:spcBef>
              <a:defRPr sz="1350">
                <a:solidFill>
                  <a:schemeClr val="accent1"/>
                </a:solidFill>
                <a:latin typeface="Calibri" panose="020F0502020204030204" pitchFamily="34" charset="0"/>
                <a:cs typeface="Calibri" panose="020F0502020204030204" pitchFamily="34" charset="0"/>
              </a:defRPr>
            </a:lvl1pPr>
            <a:lvl2pPr>
              <a:spcBef>
                <a:spcPts val="450"/>
              </a:spcBef>
              <a:defRPr sz="1350">
                <a:solidFill>
                  <a:schemeClr val="tx1"/>
                </a:solidFill>
              </a:defRPr>
            </a:lvl2pPr>
            <a:lvl3pPr>
              <a:spcBef>
                <a:spcPts val="450"/>
              </a:spcBef>
              <a:defRPr sz="120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Content Placeholder 3"/>
          <p:cNvSpPr>
            <a:spLocks noGrp="1"/>
          </p:cNvSpPr>
          <p:nvPr>
            <p:ph sz="half" idx="2" hasCustomPrompt="1"/>
          </p:nvPr>
        </p:nvSpPr>
        <p:spPr>
          <a:xfrm>
            <a:off x="4754880" y="2057400"/>
            <a:ext cx="3977640" cy="2606040"/>
          </a:xfrm>
        </p:spPr>
        <p:txBody>
          <a:bodyPr/>
          <a:lstStyle>
            <a:lvl1pPr>
              <a:spcBef>
                <a:spcPts val="450"/>
              </a:spcBef>
              <a:defRPr lang="en-US" sz="1350" b="1" kern="1200" smtClean="0">
                <a:solidFill>
                  <a:schemeClr val="accent1"/>
                </a:solidFill>
                <a:latin typeface="Calibri" panose="020F0502020204030204" pitchFamily="34" charset="0"/>
                <a:ea typeface="+mn-ea"/>
                <a:cs typeface="Calibri" panose="020F0502020204030204" pitchFamily="34" charset="0"/>
              </a:defRPr>
            </a:lvl1pPr>
            <a:lvl2pPr>
              <a:spcBef>
                <a:spcPts val="450"/>
              </a:spcBef>
              <a:defRPr sz="1350">
                <a:solidFill>
                  <a:schemeClr val="tx1"/>
                </a:solidFill>
              </a:defRPr>
            </a:lvl2pPr>
            <a:lvl3pPr>
              <a:spcBef>
                <a:spcPts val="450"/>
              </a:spcBef>
              <a:defRPr sz="1200">
                <a:solidFill>
                  <a:schemeClr val="tx1"/>
                </a:solidFill>
              </a:defRPr>
            </a:lvl3pPr>
            <a:lvl4pPr>
              <a:spcBef>
                <a:spcPts val="450"/>
              </a:spcBef>
              <a:defRPr sz="1050">
                <a:solidFill>
                  <a:schemeClr val="tx1"/>
                </a:solidFill>
              </a:defRPr>
            </a:lvl4pPr>
            <a:lvl5pPr>
              <a:spcBef>
                <a:spcPts val="450"/>
              </a:spcBef>
              <a:defRPr sz="1050">
                <a:solidFill>
                  <a:schemeClr val="tx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8D4E-F23F-43D1-ABA4-637B6EDF83B9}" type="slidenum">
              <a:rPr lang="en-US" smtClean="0"/>
              <a:t>‹#›</a:t>
            </a:fld>
            <a:endParaRPr lang="en-US" dirty="0"/>
          </a:p>
        </p:txBody>
      </p:sp>
      <p:sp>
        <p:nvSpPr>
          <p:cNvPr id="10" name="Text Placeholder 9"/>
          <p:cNvSpPr>
            <a:spLocks noGrp="1"/>
          </p:cNvSpPr>
          <p:nvPr>
            <p:ph type="body" sz="quarter" idx="14"/>
          </p:nvPr>
        </p:nvSpPr>
        <p:spPr>
          <a:xfrm>
            <a:off x="502920" y="1097280"/>
            <a:ext cx="8229600" cy="822960"/>
          </a:xfrm>
        </p:spPr>
        <p:txBody>
          <a:bodyPr/>
          <a:lstStyle>
            <a:lvl1pPr>
              <a:defRPr sz="1500" b="0">
                <a:solidFill>
                  <a:schemeClr val="accent1"/>
                </a:solidFill>
                <a:latin typeface="+mn-lt"/>
              </a:defRPr>
            </a:lvl1pPr>
          </a:lstStyle>
          <a:p>
            <a:pPr lvl="0"/>
            <a:r>
              <a:rPr lang="en-US"/>
              <a:t>Edit Master text styles</a:t>
            </a:r>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470433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tx2"/>
          </a:solidFill>
          <a:ln>
            <a:noFill/>
          </a:ln>
          <a:effectLst/>
        </p:spPr>
        <p:txBody>
          <a:bodyPr lIns="365760" rIns="365760" anchor="ctr" anchorCtr="1"/>
          <a:lstStyle>
            <a:lvl1pPr algn="ctr">
              <a:defRPr sz="1800" b="0" baseline="0">
                <a:solidFill>
                  <a:schemeClr val="accent3"/>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1"/>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9364873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1800" b="0" baseline="0">
                <a:solidFill>
                  <a:schemeClr val="accent4"/>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1"/>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119907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1800" b="0" baseline="0">
                <a:solidFill>
                  <a:srgbClr val="7030A0"/>
                </a:solidFill>
                <a:latin typeface="+mn-lt"/>
              </a:defRPr>
            </a:lvl1pPr>
          </a:lstStyle>
          <a:p>
            <a:r>
              <a:rPr lang="en-US" dirty="0"/>
              <a:t>Insert an image, chart or typographic element</a:t>
            </a:r>
          </a:p>
          <a:p>
            <a:r>
              <a:rPr lang="en-US" dirty="0"/>
              <a:t>  within this placeholder </a:t>
            </a:r>
          </a:p>
        </p:txBody>
      </p:sp>
      <p:sp>
        <p:nvSpPr>
          <p:cNvPr id="2" name="Title 1"/>
          <p:cNvSpPr>
            <a:spLocks noGrp="1"/>
          </p:cNvSpPr>
          <p:nvPr>
            <p:ph type="title" hasCustomPrompt="1"/>
          </p:nvPr>
        </p:nvSpPr>
        <p:spPr>
          <a:xfrm>
            <a:off x="502920" y="274320"/>
            <a:ext cx="3974592" cy="685800"/>
          </a:xfrm>
        </p:spPr>
        <p:txBody>
          <a:bodyPr rIns="182880"/>
          <a:lstStyle>
            <a:lvl1pPr>
              <a:defRPr cap="none" baseline="0"/>
            </a:lvl1pPr>
          </a:lstStyle>
          <a:p>
            <a:r>
              <a:rPr lang="en-US" dirty="0"/>
              <a:t>Click to edit master title</a:t>
            </a:r>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sz="1350">
                <a:solidFill>
                  <a:schemeClr val="accent1"/>
                </a:solidFill>
              </a:defRPr>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5" name="Date Placeholder 4"/>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33086879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C68D4E-F23F-43D1-ABA4-637B6EDF83B9}" type="slidenum">
              <a:rPr lang="en-US" smtClean="0"/>
              <a:t>‹#›</a:t>
            </a:fld>
            <a:endParaRPr lang="en-US" dirty="0"/>
          </a:p>
        </p:txBody>
      </p:sp>
      <p:sp>
        <p:nvSpPr>
          <p:cNvPr id="9"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1086726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C68D4E-F23F-43D1-ABA4-637B6EDF83B9}" type="slidenum">
              <a:rPr lang="en-US" smtClean="0"/>
              <a:t>‹#›</a:t>
            </a:fld>
            <a:endParaRPr lang="en-US" dirty="0"/>
          </a:p>
        </p:txBody>
      </p:sp>
      <p:sp>
        <p:nvSpPr>
          <p:cNvPr id="6"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6516827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274320"/>
            <a:ext cx="8229600" cy="685800"/>
          </a:xfrm>
        </p:spPr>
        <p:txBody>
          <a:bodyPr/>
          <a:lstStyle>
            <a:lvl1pPr>
              <a:defRPr cap="none" baseline="0"/>
            </a:lvl1pPr>
          </a:lstStyle>
          <a:p>
            <a:r>
              <a:rPr lang="en-US" dirty="0"/>
              <a:t>Click to edit master title style</a:t>
            </a:r>
          </a:p>
        </p:txBody>
      </p:sp>
      <p:sp>
        <p:nvSpPr>
          <p:cNvPr id="3" name="Date Placeholder 2"/>
          <p:cNvSpPr>
            <a:spLocks noGrp="1"/>
          </p:cNvSpPr>
          <p:nvPr>
            <p:ph type="dt" sz="half" idx="10"/>
          </p:nvPr>
        </p:nvSpPr>
        <p:spPr/>
        <p:txBody>
          <a:bodyPr/>
          <a:lstStyle/>
          <a:p>
            <a:fld id="{97BB8A1D-0EA9-4E59-B83B-177D087C345E}" type="datetimeFigureOut">
              <a:rPr lang="en-US" smtClean="0"/>
              <a:t>3/29/2019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C68D4E-F23F-43D1-ABA4-637B6EDF83B9}" type="slidenum">
              <a:rPr lang="en-US" smtClean="0"/>
              <a:t>‹#›</a:t>
            </a:fld>
            <a:endParaRPr lang="en-US" dirty="0"/>
          </a:p>
        </p:txBody>
      </p:sp>
      <p:sp>
        <p:nvSpPr>
          <p:cNvPr id="7" name="Text Placeholder 6"/>
          <p:cNvSpPr>
            <a:spLocks noGrp="1"/>
          </p:cNvSpPr>
          <p:nvPr>
            <p:ph type="body" sz="quarter" idx="13" hasCustomPrompt="1"/>
          </p:nvPr>
        </p:nvSpPr>
        <p:spPr>
          <a:xfrm>
            <a:off x="502920" y="1097280"/>
            <a:ext cx="8229600" cy="548640"/>
          </a:xfrm>
        </p:spPr>
        <p:txBody>
          <a:bodyPr/>
          <a:lstStyle>
            <a:lvl1pPr>
              <a:lnSpc>
                <a:spcPct val="100000"/>
              </a:lnSpc>
              <a:spcBef>
                <a:spcPts val="0"/>
              </a:spcBef>
              <a:defRPr sz="1350"/>
            </a:lvl1pPr>
            <a:lvl2pPr marL="0" indent="0">
              <a:lnSpc>
                <a:spcPct val="100000"/>
              </a:lnSpc>
              <a:spcBef>
                <a:spcPts val="0"/>
              </a:spcBef>
              <a:buNone/>
              <a:defRPr sz="1050">
                <a:latin typeface="+mj-lt"/>
              </a:defRPr>
            </a:lvl2pPr>
          </a:lstStyle>
          <a:p>
            <a:pPr lvl="0"/>
            <a:r>
              <a:rPr lang="en-US" dirty="0"/>
              <a:t>CLICK TO EDIT CHART TITLE</a:t>
            </a:r>
          </a:p>
          <a:p>
            <a:pPr lvl="1"/>
            <a:r>
              <a:rPr lang="en-US" dirty="0"/>
              <a:t>Second level for chart subtitle</a:t>
            </a:r>
          </a:p>
        </p:txBody>
      </p:sp>
      <p:sp>
        <p:nvSpPr>
          <p:cNvPr id="9" name="Chart Placeholder 8"/>
          <p:cNvSpPr>
            <a:spLocks noGrp="1"/>
          </p:cNvSpPr>
          <p:nvPr>
            <p:ph type="chart" sz="quarter" idx="14"/>
          </p:nvPr>
        </p:nvSpPr>
        <p:spPr>
          <a:xfrm>
            <a:off x="502920" y="1714500"/>
            <a:ext cx="8229600" cy="2743200"/>
          </a:xfrm>
        </p:spPr>
        <p:txBody>
          <a:bodyPr rIns="0" anchor="ctr" anchorCtr="1"/>
          <a:lstStyle/>
          <a:p>
            <a:r>
              <a:rPr lang="en-US" dirty="0"/>
              <a:t>Click icon to add chart</a:t>
            </a:r>
          </a:p>
        </p:txBody>
      </p:sp>
      <p:sp>
        <p:nvSpPr>
          <p:cNvPr id="8" name="Text Placeholder 7"/>
          <p:cNvSpPr>
            <a:spLocks noGrp="1"/>
          </p:cNvSpPr>
          <p:nvPr>
            <p:ph type="body" sz="quarter" idx="16"/>
          </p:nvPr>
        </p:nvSpPr>
        <p:spPr>
          <a:xfrm>
            <a:off x="502920" y="4526280"/>
            <a:ext cx="8229600" cy="139654"/>
          </a:xfrm>
        </p:spPr>
        <p:txBody>
          <a:bodyPr>
            <a:spAutoFit/>
          </a:bodyPr>
          <a:lstStyle>
            <a:lvl1pPr>
              <a:lnSpc>
                <a:spcPct val="90000"/>
              </a:lnSpc>
              <a:spcBef>
                <a:spcPts val="150"/>
              </a:spcBef>
              <a:defRPr sz="675">
                <a:solidFill>
                  <a:schemeClr val="tx1">
                    <a:lumMod val="65000"/>
                    <a:lumOff val="35000"/>
                  </a:schemeClr>
                </a:solidFill>
                <a:latin typeface="+mj-lt"/>
              </a:defRPr>
            </a:lvl1pPr>
          </a:lstStyle>
          <a:p>
            <a:pPr lvl="0"/>
            <a:r>
              <a:rPr lang="en-US"/>
              <a:t>Edit Master text styles</a:t>
            </a:r>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t>Abbott Confidential. Internal use only. Not to be reproduced, distributed or excerpted. </a:t>
            </a:r>
          </a:p>
        </p:txBody>
      </p:sp>
    </p:spTree>
    <p:extLst>
      <p:ext uri="{BB962C8B-B14F-4D97-AF65-F5344CB8AC3E}">
        <p14:creationId xmlns:p14="http://schemas.microsoft.com/office/powerpoint/2010/main" val="23277817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wrap="square" rIns="0" bIns="0" anchor="t">
            <a:noAutofit/>
          </a:bodyPr>
          <a:lstStyle>
            <a:lvl1pPr algn="l">
              <a:lnSpc>
                <a:spcPct val="80000"/>
              </a:lnSpc>
              <a:defRPr sz="33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D8C68D4E-F23F-43D1-ABA4-637B6EDF83B9}" type="slidenum">
              <a:rPr lang="en-US" smtClean="0"/>
              <a:t>‹#›</a:t>
            </a:fld>
            <a:endParaRPr lang="en-US" dirty="0"/>
          </a:p>
        </p:txBody>
      </p:sp>
      <p:sp>
        <p:nvSpPr>
          <p:cNvPr id="7"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7158060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3300" b="0" cap="none" spc="0"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bg1"/>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D8C68D4E-F23F-43D1-ABA4-637B6EDF83B9}" type="slidenum">
              <a:rPr lang="en-US" smtClean="0"/>
              <a:t>‹#›</a:t>
            </a:fld>
            <a:endParaRPr lang="en-US" dirty="0"/>
          </a:p>
        </p:txBody>
      </p:sp>
      <p:sp>
        <p:nvSpPr>
          <p:cNvPr id="7" name="Content Placeholder 2"/>
          <p:cNvSpPr txBox="1">
            <a:spLocks/>
          </p:cNvSpPr>
          <p:nvPr/>
        </p:nvSpPr>
        <p:spPr bwMode="gray">
          <a:xfrm>
            <a:off x="457201" y="4800601"/>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21068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192" y="274320"/>
            <a:ext cx="8229600" cy="469258"/>
          </a:xfrm>
          <a:prstGeom prst="rect">
            <a:avLst/>
          </a:prstGeom>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a:xfrm>
            <a:off x="502920" y="914400"/>
            <a:ext cx="8229600" cy="3494315"/>
          </a:xfrm>
        </p:spPr>
        <p:txBody>
          <a:bodyPr/>
          <a:lstStyle>
            <a:lvl1pPr>
              <a:spcBef>
                <a:spcPts val="900"/>
              </a:spcBef>
              <a:defRPr sz="1800" b="0">
                <a:solidFill>
                  <a:schemeClr val="tx1"/>
                </a:solidFill>
                <a:latin typeface="+mn-lt"/>
              </a:defRPr>
            </a:lvl1pPr>
            <a:lvl2pPr>
              <a:defRPr sz="1600"/>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3A47C26C-5B8E-BA4A-BC43-AA2AC461D7F5}" type="datetime1">
              <a:rPr lang="en-US" smtClean="0">
                <a:solidFill>
                  <a:srgbClr val="000000"/>
                </a:solidFill>
              </a:rPr>
              <a:t>3/29/2019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Text Placeholder 3"/>
          <p:cNvSpPr>
            <a:spLocks noGrp="1"/>
          </p:cNvSpPr>
          <p:nvPr>
            <p:ph type="body" sz="quarter" idx="15" hasCustomPrompt="1"/>
          </p:nvPr>
        </p:nvSpPr>
        <p:spPr>
          <a:xfrm>
            <a:off x="508000" y="4688324"/>
            <a:ext cx="4064000" cy="331593"/>
          </a:xfrm>
          <a:noFill/>
          <a:ln>
            <a:noFill/>
          </a:ln>
          <a:effectLst/>
        </p:spPr>
        <p:txBody>
          <a:bodyPr lIns="0" tIns="45720" rIns="91440" bIns="45720" anchor="b" anchorCtr="0">
            <a:noAutofit/>
          </a:bodyPr>
          <a:lstStyle>
            <a:lvl1pPr marL="0" indent="0">
              <a:spcBef>
                <a:spcPts val="0"/>
              </a:spcBef>
              <a:buNone/>
              <a:defRPr sz="800" b="0" baseline="0">
                <a:solidFill>
                  <a:schemeClr val="tx1"/>
                </a:solidFill>
                <a:latin typeface="Calibri" panose="020F0502020204030204" pitchFamily="34" charset="0"/>
              </a:defRPr>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40412716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2920" y="2331719"/>
            <a:ext cx="8229600" cy="1234440"/>
          </a:xfrm>
        </p:spPr>
        <p:txBody>
          <a:bodyPr rIns="0" bIns="0" anchor="t">
            <a:noAutofit/>
          </a:bodyPr>
          <a:lstStyle>
            <a:lvl1pPr algn="l">
              <a:lnSpc>
                <a:spcPct val="80000"/>
              </a:lnSpc>
              <a:defRPr sz="3300" b="0" cap="none" spc="0" baseline="0">
                <a:solidFill>
                  <a:schemeClr val="tx2"/>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bwMode="gray">
          <a:xfrm>
            <a:off x="502920" y="1748790"/>
            <a:ext cx="7772400" cy="480060"/>
          </a:xfrm>
        </p:spPr>
        <p:txBody>
          <a:bodyPr rIns="0" bIns="0" anchor="b"/>
          <a:lstStyle>
            <a:lvl1pPr marL="0" indent="0">
              <a:lnSpc>
                <a:spcPct val="100000"/>
              </a:lnSpc>
              <a:buNone/>
              <a:defRPr sz="1350" b="1" cap="all" spc="113" baseline="0">
                <a:solidFill>
                  <a:schemeClr val="tx2"/>
                </a:solidFill>
                <a:latin typeface="Calibri" panose="020F0502020204030204" pitchFamily="34" charset="0"/>
                <a:cs typeface="Calibri" panose="020F050202020403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bwMode="gray"/>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D8C68D4E-F23F-43D1-ABA4-637B6EDF83B9}" type="slidenum">
              <a:rPr lang="en-US" smtClean="0"/>
              <a:t>‹#›</a:t>
            </a:fld>
            <a:endParaRPr lang="en-US" dirty="0"/>
          </a:p>
        </p:txBody>
      </p:sp>
      <p:sp>
        <p:nvSpPr>
          <p:cNvPr id="7"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tx2"/>
                </a:solidFill>
              </a:rPr>
              <a:t>Abbott Confidential. Internal use only. Not to be reproduced, distributed or excerpted. </a:t>
            </a:r>
          </a:p>
        </p:txBody>
      </p:sp>
    </p:spTree>
    <p:extLst>
      <p:ext uri="{BB962C8B-B14F-4D97-AF65-F5344CB8AC3E}">
        <p14:creationId xmlns:p14="http://schemas.microsoft.com/office/powerpoint/2010/main" val="19991796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Quote with Solid Background">
    <p:bg bwMode="auto">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4" name="Footer Placeholder 3"/>
          <p:cNvSpPr>
            <a:spLocks noGrp="1"/>
          </p:cNvSpPr>
          <p:nvPr>
            <p:ph type="ftr" sz="quarter" idx="11"/>
          </p:nvPr>
        </p:nvSpPr>
        <p:spPr bwMode="gray"/>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D8C68D4E-F23F-43D1-ABA4-637B6EDF83B9}" type="slidenum">
              <a:rPr lang="en-US" smtClean="0"/>
              <a:t>‹#›</a:t>
            </a:fld>
            <a:endParaRPr lang="en-US" dirty="0"/>
          </a:p>
        </p:txBody>
      </p:sp>
      <p:sp>
        <p:nvSpPr>
          <p:cNvPr id="7" name="Text Placeholder 6"/>
          <p:cNvSpPr>
            <a:spLocks noGrp="1"/>
          </p:cNvSpPr>
          <p:nvPr>
            <p:ph type="body" sz="quarter" idx="13" hasCustomPrompt="1"/>
          </p:nvPr>
        </p:nvSpPr>
        <p:spPr bwMode="gray">
          <a:xfrm>
            <a:off x="1371600" y="1508760"/>
            <a:ext cx="6858000" cy="2674620"/>
          </a:xfrm>
        </p:spPr>
        <p:txBody>
          <a:bodyPr/>
          <a:lstStyle>
            <a:lvl1pPr algn="l">
              <a:lnSpc>
                <a:spcPct val="90000"/>
              </a:lnSpc>
              <a:defRPr sz="2100" b="0">
                <a:solidFill>
                  <a:schemeClr val="bg1"/>
                </a:solidFill>
                <a:latin typeface="+mn-lt"/>
              </a:defRPr>
            </a:lvl1pPr>
            <a:lvl2pPr marL="1028700" indent="-171450" algn="l">
              <a:spcBef>
                <a:spcPts val="1350"/>
              </a:spcBef>
              <a:buFont typeface="Arial" panose="020B0604020202020204" pitchFamily="34" charset="0"/>
              <a:buChar char="–"/>
              <a:defRPr sz="1350">
                <a:solidFill>
                  <a:schemeClr val="bg1"/>
                </a:solidFill>
                <a:latin typeface="+mj-lt"/>
              </a:defRPr>
            </a:lvl2pPr>
          </a:lstStyle>
          <a:p>
            <a:pPr lvl="0"/>
            <a:r>
              <a:rPr lang="en-US" dirty="0"/>
              <a:t>Click to edit quote text</a:t>
            </a:r>
          </a:p>
          <a:p>
            <a:pPr lvl="1"/>
            <a:r>
              <a:rPr lang="en-US" dirty="0"/>
              <a:t>Second level for attribution</a:t>
            </a:r>
          </a:p>
        </p:txBody>
      </p:sp>
      <p:sp>
        <p:nvSpPr>
          <p:cNvPr id="6"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4808067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losing Slide">
    <p:bg bwMode="auto">
      <p:bgPr>
        <a:solidFill>
          <a:schemeClr val="accent1"/>
        </a:solidFill>
        <a:effectLst/>
      </p:bgPr>
    </p:bg>
    <p:spTree>
      <p:nvGrpSpPr>
        <p:cNvPr id="1" name=""/>
        <p:cNvGrpSpPr/>
        <p:nvPr/>
      </p:nvGrpSpPr>
      <p:grpSpPr>
        <a:xfrm>
          <a:off x="0" y="0"/>
          <a:ext cx="0" cy="0"/>
          <a:chOff x="0" y="0"/>
          <a:chExt cx="0" cy="0"/>
        </a:xfrm>
      </p:grpSpPr>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2512" y="1133476"/>
            <a:ext cx="3338978" cy="2730807"/>
          </a:xfrm>
          <a:prstGeom prst="rect">
            <a:avLst/>
          </a:prstGeom>
        </p:spPr>
      </p:pic>
    </p:spTree>
    <p:extLst>
      <p:ext uri="{BB962C8B-B14F-4D97-AF65-F5344CB8AC3E}">
        <p14:creationId xmlns:p14="http://schemas.microsoft.com/office/powerpoint/2010/main" val="20699120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19" y="1090613"/>
            <a:ext cx="8229600" cy="3566160"/>
          </a:xfrm>
        </p:spPr>
        <p:txBody>
          <a:bodyPr/>
          <a:lstStyle>
            <a:lvl1pPr>
              <a:spcBef>
                <a:spcPts val="450"/>
              </a:spcBef>
              <a:defRPr>
                <a:solidFill>
                  <a:schemeClr val="bg1"/>
                </a:solidFill>
              </a:defRPr>
            </a:lvl1pPr>
            <a:lvl2pPr>
              <a:spcBef>
                <a:spcPts val="450"/>
              </a:spcBef>
              <a:defRPr>
                <a:solidFill>
                  <a:schemeClr val="bg1"/>
                </a:solidFill>
              </a:defRPr>
            </a:lvl2pPr>
            <a:lvl3pPr>
              <a:spcBef>
                <a:spcPts val="450"/>
              </a:spcBef>
              <a:defRPr>
                <a:solidFill>
                  <a:schemeClr val="bg1"/>
                </a:solidFill>
              </a:defRPr>
            </a:lvl3pPr>
            <a:lvl4pPr>
              <a:spcBef>
                <a:spcPts val="450"/>
              </a:spcBef>
              <a:defRPr>
                <a:solidFill>
                  <a:schemeClr val="bg1"/>
                </a:solidFill>
              </a:defRPr>
            </a:lvl4pPr>
            <a:lvl5pPr>
              <a:spcBef>
                <a:spcPts val="45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0"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1098160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502920" y="1097280"/>
            <a:ext cx="6675120" cy="3566160"/>
          </a:xfrm>
        </p:spPr>
        <p:txBody>
          <a:bodyPr/>
          <a:lstStyle>
            <a:lvl1pPr>
              <a:spcBef>
                <a:spcPts val="450"/>
              </a:spcBef>
              <a:defRPr sz="1350" b="0">
                <a:solidFill>
                  <a:schemeClr val="bg1"/>
                </a:solidFill>
                <a:latin typeface="+mn-lt"/>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marL="514350"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0"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384128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0"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02920" y="1097280"/>
            <a:ext cx="3977640" cy="3566160"/>
          </a:xfrm>
        </p:spPr>
        <p:txBody>
          <a:bodyPr/>
          <a:lstStyle>
            <a:lvl1pPr>
              <a:spcBef>
                <a:spcPts val="450"/>
              </a:spcBef>
              <a:defRPr sz="1350">
                <a:solidFill>
                  <a:schemeClr val="bg1"/>
                </a:solidFill>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Content Placeholder 3"/>
          <p:cNvSpPr>
            <a:spLocks noGrp="1"/>
          </p:cNvSpPr>
          <p:nvPr>
            <p:ph sz="half" idx="2" hasCustomPrompt="1"/>
          </p:nvPr>
        </p:nvSpPr>
        <p:spPr>
          <a:xfrm>
            <a:off x="4754880" y="1097280"/>
            <a:ext cx="3977640" cy="356616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1"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181186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348854"/>
            <a:ext cx="8229600" cy="685800"/>
          </a:xfrm>
        </p:spPr>
        <p:txBody>
          <a:bodyPr/>
          <a:lstStyle>
            <a:lvl1pPr>
              <a:defRPr cap="none" spc="75" baseline="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02920" y="2057400"/>
            <a:ext cx="3977640" cy="260604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Edit Master text styles</a:t>
            </a:r>
          </a:p>
          <a:p>
            <a:pPr marL="0" lvl="1" indent="0" algn="l" defTabSz="685800" rtl="0" eaLnBrk="1" latinLnBrk="0" hangingPunct="1">
              <a:lnSpc>
                <a:spcPct val="100000"/>
              </a:lnSpc>
              <a:spcBef>
                <a:spcPts val="450"/>
              </a:spcBef>
              <a:buFont typeface="Arial" panose="020B0604020202020204" pitchFamily="34" charset="0"/>
              <a:buNone/>
            </a:pPr>
            <a:r>
              <a:rPr lang="en-US"/>
              <a:t>Second level</a:t>
            </a:r>
          </a:p>
          <a:p>
            <a:pPr marL="0" lvl="2" indent="0" algn="l" defTabSz="685800" rtl="0" eaLnBrk="1" latinLnBrk="0" hangingPunct="1">
              <a:lnSpc>
                <a:spcPct val="100000"/>
              </a:lnSpc>
              <a:spcBef>
                <a:spcPts val="450"/>
              </a:spcBef>
              <a:buFont typeface="Arial" panose="020B0604020202020204" pitchFamily="34" charset="0"/>
              <a:buNone/>
            </a:pPr>
            <a:r>
              <a:rPr lang="en-US"/>
              <a:t>Third level</a:t>
            </a:r>
          </a:p>
          <a:p>
            <a:pPr marL="0" lvl="3" indent="0" algn="l" defTabSz="685800" rtl="0" eaLnBrk="1" latinLnBrk="0" hangingPunct="1">
              <a:lnSpc>
                <a:spcPct val="100000"/>
              </a:lnSpc>
              <a:spcBef>
                <a:spcPts val="450"/>
              </a:spcBef>
              <a:buFont typeface="Arial" panose="020B0604020202020204" pitchFamily="34" charset="0"/>
              <a:buNone/>
            </a:pPr>
            <a:r>
              <a:rPr lang="en-US"/>
              <a:t>Fourth level</a:t>
            </a:r>
          </a:p>
          <a:p>
            <a:pPr marL="0" lvl="4" indent="0" algn="l" defTabSz="685800" rtl="0" eaLnBrk="1" latinLnBrk="0" hangingPunct="1">
              <a:lnSpc>
                <a:spcPct val="100000"/>
              </a:lnSpc>
              <a:spcBef>
                <a:spcPts val="450"/>
              </a:spcBef>
              <a:buFont typeface="Arial" panose="020B0604020202020204" pitchFamily="34" charset="0"/>
              <a:buNone/>
            </a:pPr>
            <a:r>
              <a:rPr lang="en-US"/>
              <a:t>Fifth level</a:t>
            </a:r>
            <a:endParaRPr lang="en-US" dirty="0"/>
          </a:p>
        </p:txBody>
      </p:sp>
      <p:sp>
        <p:nvSpPr>
          <p:cNvPr id="4" name="Content Placeholder 3"/>
          <p:cNvSpPr>
            <a:spLocks noGrp="1"/>
          </p:cNvSpPr>
          <p:nvPr>
            <p:ph sz="half" idx="2"/>
          </p:nvPr>
        </p:nvSpPr>
        <p:spPr>
          <a:xfrm>
            <a:off x="4754880" y="2057400"/>
            <a:ext cx="3977640" cy="2606040"/>
          </a:xfrm>
        </p:spPr>
        <p:txBody>
          <a:bodyPr/>
          <a:lstStyle>
            <a:lvl1pPr>
              <a:spcBef>
                <a:spcPts val="4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spcBef>
                <a:spcPts val="450"/>
              </a:spcBef>
              <a:defRPr sz="1350">
                <a:solidFill>
                  <a:schemeClr val="bg1"/>
                </a:solidFill>
              </a:defRPr>
            </a:lvl2pPr>
            <a:lvl3pPr>
              <a:spcBef>
                <a:spcPts val="450"/>
              </a:spcBef>
              <a:defRPr sz="1200">
                <a:solidFill>
                  <a:schemeClr val="bg1"/>
                </a:solidFill>
              </a:defRPr>
            </a:lvl3pPr>
            <a:lvl4pPr>
              <a:spcBef>
                <a:spcPts val="450"/>
              </a:spcBef>
              <a:defRPr sz="1050">
                <a:solidFill>
                  <a:schemeClr val="bg1"/>
                </a:solidFill>
              </a:defRPr>
            </a:lvl4pPr>
            <a:lvl5pPr>
              <a:spcBef>
                <a:spcPts val="450"/>
              </a:spcBef>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a:t>Edit Master text styles</a:t>
            </a:r>
          </a:p>
          <a:p>
            <a:pPr marL="0" lvl="1" indent="0" algn="l" defTabSz="685800" rtl="0" eaLnBrk="1" latinLnBrk="0" hangingPunct="1">
              <a:lnSpc>
                <a:spcPct val="100000"/>
              </a:lnSpc>
              <a:spcBef>
                <a:spcPts val="450"/>
              </a:spcBef>
              <a:buFont typeface="Arial" panose="020B0604020202020204" pitchFamily="34" charset="0"/>
              <a:buNone/>
            </a:pPr>
            <a:r>
              <a:rPr lang="en-US"/>
              <a:t>Second level</a:t>
            </a:r>
          </a:p>
          <a:p>
            <a:pPr marL="0" lvl="2" indent="0" algn="l" defTabSz="685800" rtl="0" eaLnBrk="1" latinLnBrk="0" hangingPunct="1">
              <a:lnSpc>
                <a:spcPct val="100000"/>
              </a:lnSpc>
              <a:spcBef>
                <a:spcPts val="450"/>
              </a:spcBef>
              <a:buFont typeface="Arial" panose="020B0604020202020204" pitchFamily="34" charset="0"/>
              <a:buNone/>
            </a:pPr>
            <a:r>
              <a:rPr lang="en-US"/>
              <a:t>Third level</a:t>
            </a:r>
          </a:p>
          <a:p>
            <a:pPr marL="0" lvl="3" indent="0" algn="l" defTabSz="685800" rtl="0" eaLnBrk="1" latinLnBrk="0" hangingPunct="1">
              <a:lnSpc>
                <a:spcPct val="100000"/>
              </a:lnSpc>
              <a:spcBef>
                <a:spcPts val="450"/>
              </a:spcBef>
              <a:buFont typeface="Arial" panose="020B0604020202020204" pitchFamily="34" charset="0"/>
              <a:buNone/>
            </a:pPr>
            <a:r>
              <a:rPr lang="en-US"/>
              <a:t>Fourth level</a:t>
            </a:r>
          </a:p>
          <a:p>
            <a:pPr marL="0" lvl="4" indent="0" algn="l" defTabSz="685800" rtl="0" eaLnBrk="1" latinLnBrk="0" hangingPunct="1">
              <a:lnSpc>
                <a:spcPct val="100000"/>
              </a:lnSpc>
              <a:spcBef>
                <a:spcPts val="450"/>
              </a:spcBef>
              <a:buFont typeface="Arial" panose="020B0604020202020204" pitchFamily="34" charset="0"/>
              <a:buNone/>
            </a:pPr>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0" name="Text Placeholder 9"/>
          <p:cNvSpPr>
            <a:spLocks noGrp="1"/>
          </p:cNvSpPr>
          <p:nvPr>
            <p:ph type="body" sz="quarter" idx="14"/>
          </p:nvPr>
        </p:nvSpPr>
        <p:spPr>
          <a:xfrm>
            <a:off x="502920" y="1097280"/>
            <a:ext cx="8229600" cy="822960"/>
          </a:xfrm>
        </p:spPr>
        <p:txBody>
          <a:bodyPr/>
          <a:lstStyle>
            <a:lvl1pPr>
              <a:defRPr sz="1500" b="0">
                <a:solidFill>
                  <a:schemeClr val="bg1"/>
                </a:solidFill>
                <a:latin typeface="+mn-lt"/>
              </a:defRPr>
            </a:lvl1pPr>
          </a:lstStyle>
          <a:p>
            <a:pPr lvl="0"/>
            <a:r>
              <a:rPr lang="en-US"/>
              <a:t>Edit Master text styles</a:t>
            </a:r>
          </a:p>
        </p:txBody>
      </p:sp>
      <p:sp>
        <p:nvSpPr>
          <p:cNvPr id="12" name="Content Placeholder 2"/>
          <p:cNvSpPr txBox="1">
            <a:spLocks/>
          </p:cNvSpPr>
          <p:nvPr/>
        </p:nvSpPr>
        <p:spPr bwMode="auto">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2747217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5"/>
          </a:solidFill>
          <a:ln>
            <a:noFill/>
          </a:ln>
          <a:effectLst/>
        </p:spPr>
        <p:txBody>
          <a:bodyPr lIns="365760" rIns="365760" anchor="ctr" anchorCtr="1"/>
          <a:lstStyle>
            <a:lvl1pPr algn="ctr">
              <a:defRPr sz="1800" b="0" baseline="0">
                <a:solidFill>
                  <a:schemeClr val="bg1"/>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349758"/>
            <a:ext cx="3974592" cy="685800"/>
          </a:xfrm>
        </p:spPr>
        <p:txBody>
          <a:bodyPr rIns="182880"/>
          <a:lstStyle>
            <a:lvl1pPr>
              <a:defRPr cap="none" baseline="0">
                <a:solidFill>
                  <a:schemeClr val="bg1"/>
                </a:solidFill>
              </a:defRPr>
            </a:lvl1pPr>
          </a:lstStyle>
          <a:p>
            <a:r>
              <a:rPr lang="en-US"/>
              <a:t>Click to edit master title</a:t>
            </a:r>
            <a:endParaRPr lang="en-US" dirty="0"/>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012298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2"/>
          </a:solidFill>
          <a:ln>
            <a:noFill/>
          </a:ln>
          <a:effectLst/>
        </p:spPr>
        <p:txBody>
          <a:bodyPr lIns="365760" rIns="365760" anchor="ctr" anchorCtr="1"/>
          <a:lstStyle>
            <a:lvl1pPr algn="ctr">
              <a:defRPr sz="1800" b="0" baseline="0">
                <a:solidFill>
                  <a:schemeClr val="bg1"/>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349758"/>
            <a:ext cx="3974592" cy="685800"/>
          </a:xfrm>
        </p:spPr>
        <p:txBody>
          <a:bodyPr rIns="182880"/>
          <a:lstStyle>
            <a:lvl1pPr>
              <a:defRPr cap="none" baseline="0">
                <a:solidFill>
                  <a:schemeClr val="bg1"/>
                </a:solidFill>
              </a:defRPr>
            </a:lvl1pPr>
          </a:lstStyle>
          <a:p>
            <a:r>
              <a:rPr lang="en-US"/>
              <a:t>Click to edit master title</a:t>
            </a:r>
            <a:endParaRPr lang="en-US" dirty="0"/>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997668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4572000" y="0"/>
            <a:ext cx="4572000" cy="5143500"/>
          </a:xfrm>
          <a:solidFill>
            <a:schemeClr val="accent4"/>
          </a:solidFill>
          <a:ln>
            <a:noFill/>
          </a:ln>
          <a:effectLst/>
        </p:spPr>
        <p:txBody>
          <a:bodyPr lIns="365760" rIns="365760" anchor="ctr" anchorCtr="1"/>
          <a:lstStyle>
            <a:lvl1pPr algn="ctr">
              <a:defRPr sz="1800" b="0" baseline="0">
                <a:solidFill>
                  <a:schemeClr val="tx2"/>
                </a:solidFill>
                <a:latin typeface="+mn-lt"/>
              </a:defRPr>
            </a:lvl1pPr>
          </a:lstStyle>
          <a:p>
            <a:r>
              <a:rPr lang="en-US" dirty="0"/>
              <a:t>Insert an image within </a:t>
            </a:r>
            <a:br>
              <a:rPr lang="en-US" dirty="0"/>
            </a:br>
            <a:r>
              <a:rPr lang="en-US" dirty="0"/>
              <a:t>this placeholder or add a typographic callout</a:t>
            </a:r>
          </a:p>
        </p:txBody>
      </p:sp>
      <p:sp>
        <p:nvSpPr>
          <p:cNvPr id="2" name="Title 1"/>
          <p:cNvSpPr>
            <a:spLocks noGrp="1"/>
          </p:cNvSpPr>
          <p:nvPr>
            <p:ph type="title" hasCustomPrompt="1"/>
          </p:nvPr>
        </p:nvSpPr>
        <p:spPr>
          <a:xfrm>
            <a:off x="502920" y="349758"/>
            <a:ext cx="3974592" cy="685800"/>
          </a:xfrm>
        </p:spPr>
        <p:txBody>
          <a:bodyPr rIns="182880"/>
          <a:lstStyle>
            <a:lvl1pPr>
              <a:defRPr cap="none" baseline="0">
                <a:solidFill>
                  <a:schemeClr val="bg1"/>
                </a:solidFill>
              </a:defRPr>
            </a:lvl1pPr>
          </a:lstStyle>
          <a:p>
            <a:r>
              <a:rPr lang="en-US"/>
              <a:t>Click to edit master title</a:t>
            </a:r>
            <a:endParaRPr lang="en-US" dirty="0"/>
          </a:p>
        </p:txBody>
      </p:sp>
      <p:sp>
        <p:nvSpPr>
          <p:cNvPr id="3" name="Content Placeholder 2"/>
          <p:cNvSpPr>
            <a:spLocks noGrp="1"/>
          </p:cNvSpPr>
          <p:nvPr>
            <p:ph sz="half" idx="1" hasCustomPrompt="1"/>
          </p:nvPr>
        </p:nvSpPr>
        <p:spPr>
          <a:xfrm>
            <a:off x="502920" y="1097280"/>
            <a:ext cx="3977640" cy="3463290"/>
          </a:xfrm>
        </p:spPr>
        <p:txBody>
          <a:bodyPr rIns="182880"/>
          <a:lstStyle>
            <a:lvl1pPr>
              <a:spcBef>
                <a:spcPts val="2250"/>
              </a:spcBef>
              <a:defRPr lang="en-US" sz="1350" b="1" kern="1200" smtClean="0">
                <a:solidFill>
                  <a:schemeClr val="bg1"/>
                </a:solidFill>
                <a:latin typeface="Calibri" panose="020F0502020204030204" pitchFamily="34" charset="0"/>
                <a:ea typeface="+mn-ea"/>
                <a:cs typeface="Calibri" panose="020F0502020204030204" pitchFamily="34" charset="0"/>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1050">
                <a:solidFill>
                  <a:schemeClr val="bg1"/>
                </a:solidFill>
              </a:defRPr>
            </a:lvl5pPr>
            <a:lvl6pPr>
              <a:defRPr sz="1350"/>
            </a:lvl6pPr>
            <a:lvl7pPr>
              <a:defRPr sz="1350"/>
            </a:lvl7pPr>
            <a:lvl8pPr>
              <a:defRPr sz="1350"/>
            </a:lvl8pPr>
            <a:lvl9pPr>
              <a:defRPr sz="1350"/>
            </a:lvl9pPr>
          </a:lstStyle>
          <a:p>
            <a:pPr marL="0" lvl="0" indent="0" algn="l" defTabSz="685800" rtl="0" eaLnBrk="1" latinLnBrk="0" hangingPunct="1">
              <a:lnSpc>
                <a:spcPct val="100000"/>
              </a:lnSpc>
              <a:spcBef>
                <a:spcPts val="450"/>
              </a:spcBef>
              <a:buFont typeface="Arial" panose="020B0604020202020204" pitchFamily="34" charset="0"/>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97BB8A1D-0EA9-4E59-B83B-177D087C345E}" type="datetimeFigureOut">
              <a:rPr lang="en-US" smtClean="0"/>
              <a:t>3/29/2019</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8C68D4E-F23F-43D1-ABA4-637B6EDF83B9}" type="slidenum">
              <a:rPr lang="en-US" smtClean="0"/>
              <a:t>‹#›</a:t>
            </a:fld>
            <a:endParaRPr lang="en-US" dirty="0"/>
          </a:p>
        </p:txBody>
      </p:sp>
      <p:sp>
        <p:nvSpPr>
          <p:cNvPr id="12" name="Content Placeholder 2"/>
          <p:cNvSpPr txBox="1">
            <a:spLocks/>
          </p:cNvSpPr>
          <p:nvPr/>
        </p:nvSpPr>
        <p:spPr bwMode="gray">
          <a:xfrm>
            <a:off x="502921" y="4820604"/>
            <a:ext cx="3057981" cy="219076"/>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750" dirty="0">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07672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theme" Target="../theme/theme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theme" Target="../theme/theme3.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theme" Target="../theme/theme4.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34" Type="http://schemas.openxmlformats.org/officeDocument/2006/relationships/slideLayout" Target="../slideLayouts/slideLayout175.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slideLayout" Target="../slideLayouts/slideLayout174.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slideLayout" Target="../slideLayouts/slideLayout173.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904352"/>
            <a:ext cx="8229600" cy="3759087"/>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6"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
        <p:nvSpPr>
          <p:cNvPr id="8" name="Title Placeholder 7"/>
          <p:cNvSpPr>
            <a:spLocks noGrp="1"/>
          </p:cNvSpPr>
          <p:nvPr>
            <p:ph type="title"/>
          </p:nvPr>
        </p:nvSpPr>
        <p:spPr>
          <a:xfrm>
            <a:off x="396737" y="274639"/>
            <a:ext cx="7886700" cy="458892"/>
          </a:xfrm>
          <a:prstGeom prst="rect">
            <a:avLst/>
          </a:prstGeom>
        </p:spPr>
        <p:txBody>
          <a:bodyPr vert="horz" lIns="91440" tIns="45720" rIns="91440" bIns="45720" rtlCol="0" anchor="t">
            <a:normAutofit/>
          </a:bodyPr>
          <a:lstStyle/>
          <a:p>
            <a:r>
              <a:rPr lang="en-US" dirty="0"/>
              <a:t>Click to edit Master title style</a:t>
            </a:r>
          </a:p>
        </p:txBody>
      </p:sp>
      <p:sp>
        <p:nvSpPr>
          <p:cNvPr id="2" name="TextBox 1"/>
          <p:cNvSpPr txBox="1"/>
          <p:nvPr userDrawn="1"/>
        </p:nvSpPr>
        <p:spPr>
          <a:xfrm>
            <a:off x="4302369" y="4818044"/>
            <a:ext cx="3404717" cy="215444"/>
          </a:xfrm>
          <a:prstGeom prst="rect">
            <a:avLst/>
          </a:prstGeom>
          <a:noFill/>
        </p:spPr>
        <p:txBody>
          <a:bodyPr wrap="square" rtlCol="0">
            <a:spAutoFit/>
          </a:bodyPr>
          <a:lstStyle/>
          <a:p>
            <a:pPr algn="r"/>
            <a:r>
              <a:rPr lang="en-US" sz="800" kern="1200" dirty="0">
                <a:solidFill>
                  <a:schemeClr val="tx1"/>
                </a:solidFill>
                <a:latin typeface="Calibri" charset="0"/>
                <a:ea typeface="Calibri" charset="0"/>
                <a:cs typeface="Calibri" charset="0"/>
              </a:rPr>
              <a:t>31958-SJM-TCC-1216-0055(3)  | Item </a:t>
            </a:r>
            <a:r>
              <a:rPr lang="en-US" sz="800" dirty="0">
                <a:latin typeface="Calibri" charset="0"/>
                <a:ea typeface="Calibri" charset="0"/>
                <a:cs typeface="Calibri" charset="0"/>
              </a:rPr>
              <a:t>approved for global use.</a:t>
            </a:r>
          </a:p>
        </p:txBody>
      </p:sp>
    </p:spTree>
    <p:extLst>
      <p:ext uri="{BB962C8B-B14F-4D97-AF65-F5344CB8AC3E}">
        <p14:creationId xmlns:p14="http://schemas.microsoft.com/office/powerpoint/2010/main" val="303869555"/>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62" r:id="rId3"/>
    <p:sldLayoutId id="2147483704" r:id="rId4"/>
    <p:sldLayoutId id="2147483663" r:id="rId5"/>
    <p:sldLayoutId id="2147483693" r:id="rId6"/>
    <p:sldLayoutId id="2147483708" r:id="rId7"/>
    <p:sldLayoutId id="2147483707" r:id="rId8"/>
    <p:sldLayoutId id="2147483664" r:id="rId9"/>
    <p:sldLayoutId id="2147483709" r:id="rId10"/>
    <p:sldLayoutId id="2147483692" r:id="rId11"/>
    <p:sldLayoutId id="2147483666" r:id="rId12"/>
    <p:sldLayoutId id="2147483694" r:id="rId13"/>
    <p:sldLayoutId id="2147483695" r:id="rId14"/>
    <p:sldLayoutId id="2147483696" r:id="rId15"/>
    <p:sldLayoutId id="2147483668" r:id="rId16"/>
    <p:sldLayoutId id="2147483669" r:id="rId17"/>
    <p:sldLayoutId id="2147483670" r:id="rId18"/>
    <p:sldLayoutId id="2147483705" r:id="rId19"/>
    <p:sldLayoutId id="2147483710" r:id="rId20"/>
    <p:sldLayoutId id="2147483706" r:id="rId21"/>
    <p:sldLayoutId id="2147483672" r:id="rId22"/>
    <p:sldLayoutId id="2147483675" r:id="rId23"/>
    <p:sldLayoutId id="2147483676" r:id="rId24"/>
    <p:sldLayoutId id="2147483678" r:id="rId25"/>
    <p:sldLayoutId id="2147483680" r:id="rId26"/>
    <p:sldLayoutId id="2147483681" r:id="rId27"/>
    <p:sldLayoutId id="2147483682" r:id="rId28"/>
    <p:sldLayoutId id="2147483683" r:id="rId29"/>
    <p:sldLayoutId id="2147483684" r:id="rId30"/>
    <p:sldLayoutId id="2147483699" r:id="rId31"/>
    <p:sldLayoutId id="2147483700" r:id="rId32"/>
    <p:sldLayoutId id="2147483701" r:id="rId33"/>
    <p:sldLayoutId id="2147483702" r:id="rId34"/>
    <p:sldLayoutId id="2147483686" r:id="rId35"/>
    <p:sldLayoutId id="2147483687" r:id="rId36"/>
    <p:sldLayoutId id="2147483688" r:id="rId37"/>
    <p:sldLayoutId id="2147483818" r:id="rId38"/>
    <p:sldLayoutId id="2147483854" r:id="rId39"/>
  </p:sldLayoutIdLst>
  <p:hf hdr="0"/>
  <p:txStyles>
    <p:titleStyle>
      <a:lvl1pPr algn="l" defTabSz="914400" rtl="0" eaLnBrk="1" latinLnBrk="0" hangingPunct="1">
        <a:lnSpc>
          <a:spcPct val="90000"/>
        </a:lnSpc>
        <a:spcBef>
          <a:spcPct val="0"/>
        </a:spcBef>
        <a:buNone/>
        <a:defRPr sz="2600" b="0" kern="1200" cap="none" spc="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orient="horz" pos="3129" userDrawn="1">
          <p15:clr>
            <a:srgbClr val="F26B43"/>
          </p15:clr>
        </p15:guide>
        <p15:guide id="3" pos="2880" userDrawn="1">
          <p15:clr>
            <a:srgbClr val="F26B43"/>
          </p15:clr>
        </p15:guide>
        <p15:guide id="4" pos="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229600" cy="685800"/>
          </a:xfrm>
          <a:prstGeom prst="rect">
            <a:avLst/>
          </a:prstGeom>
        </p:spPr>
        <p:txBody>
          <a:bodyPr vert="horz" lIns="0" tIns="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920" y="1312862"/>
            <a:ext cx="8229600" cy="3350577"/>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2"/>
          </p:nvPr>
        </p:nvSpPr>
        <p:spPr>
          <a:xfrm>
            <a:off x="7574173" y="4767264"/>
            <a:ext cx="1188720" cy="273844"/>
          </a:xfrm>
          <a:prstGeom prst="rect">
            <a:avLst/>
          </a:prstGeom>
        </p:spPr>
        <p:txBody>
          <a:bodyPr vert="horz" lIns="0" tIns="45720" rIns="0" bIns="45720" rtlCol="0" anchor="b" anchorCtr="0"/>
          <a:lstStyle>
            <a:lvl1pPr algn="l">
              <a:defRPr sz="750">
                <a:solidFill>
                  <a:schemeClr val="tx1"/>
                </a:solidFill>
                <a:latin typeface="Calibri" panose="020F0502020204030204" pitchFamily="34" charset="0"/>
                <a:cs typeface="Calibri" panose="020F0502020204030204" pitchFamily="34" charset="0"/>
              </a:defRPr>
            </a:lvl1pPr>
          </a:lstStyle>
          <a:p>
            <a:fld id="{A6901EC5-387D-4FE2-BA32-5A9BCEA0E16D}" type="datetime4">
              <a:rPr lang="en-US" smtClean="0">
                <a:solidFill>
                  <a:srgbClr val="000000"/>
                </a:solidFill>
              </a:rPr>
              <a:pPr/>
              <a:t>March 29, 2019</a:t>
            </a:fld>
            <a:endParaRPr lang="en-US" dirty="0">
              <a:solidFill>
                <a:srgbClr val="000000"/>
              </a:solidFill>
            </a:endParaRPr>
          </a:p>
        </p:txBody>
      </p:sp>
      <p:sp>
        <p:nvSpPr>
          <p:cNvPr id="5" name="Footer Placeholder 4"/>
          <p:cNvSpPr>
            <a:spLocks noGrp="1"/>
          </p:cNvSpPr>
          <p:nvPr>
            <p:ph type="ftr" sz="quarter" idx="3"/>
          </p:nvPr>
        </p:nvSpPr>
        <p:spPr>
          <a:xfrm>
            <a:off x="3014471" y="4767264"/>
            <a:ext cx="4480560" cy="273844"/>
          </a:xfrm>
          <a:prstGeom prst="rect">
            <a:avLst/>
          </a:prstGeom>
        </p:spPr>
        <p:txBody>
          <a:bodyPr vert="horz" lIns="0" tIns="45720" rIns="0" bIns="45720" rtlCol="0" anchor="b" anchorCtr="0"/>
          <a:lstStyle>
            <a:lvl1pPr algn="r">
              <a:defRPr sz="750">
                <a:solidFill>
                  <a:schemeClr val="tx1"/>
                </a:solidFill>
                <a:latin typeface="Calibri" panose="020F0502020204030204" pitchFamily="34" charset="0"/>
                <a:cs typeface="Calibri" panose="020F0502020204030204" pitchFamily="34" charset="0"/>
              </a:defRPr>
            </a:lvl1pPr>
          </a:lstStyle>
          <a:p>
            <a:r>
              <a:rPr lang="en-US">
                <a:solidFill>
                  <a:srgbClr val="000000"/>
                </a:solidFill>
              </a:rPr>
              <a:t>Enter title via "insert&gt;header and footer&gt;footer" |</a:t>
            </a:r>
            <a:endParaRPr lang="en-US" dirty="0">
              <a:solidFill>
                <a:srgbClr val="000000"/>
              </a:solidFill>
            </a:endParaRPr>
          </a:p>
        </p:txBody>
      </p:sp>
      <p:sp>
        <p:nvSpPr>
          <p:cNvPr id="6"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l">
              <a:defRPr sz="75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79084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Lst>
  <p:hf hdr="0"/>
  <p:txStyles>
    <p:titleStyle>
      <a:lvl1pPr algn="l" defTabSz="685800" rtl="0" eaLnBrk="1" latinLnBrk="0" hangingPunct="1">
        <a:lnSpc>
          <a:spcPct val="90000"/>
        </a:lnSpc>
        <a:spcBef>
          <a:spcPct val="0"/>
        </a:spcBef>
        <a:buNone/>
        <a:defRPr sz="1950" b="0" kern="1200" cap="none" spc="0" baseline="0">
          <a:solidFill>
            <a:schemeClr val="accent5"/>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5"/>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3000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229600" cy="685800"/>
          </a:xfrm>
          <a:prstGeom prst="rect">
            <a:avLst/>
          </a:prstGeom>
        </p:spPr>
        <p:txBody>
          <a:bodyPr vert="horz" lIns="0" tIns="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920" y="1097280"/>
            <a:ext cx="8229600" cy="3566160"/>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Date Placeholder 3"/>
          <p:cNvSpPr>
            <a:spLocks noGrp="1"/>
          </p:cNvSpPr>
          <p:nvPr>
            <p:ph type="dt" sz="half" idx="2"/>
          </p:nvPr>
        </p:nvSpPr>
        <p:spPr>
          <a:xfrm>
            <a:off x="7574173" y="4767264"/>
            <a:ext cx="1188720" cy="273844"/>
          </a:xfrm>
          <a:prstGeom prst="rect">
            <a:avLst/>
          </a:prstGeom>
        </p:spPr>
        <p:txBody>
          <a:bodyPr vert="horz" lIns="0" tIns="45720" rIns="0" bIns="45720" rtlCol="0" anchor="b" anchorCtr="0"/>
          <a:lstStyle>
            <a:lvl1pPr algn="l">
              <a:defRPr sz="750">
                <a:solidFill>
                  <a:schemeClr val="tx1"/>
                </a:solidFill>
                <a:latin typeface="Calibri" panose="020F0502020204030204" pitchFamily="34" charset="0"/>
                <a:cs typeface="Calibri" panose="020F0502020204030204" pitchFamily="34" charset="0"/>
              </a:defRPr>
            </a:lvl1pPr>
          </a:lstStyle>
          <a:p>
            <a:fld id="{97BB8A1D-0EA9-4E59-B83B-177D087C345E}" type="datetimeFigureOut">
              <a:rPr lang="en-US" smtClean="0"/>
              <a:t>3/29/2019</a:t>
            </a:fld>
            <a:endParaRPr lang="en-US" dirty="0"/>
          </a:p>
        </p:txBody>
      </p:sp>
      <p:sp>
        <p:nvSpPr>
          <p:cNvPr id="5" name="Footer Placeholder 4"/>
          <p:cNvSpPr>
            <a:spLocks noGrp="1"/>
          </p:cNvSpPr>
          <p:nvPr>
            <p:ph type="ftr" sz="quarter" idx="3"/>
          </p:nvPr>
        </p:nvSpPr>
        <p:spPr>
          <a:xfrm>
            <a:off x="3014471" y="4767264"/>
            <a:ext cx="4480560" cy="273844"/>
          </a:xfrm>
          <a:prstGeom prst="rect">
            <a:avLst/>
          </a:prstGeom>
        </p:spPr>
        <p:txBody>
          <a:bodyPr vert="horz" lIns="0" tIns="45720" rIns="0" bIns="45720" rtlCol="0" anchor="b" anchorCtr="0"/>
          <a:lstStyle>
            <a:lvl1pPr algn="r">
              <a:defRPr sz="750">
                <a:solidFill>
                  <a:schemeClr val="tx1"/>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750" b="1">
                <a:solidFill>
                  <a:schemeClr val="tx1"/>
                </a:solidFill>
                <a:latin typeface="Calibri" panose="020F0502020204030204" pitchFamily="34" charset="0"/>
                <a:cs typeface="Calibri" panose="020F0502020204030204" pitchFamily="34" charset="0"/>
              </a:defRPr>
            </a:lvl1pPr>
          </a:lstStyle>
          <a:p>
            <a:fld id="{D8C68D4E-F23F-43D1-ABA4-637B6EDF83B9}" type="slidenum">
              <a:rPr lang="en-US" smtClean="0"/>
              <a:t>‹#›</a:t>
            </a:fld>
            <a:endParaRPr lang="en-US" dirty="0"/>
          </a:p>
        </p:txBody>
      </p:sp>
    </p:spTree>
    <p:extLst>
      <p:ext uri="{BB962C8B-B14F-4D97-AF65-F5344CB8AC3E}">
        <p14:creationId xmlns:p14="http://schemas.microsoft.com/office/powerpoint/2010/main" val="7416071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Lst>
  <p:txStyles>
    <p:titleStyle>
      <a:lvl1pPr algn="l" defTabSz="685800" rtl="0" eaLnBrk="1" latinLnBrk="0" hangingPunct="1">
        <a:lnSpc>
          <a:spcPct val="90000"/>
        </a:lnSpc>
        <a:spcBef>
          <a:spcPct val="0"/>
        </a:spcBef>
        <a:buNone/>
        <a:defRPr sz="1950" b="0" kern="1200" cap="none" spc="0" baseline="0">
          <a:solidFill>
            <a:schemeClr val="accent1"/>
          </a:solidFill>
          <a:latin typeface="+mn-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350" b="1" kern="1200">
          <a:solidFill>
            <a:schemeClr val="accent1"/>
          </a:solidFill>
          <a:latin typeface="Calibri" panose="020F0502020204030204" pitchFamily="34" charset="0"/>
          <a:ea typeface="+mn-ea"/>
          <a:cs typeface="Calibri" panose="020F0502020204030204" pitchFamily="34" charset="0"/>
        </a:defRPr>
      </a:lvl1pPr>
      <a:lvl2pPr marL="127397" indent="-127397"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300038" indent="-128588"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470297" indent="-127397"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42938" indent="-128588"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904352"/>
            <a:ext cx="8229600" cy="3759087"/>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8" name="Title Placeholder 7"/>
          <p:cNvSpPr>
            <a:spLocks noGrp="1"/>
          </p:cNvSpPr>
          <p:nvPr>
            <p:ph type="title"/>
          </p:nvPr>
        </p:nvSpPr>
        <p:spPr>
          <a:xfrm>
            <a:off x="396737" y="274639"/>
            <a:ext cx="7886700" cy="45889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014043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 id="2147483814" r:id="rId35"/>
    <p:sldLayoutId id="2147483815" r:id="rId36"/>
    <p:sldLayoutId id="2147483816" r:id="rId37"/>
  </p:sldLayoutIdLst>
  <p:hf hdr="0"/>
  <p:txStyles>
    <p:titleStyle>
      <a:lvl1pPr algn="l" defTabSz="914400" rtl="0" eaLnBrk="1" latinLnBrk="0" hangingPunct="1">
        <a:lnSpc>
          <a:spcPct val="90000"/>
        </a:lnSpc>
        <a:spcBef>
          <a:spcPct val="0"/>
        </a:spcBef>
        <a:buNone/>
        <a:defRPr sz="2600" b="0" kern="1200" cap="none" spc="0" baseline="0">
          <a:solidFill>
            <a:schemeClr val="accent1"/>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orient="horz" pos="3129">
          <p15:clr>
            <a:srgbClr val="F26B43"/>
          </p15:clr>
        </p15:guide>
        <p15:guide id="3" pos="2880">
          <p15:clr>
            <a:srgbClr val="F26B43"/>
          </p15:clr>
        </p15:guide>
        <p15:guide id="4" pos="3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74320"/>
            <a:ext cx="8229600" cy="685800"/>
          </a:xfrm>
          <a:prstGeom prst="rect">
            <a:avLst/>
          </a:prstGeom>
        </p:spPr>
        <p:txBody>
          <a:bodyPr vert="horz" lIns="0" tIns="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02920" y="1312862"/>
            <a:ext cx="8229600" cy="3350577"/>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US" dirty="0"/>
          </a:p>
        </p:txBody>
      </p:sp>
      <p:sp>
        <p:nvSpPr>
          <p:cNvPr id="4" name="Date Placeholder 3"/>
          <p:cNvSpPr>
            <a:spLocks noGrp="1"/>
          </p:cNvSpPr>
          <p:nvPr>
            <p:ph type="dt" sz="half" idx="2"/>
          </p:nvPr>
        </p:nvSpPr>
        <p:spPr>
          <a:xfrm>
            <a:off x="7574173" y="4767264"/>
            <a:ext cx="1188720" cy="273844"/>
          </a:xfrm>
          <a:prstGeom prst="rect">
            <a:avLst/>
          </a:prstGeom>
        </p:spPr>
        <p:txBody>
          <a:bodyPr vert="horz" lIns="0" tIns="45720" rIns="0" bIns="45720" rtlCol="0" anchor="b" anchorCtr="0"/>
          <a:lstStyle>
            <a:lvl1pPr algn="l">
              <a:defRPr sz="1000">
                <a:solidFill>
                  <a:schemeClr val="tx1"/>
                </a:solidFill>
                <a:latin typeface="Calibri" panose="020F0502020204030204" pitchFamily="34" charset="0"/>
                <a:cs typeface="Calibri" panose="020F0502020204030204" pitchFamily="34" charset="0"/>
              </a:defRPr>
            </a:lvl1pPr>
          </a:lstStyle>
          <a:p>
            <a:fld id="{2C7E8089-44B2-4275-8246-810B2ECBA928}" type="datetimeFigureOut">
              <a:rPr lang="en-US" smtClean="0"/>
              <a:t>3/29/2019</a:t>
            </a:fld>
            <a:endParaRPr lang="en-US"/>
          </a:p>
        </p:txBody>
      </p:sp>
      <p:sp>
        <p:nvSpPr>
          <p:cNvPr id="5" name="Footer Placeholder 4"/>
          <p:cNvSpPr>
            <a:spLocks noGrp="1"/>
          </p:cNvSpPr>
          <p:nvPr>
            <p:ph type="ftr" sz="quarter" idx="3"/>
          </p:nvPr>
        </p:nvSpPr>
        <p:spPr>
          <a:xfrm>
            <a:off x="3014471" y="4767264"/>
            <a:ext cx="4480560" cy="273844"/>
          </a:xfrm>
          <a:prstGeom prst="rect">
            <a:avLst/>
          </a:prstGeom>
        </p:spPr>
        <p:txBody>
          <a:bodyPr vert="horz" lIns="0" tIns="45720" rIns="0" bIns="45720" rtlCol="0" anchor="b" anchorCtr="0"/>
          <a:lstStyle>
            <a:lvl1pPr algn="r">
              <a:defRPr sz="1000">
                <a:solidFill>
                  <a:schemeClr val="tx1"/>
                </a:solidFill>
                <a:latin typeface="Calibri" panose="020F0502020204030204" pitchFamily="34" charset="0"/>
                <a:cs typeface="Calibri" panose="020F0502020204030204" pitchFamily="34" charset="0"/>
              </a:defRPr>
            </a:lvl1pPr>
          </a:lstStyle>
          <a:p>
            <a:r>
              <a:rPr lang="en-US" dirty="0">
                <a:latin typeface="Calibri" charset="0"/>
                <a:ea typeface="Calibri" charset="0"/>
                <a:cs typeface="Calibri" charset="0"/>
              </a:rPr>
              <a:t>XXX-XXX-####-####  | Item approved for global use</a:t>
            </a:r>
          </a:p>
        </p:txBody>
      </p:sp>
      <p:sp>
        <p:nvSpPr>
          <p:cNvPr id="6"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l">
              <a:defRPr sz="1000" b="1">
                <a:solidFill>
                  <a:schemeClr val="tx1"/>
                </a:solidFill>
                <a:latin typeface="Calibri" panose="020F0502020204030204" pitchFamily="34" charset="0"/>
                <a:cs typeface="Calibri" panose="020F0502020204030204" pitchFamily="34" charset="0"/>
              </a:defRPr>
            </a:lvl1pPr>
          </a:lstStyle>
          <a:p>
            <a:fld id="{A0B52A2F-FE64-417B-BE52-FC8F40EB8F1B}" type="slidenum">
              <a:rPr lang="en-US" smtClean="0"/>
              <a:t>‹#›</a:t>
            </a:fld>
            <a:endParaRPr lang="en-US"/>
          </a:p>
        </p:txBody>
      </p:sp>
    </p:spTree>
    <p:extLst>
      <p:ext uri="{BB962C8B-B14F-4D97-AF65-F5344CB8AC3E}">
        <p14:creationId xmlns:p14="http://schemas.microsoft.com/office/powerpoint/2010/main" val="383830144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Lst>
  <p:txStyles>
    <p:titleStyle>
      <a:lvl1pPr algn="l" defTabSz="914400" rtl="0" eaLnBrk="1" latinLnBrk="0" hangingPunct="1">
        <a:lnSpc>
          <a:spcPct val="90000"/>
        </a:lnSpc>
        <a:spcBef>
          <a:spcPct val="0"/>
        </a:spcBef>
        <a:buNone/>
        <a:defRPr sz="2600" b="0" kern="1200" cap="none" spc="0" baseline="0">
          <a:solidFill>
            <a:schemeClr val="accent5"/>
          </a:solidFill>
          <a:latin typeface="+mn-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0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7.xml"/><Relationship Id="rId1" Type="http://schemas.openxmlformats.org/officeDocument/2006/relationships/slideLayout" Target="../slideLayouts/slideLayout2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1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5.xml"/><Relationship Id="rId1" Type="http://schemas.openxmlformats.org/officeDocument/2006/relationships/slideLayout" Target="../slideLayouts/slideLayout8.xml"/><Relationship Id="rId5" Type="http://schemas.openxmlformats.org/officeDocument/2006/relationships/image" Target="../media/image86.png"/><Relationship Id="rId4" Type="http://schemas.openxmlformats.org/officeDocument/2006/relationships/image" Target="../media/image85.png"/></Relationships>
</file>

<file path=ppt/slides/_rels/slide1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7.xml"/><Relationship Id="rId1" Type="http://schemas.openxmlformats.org/officeDocument/2006/relationships/slideLayout" Target="../slideLayouts/slideLayout8.xml"/><Relationship Id="rId4" Type="http://schemas.openxmlformats.org/officeDocument/2006/relationships/image" Target="../media/image88.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0.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9.xml"/><Relationship Id="rId1" Type="http://schemas.openxmlformats.org/officeDocument/2006/relationships/tags" Target="../tags/tag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onlinelibrary.wiley.com/doi/10.1111/jce.13100/full#jce13100-fig-0001"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slide" Target="slide87.xml"/><Relationship Id="rId13"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8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78.xml"/><Relationship Id="rId11" Type="http://schemas.openxmlformats.org/officeDocument/2006/relationships/image" Target="../media/image5.png"/><Relationship Id="rId5" Type="http://schemas.openxmlformats.org/officeDocument/2006/relationships/slide" Target="slide29.xml"/><Relationship Id="rId15" Type="http://schemas.openxmlformats.org/officeDocument/2006/relationships/image" Target="../media/image9.png"/><Relationship Id="rId10" Type="http://schemas.openxmlformats.org/officeDocument/2006/relationships/slide" Target="slide107.xml"/><Relationship Id="rId4" Type="http://schemas.openxmlformats.org/officeDocument/2006/relationships/slide" Target="slide13.xml"/><Relationship Id="rId9" Type="http://schemas.openxmlformats.org/officeDocument/2006/relationships/slide" Target="slide97.xm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9.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0.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25.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55.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6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9.xml"/><Relationship Id="rId1" Type="http://schemas.openxmlformats.org/officeDocument/2006/relationships/slideLayout" Target="../slideLayouts/slideLayout11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7.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7.xml"/><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9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9.xml"/><Relationship Id="rId1" Type="http://schemas.openxmlformats.org/officeDocument/2006/relationships/slideLayout" Target="../slideLayouts/slideLayout8.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192" y="2330054"/>
            <a:ext cx="7566384" cy="1234440"/>
          </a:xfrm>
        </p:spPr>
        <p:txBody>
          <a:bodyPr/>
          <a:lstStyle/>
          <a:p>
            <a:r>
              <a:rPr lang="en-US" dirty="0"/>
              <a:t>Advanced ablation catheters</a:t>
            </a:r>
          </a:p>
        </p:txBody>
      </p:sp>
      <p:sp>
        <p:nvSpPr>
          <p:cNvPr id="3" name="Subtitle 2"/>
          <p:cNvSpPr>
            <a:spLocks noGrp="1"/>
          </p:cNvSpPr>
          <p:nvPr>
            <p:ph type="subTitle" idx="1"/>
          </p:nvPr>
        </p:nvSpPr>
        <p:spPr/>
        <p:txBody>
          <a:bodyPr/>
          <a:lstStyle/>
          <a:p>
            <a:r>
              <a:rPr lang="en-US"/>
              <a:t>Clinical Evidence</a:t>
            </a:r>
            <a:endParaRPr lang="en-US" dirty="0"/>
          </a:p>
        </p:txBody>
      </p:sp>
      <p:sp>
        <p:nvSpPr>
          <p:cNvPr id="4" name="Text Placeholder 3"/>
          <p:cNvSpPr>
            <a:spLocks noGrp="1"/>
          </p:cNvSpPr>
          <p:nvPr>
            <p:ph type="body" sz="quarter" idx="10"/>
          </p:nvPr>
        </p:nvSpPr>
        <p:spPr/>
        <p:txBody>
          <a:bodyPr/>
          <a:lstStyle/>
          <a:p>
            <a:r>
              <a:rPr lang="en-US" dirty="0">
                <a:latin typeface="Georgia" panose="02040502050405020303" pitchFamily="18" charset="0"/>
              </a:rPr>
              <a:t>December 2018 </a:t>
            </a:r>
          </a:p>
        </p:txBody>
      </p:sp>
      <p:sp>
        <p:nvSpPr>
          <p:cNvPr id="5" name="Subtitle 2"/>
          <p:cNvSpPr txBox="1">
            <a:spLocks/>
          </p:cNvSpPr>
          <p:nvPr/>
        </p:nvSpPr>
        <p:spPr>
          <a:xfrm>
            <a:off x="3195740" y="89318"/>
            <a:ext cx="5850468" cy="1729415"/>
          </a:xfrm>
          <a:prstGeom prst="rect">
            <a:avLst/>
          </a:prstGeom>
          <a:solidFill>
            <a:schemeClr val="bg1"/>
          </a:solidFill>
          <a:ln>
            <a:solidFill>
              <a:schemeClr val="bg1"/>
            </a:solidFill>
          </a:ln>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solidFill>
                  <a:schemeClr val="tx1"/>
                </a:solidFill>
                <a:latin typeface="+mn-lt"/>
              </a:rPr>
              <a:t>Use of Peer-to-peer Slides</a:t>
            </a:r>
          </a:p>
          <a:p>
            <a:pPr indent="-228600"/>
            <a:r>
              <a:rPr lang="en-US" sz="1400" b="0" dirty="0">
                <a:solidFill>
                  <a:schemeClr val="tx1"/>
                </a:solidFill>
                <a:latin typeface="+mn-lt"/>
              </a:rPr>
              <a:t>This collection of slides is intended as a resource from which individual or sets of slides may be excerpted and used on a stand-alone basis for peer-to-peer scientific education. It is not intended to be used as a full presentation. However, if any subset of these slides is distributed by Abbott to an external customer, you must include the</a:t>
            </a:r>
            <a:r>
              <a:rPr lang="en-US" sz="1400" dirty="0">
                <a:solidFill>
                  <a:schemeClr val="tx1"/>
                </a:solidFill>
                <a:latin typeface="+mn-lt"/>
              </a:rPr>
              <a:t> </a:t>
            </a:r>
            <a:r>
              <a:rPr lang="en-US" sz="1400" dirty="0">
                <a:solidFill>
                  <a:schemeClr val="accent4"/>
                </a:solidFill>
                <a:latin typeface="+mn-lt"/>
                <a:hlinkClick r:id="rId3" action="ppaction://hlinksldjump"/>
              </a:rPr>
              <a:t>required product brief summaries</a:t>
            </a:r>
            <a:r>
              <a:rPr lang="en-US" sz="1400" b="0" dirty="0">
                <a:solidFill>
                  <a:schemeClr val="tx1"/>
                </a:solidFill>
                <a:latin typeface="+mn-lt"/>
              </a:rPr>
              <a:t>.</a:t>
            </a:r>
          </a:p>
        </p:txBody>
      </p:sp>
      <p:sp>
        <p:nvSpPr>
          <p:cNvPr id="12" name="Date Placeholder 3"/>
          <p:cNvSpPr>
            <a:spLocks noGrp="1"/>
          </p:cNvSpPr>
          <p:nvPr>
            <p:ph type="dt" sz="half" idx="2"/>
          </p:nvPr>
        </p:nvSpPr>
        <p:spPr>
          <a:xfrm>
            <a:off x="7717133" y="4767263"/>
            <a:ext cx="813917" cy="273844"/>
          </a:xfrm>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smtClean="0">
                <a:solidFill>
                  <a:srgbClr val="000000"/>
                </a:solidFill>
              </a:rPr>
              <a:pPr/>
              <a:t>3/29/2019</a:t>
            </a:fld>
            <a:endParaRPr lang="en-US" dirty="0">
              <a:solidFill>
                <a:srgbClr val="000000"/>
              </a:solidFill>
            </a:endParaRPr>
          </a:p>
        </p:txBody>
      </p:sp>
      <p:sp>
        <p:nvSpPr>
          <p:cNvPr id="13" name="Slide Number Placeholder 5"/>
          <p:cNvSpPr>
            <a:spLocks noGrp="1"/>
          </p:cNvSpPr>
          <p:nvPr>
            <p:ph type="sldNum" sz="quarter" idx="4"/>
          </p:nvPr>
        </p:nvSpPr>
        <p:spPr>
          <a:xfrm>
            <a:off x="8606290" y="4821174"/>
            <a:ext cx="292608" cy="212598"/>
          </a:xfrm>
          <a:prstGeom prst="rect">
            <a:avLst/>
          </a:prstGeom>
        </p:spPr>
        <p:txBody>
          <a:bodyPr vert="horz" lIns="0" tIns="45720" rIns="0" bIns="45720" rtlCol="0" anchor="b" anchorCtr="0"/>
          <a:lstStyle>
            <a:lvl1pPr algn="ctr">
              <a:defRPr sz="9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887675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Why real-time contact force measurement?</a:t>
            </a:r>
            <a:endParaRPr lang="en-US" dirty="0"/>
          </a:p>
        </p:txBody>
      </p:sp>
      <p:sp>
        <p:nvSpPr>
          <p:cNvPr id="5" name="Content Placeholder 2"/>
          <p:cNvSpPr>
            <a:spLocks noGrp="1"/>
          </p:cNvSpPr>
          <p:nvPr>
            <p:ph idx="1"/>
          </p:nvPr>
        </p:nvSpPr>
        <p:spPr/>
        <p:txBody>
          <a:bodyPr/>
          <a:lstStyle/>
          <a:p>
            <a:pPr lvl="1">
              <a:lnSpc>
                <a:spcPts val="1600"/>
              </a:lnSpc>
            </a:pPr>
            <a:r>
              <a:rPr lang="en-US" sz="1400" b="0" cap="none" dirty="0">
                <a:solidFill>
                  <a:schemeClr val="tx1"/>
                </a:solidFill>
              </a:rPr>
              <a:t>CF measurement can help guide physicians during mapping and ablation procedures to reduce procedural variability and safely create effective lesions. </a:t>
            </a:r>
          </a:p>
          <a:p>
            <a:pPr lvl="1">
              <a:lnSpc>
                <a:spcPts val="1600"/>
              </a:lnSpc>
              <a:buClr>
                <a:schemeClr val="tx1"/>
              </a:buClr>
            </a:pPr>
            <a:r>
              <a:rPr lang="en-US" sz="1400" b="1" dirty="0">
                <a:solidFill>
                  <a:schemeClr val="accent1"/>
                </a:solidFill>
              </a:rPr>
              <a:t>Without real-time CF measurements, there is significant inter and intra-operator variability in CF applied</a:t>
            </a:r>
            <a:r>
              <a:rPr lang="en-US" sz="1400" baseline="30000" dirty="0">
                <a:solidFill>
                  <a:schemeClr val="accent1"/>
                </a:solidFill>
              </a:rPr>
              <a:t>1-2</a:t>
            </a:r>
            <a:r>
              <a:rPr lang="en-US" sz="1400" dirty="0">
                <a:solidFill>
                  <a:schemeClr val="accent1"/>
                </a:solidFill>
              </a:rPr>
              <a:t> </a:t>
            </a:r>
          </a:p>
          <a:p>
            <a:pPr lvl="2">
              <a:lnSpc>
                <a:spcPts val="1600"/>
              </a:lnSpc>
            </a:pPr>
            <a:r>
              <a:rPr lang="en-US" sz="1400" dirty="0"/>
              <a:t>Physicians can only estimate the amount of force that is being applied.</a:t>
            </a:r>
            <a:r>
              <a:rPr lang="en-US" sz="1400" baseline="30000" dirty="0"/>
              <a:t>1</a:t>
            </a:r>
          </a:p>
          <a:p>
            <a:endParaRPr lang="en-US" sz="1400" dirty="0"/>
          </a:p>
        </p:txBody>
      </p:sp>
      <p:sp>
        <p:nvSpPr>
          <p:cNvPr id="15" name="Date Placeholder 14"/>
          <p:cNvSpPr>
            <a:spLocks noGrp="1"/>
          </p:cNvSpPr>
          <p:nvPr>
            <p:ph type="dt" sz="half" idx="10"/>
          </p:nvPr>
        </p:nvSpPr>
        <p:spPr/>
        <p:txBody>
          <a:bodyPr/>
          <a:lstStyle/>
          <a:p>
            <a:fld id="{77DF9380-54E8-6B4F-8060-388A3F76F05F}"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10</a:t>
            </a:fld>
            <a:endParaRPr lang="en-US" dirty="0"/>
          </a:p>
        </p:txBody>
      </p:sp>
      <p:sp>
        <p:nvSpPr>
          <p:cNvPr id="21" name="Text Placeholder 20"/>
          <p:cNvSpPr>
            <a:spLocks noGrp="1"/>
          </p:cNvSpPr>
          <p:nvPr>
            <p:ph type="body" sz="quarter" idx="15"/>
          </p:nvPr>
        </p:nvSpPr>
        <p:spPr/>
        <p:txBody>
          <a:bodyPr/>
          <a:lstStyle/>
          <a:p>
            <a:pPr>
              <a:spcBef>
                <a:spcPts val="0"/>
              </a:spcBef>
            </a:pPr>
            <a:r>
              <a:rPr lang="fr-CH" dirty="0"/>
              <a:t>1. </a:t>
            </a:r>
            <a:r>
              <a:rPr lang="fr-CH" dirty="0" err="1"/>
              <a:t>Kuck</a:t>
            </a:r>
            <a:r>
              <a:rPr lang="fr-CH" dirty="0"/>
              <a:t> et al, </a:t>
            </a:r>
            <a:r>
              <a:rPr lang="fr-CH" i="1" dirty="0" err="1"/>
              <a:t>Heart</a:t>
            </a:r>
            <a:r>
              <a:rPr lang="fr-CH" i="1" dirty="0"/>
              <a:t> </a:t>
            </a:r>
            <a:r>
              <a:rPr lang="fr-CH" i="1" dirty="0" err="1"/>
              <a:t>Rhythm</a:t>
            </a:r>
            <a:r>
              <a:rPr lang="fr-CH" i="1" dirty="0"/>
              <a:t> </a:t>
            </a:r>
            <a:r>
              <a:rPr lang="en-US" dirty="0"/>
              <a:t>2012;9(1):18–23.</a:t>
            </a:r>
            <a:endParaRPr lang="fr-CH" dirty="0"/>
          </a:p>
          <a:p>
            <a:pPr>
              <a:spcBef>
                <a:spcPts val="0"/>
              </a:spcBef>
            </a:pPr>
            <a:r>
              <a:rPr lang="en-US" dirty="0"/>
              <a:t>2. </a:t>
            </a:r>
            <a:r>
              <a:rPr lang="en-US" dirty="0" err="1"/>
              <a:t>Neuzil</a:t>
            </a:r>
            <a:r>
              <a:rPr lang="en-US" dirty="0"/>
              <a:t> P,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2012;9(11):1789–95.</a:t>
            </a:r>
          </a:p>
        </p:txBody>
      </p:sp>
      <p:pic>
        <p:nvPicPr>
          <p:cNvPr id="2050" name="Picture 2" descr="C:\Users\FelloD01\AppData\Local\Microsoft\Windows\Temporary Internet Files\Content.Outlook\NUIVHNZU\TOCCATA Results Graph.jpg"/>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330" t="23958" r="6052" b="13333"/>
          <a:stretch/>
        </p:blipFill>
        <p:spPr bwMode="auto">
          <a:xfrm>
            <a:off x="482947" y="2238104"/>
            <a:ext cx="3875401" cy="2287489"/>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27643" y="4271715"/>
            <a:ext cx="1230707" cy="265115"/>
          </a:xfrm>
          <a:prstGeom prst="rect">
            <a:avLst/>
          </a:prstGeom>
          <a:noFill/>
        </p:spPr>
        <p:txBody>
          <a:bodyPr wrap="square" rtlCol="0">
            <a:spAutoFit/>
          </a:bodyPr>
          <a:lstStyle/>
          <a:p>
            <a:r>
              <a:rPr lang="en-US" sz="1000" i="1" dirty="0"/>
              <a:t>P = 0.0001</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795" y="2244209"/>
            <a:ext cx="4148907" cy="2281384"/>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73174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AF ablation success with steerable sheath</a:t>
            </a:r>
          </a:p>
        </p:txBody>
      </p:sp>
      <p:sp>
        <p:nvSpPr>
          <p:cNvPr id="3" name="Content Placeholder 2"/>
          <p:cNvSpPr>
            <a:spLocks noGrp="1"/>
          </p:cNvSpPr>
          <p:nvPr>
            <p:ph idx="1"/>
          </p:nvPr>
        </p:nvSpPr>
        <p:spPr>
          <a:xfrm>
            <a:off x="502919" y="914400"/>
            <a:ext cx="3898959" cy="3374717"/>
          </a:xfrm>
        </p:spPr>
        <p:txBody>
          <a:bodyPr/>
          <a:lstStyle/>
          <a:p>
            <a:pPr marL="0" lvl="1" indent="0">
              <a:lnSpc>
                <a:spcPts val="1400"/>
              </a:lnSpc>
              <a:spcBef>
                <a:spcPts val="400"/>
              </a:spcBef>
              <a:buNone/>
            </a:pPr>
            <a:r>
              <a:rPr lang="en-US" sz="1200" b="1" dirty="0">
                <a:solidFill>
                  <a:schemeClr val="accent1"/>
                </a:solidFill>
              </a:rPr>
              <a:t>Significantly higher single-procedure success achieved using the </a:t>
            </a:r>
            <a:r>
              <a:rPr lang="en-US" sz="1200" b="1" dirty="0" err="1">
                <a:solidFill>
                  <a:schemeClr val="accent1"/>
                </a:solidFill>
              </a:rPr>
              <a:t>Agilis</a:t>
            </a:r>
            <a:r>
              <a:rPr lang="en-US" sz="1200" b="1" dirty="0">
                <a:solidFill>
                  <a:schemeClr val="accent1"/>
                </a:solidFill>
              </a:rPr>
              <a:t>™ </a:t>
            </a:r>
            <a:r>
              <a:rPr lang="en-US" sz="1200" b="1" dirty="0" err="1">
                <a:solidFill>
                  <a:schemeClr val="accent1"/>
                </a:solidFill>
              </a:rPr>
              <a:t>NxT</a:t>
            </a:r>
            <a:r>
              <a:rPr lang="en-US" sz="1200" b="1" dirty="0">
                <a:solidFill>
                  <a:schemeClr val="accent1"/>
                </a:solidFill>
              </a:rPr>
              <a:t> steerable sheath </a:t>
            </a:r>
            <a:r>
              <a:rPr lang="en-US" sz="1200" dirty="0"/>
              <a:t>technology to guide AF ablation catheters in a prospective, randomized study versus a fixed sheath </a:t>
            </a:r>
          </a:p>
          <a:p>
            <a:pPr lvl="1">
              <a:lnSpc>
                <a:spcPts val="1400"/>
              </a:lnSpc>
              <a:spcBef>
                <a:spcPts val="400"/>
              </a:spcBef>
            </a:pPr>
            <a:r>
              <a:rPr lang="en-US" sz="1200" dirty="0"/>
              <a:t>Fluoroscopy time reduced by a mean of 12 minutes in group using the steerable sheath (p&lt;0.001)</a:t>
            </a:r>
          </a:p>
          <a:p>
            <a:pPr lvl="1">
              <a:lnSpc>
                <a:spcPts val="1400"/>
              </a:lnSpc>
              <a:spcBef>
                <a:spcPts val="400"/>
              </a:spcBef>
            </a:pPr>
            <a:r>
              <a:rPr lang="en-US" sz="1200" dirty="0"/>
              <a:t>No significant differences between groups </a:t>
            </a:r>
            <a:br>
              <a:rPr lang="en-US" sz="1200" dirty="0"/>
            </a:br>
            <a:r>
              <a:rPr lang="en-US" sz="1200" dirty="0"/>
              <a:t>in complication rate, mean procedure time or RF application time</a:t>
            </a:r>
          </a:p>
          <a:p>
            <a:pPr lvl="1"/>
            <a:endParaRPr lang="en-US" sz="1200" dirty="0"/>
          </a:p>
          <a:p>
            <a:pPr marL="0" lvl="1" indent="0">
              <a:buNone/>
            </a:pPr>
            <a:r>
              <a:rPr lang="en-US" sz="900" dirty="0">
                <a:latin typeface="Calibri" panose="020F0502020204030204" pitchFamily="34" charset="0"/>
              </a:rPr>
              <a:t>Standard irrigated non-contact force RF ablation catheters (Therapy™ Cool Path™ and </a:t>
            </a:r>
            <a:r>
              <a:rPr lang="en-US" sz="900" dirty="0" err="1">
                <a:latin typeface="Calibri" panose="020F0502020204030204" pitchFamily="34" charset="0"/>
              </a:rPr>
              <a:t>NaviStar</a:t>
            </a:r>
            <a:r>
              <a:rPr lang="en-US" sz="900" baseline="30000" dirty="0">
                <a:latin typeface="Calibri" panose="020F0502020204030204" pitchFamily="34" charset="0"/>
              </a:rPr>
              <a:t>‡</a:t>
            </a:r>
            <a:r>
              <a:rPr lang="en-US" sz="900" dirty="0">
                <a:latin typeface="Calibri" panose="020F0502020204030204" pitchFamily="34" charset="0"/>
              </a:rPr>
              <a:t> </a:t>
            </a:r>
            <a:r>
              <a:rPr lang="en-US" sz="900" dirty="0" err="1">
                <a:latin typeface="Calibri" panose="020F0502020204030204" pitchFamily="34" charset="0"/>
              </a:rPr>
              <a:t>ThermoCool</a:t>
            </a:r>
            <a:r>
              <a:rPr lang="en-US" sz="900" baseline="30000" dirty="0">
                <a:latin typeface="Calibri" panose="020F0502020204030204" pitchFamily="34" charset="0"/>
              </a:rPr>
              <a:t>‡</a:t>
            </a:r>
            <a:r>
              <a:rPr lang="en-US" sz="900" dirty="0">
                <a:latin typeface="Calibri" panose="020F0502020204030204" pitchFamily="34" charset="0"/>
              </a:rPr>
              <a:t> catheters) were used in this study. </a:t>
            </a:r>
          </a:p>
        </p:txBody>
      </p:sp>
      <p:sp>
        <p:nvSpPr>
          <p:cNvPr id="9" name="Date Placeholder 3"/>
          <p:cNvSpPr>
            <a:spLocks noGrp="1"/>
          </p:cNvSpPr>
          <p:nvPr>
            <p:ph type="dt" sz="half" idx="10"/>
          </p:nvPr>
        </p:nvSpPr>
        <p:spPr>
          <a:prstGeom prst="rect">
            <a:avLst/>
          </a:prstGeom>
        </p:spPr>
        <p:txBody>
          <a:bodyPr vert="horz" lIns="0" tIns="45720" rIns="0" bIns="45720" rtlCol="0" anchor="b" anchorCtr="0"/>
          <a:lstStyle>
            <a:lvl1pPr algn="r">
              <a:defRPr sz="900">
                <a:solidFill>
                  <a:schemeClr val="tx1"/>
                </a:solidFill>
                <a:latin typeface="Calibri" panose="020F0502020204030204" pitchFamily="34" charset="0"/>
                <a:cs typeface="Calibri" panose="020F0502020204030204" pitchFamily="34" charset="0"/>
              </a:defRPr>
            </a:lvl1pPr>
          </a:lstStyle>
          <a:p>
            <a:fld id="{6B7FC6B6-0A43-5D46-B51C-E488C91E1084}" type="datetime1">
              <a:rPr lang="en-US" b="0" smtClean="0">
                <a:solidFill>
                  <a:srgbClr val="000000"/>
                </a:solidFill>
              </a:rPr>
              <a:pPr/>
              <a:t>3/29/2019</a:t>
            </a:fld>
            <a:endParaRPr lang="en-US" b="0" dirty="0">
              <a:solidFill>
                <a:srgbClr val="000000"/>
              </a:solidFill>
            </a:endParaRPr>
          </a:p>
        </p:txBody>
      </p:sp>
      <p:sp>
        <p:nvSpPr>
          <p:cNvPr id="13" name="Slide Number Placeholder 3"/>
          <p:cNvSpPr>
            <a:spLocks noGrp="1"/>
          </p:cNvSpPr>
          <p:nvPr>
            <p:ph type="sldNum" sz="quarter" idx="12"/>
          </p:nvPr>
        </p:nvSpPr>
        <p:spPr/>
        <p:txBody>
          <a:bodyPr/>
          <a:lstStyle/>
          <a:p>
            <a:fld id="{0D939DF2-F6EF-DF48-BFB1-3E61F4268D8A}" type="slidenum">
              <a:rPr lang="en-US" smtClean="0">
                <a:solidFill>
                  <a:srgbClr val="000000"/>
                </a:solidFill>
              </a:rPr>
              <a:pPr/>
              <a:t>100</a:t>
            </a:fld>
            <a:endParaRPr lang="en-US" dirty="0">
              <a:solidFill>
                <a:srgbClr val="000000"/>
              </a:solidFill>
            </a:endParaRPr>
          </a:p>
        </p:txBody>
      </p:sp>
      <p:sp>
        <p:nvSpPr>
          <p:cNvPr id="6" name="Content Placeholder 1"/>
          <p:cNvSpPr txBox="1">
            <a:spLocks/>
          </p:cNvSpPr>
          <p:nvPr/>
        </p:nvSpPr>
        <p:spPr>
          <a:xfrm>
            <a:off x="4572000" y="849972"/>
            <a:ext cx="4221162" cy="406759"/>
          </a:xfrm>
          <a:prstGeom prst="rect">
            <a:avLst/>
          </a:prstGeom>
          <a:solidFill>
            <a:schemeClr val="bg1"/>
          </a:solidFill>
        </p:spPr>
        <p:txBody>
          <a:bodyPr lIns="91440" tIns="9144"/>
          <a:lstStyle>
            <a:lvl1pPr marL="230188" indent="-230188" algn="l" defTabSz="457200" rtl="0" eaLnBrk="1" latinLnBrk="0" hangingPunct="1">
              <a:spcBef>
                <a:spcPct val="20000"/>
              </a:spcBef>
              <a:buClr>
                <a:schemeClr val="bg1">
                  <a:lumMod val="75000"/>
                </a:schemeClr>
              </a:buClr>
              <a:buFont typeface="Wingdings" charset="2"/>
              <a:buChar char="§"/>
              <a:defRPr sz="2000" kern="1200">
                <a:solidFill>
                  <a:schemeClr val="tx1"/>
                </a:solidFill>
                <a:latin typeface="Arial"/>
                <a:ea typeface="+mn-ea"/>
                <a:cs typeface="Arial"/>
              </a:defRPr>
            </a:lvl1pPr>
            <a:lvl2pPr marL="461963" indent="-231775" algn="l" defTabSz="457200" rtl="0" eaLnBrk="1" latinLnBrk="0" hangingPunct="1">
              <a:spcBef>
                <a:spcPct val="20000"/>
              </a:spcBef>
              <a:buClr>
                <a:schemeClr val="bg1">
                  <a:lumMod val="75000"/>
                </a:schemeClr>
              </a:buClr>
              <a:buFont typeface="Wingdings" charset="2"/>
              <a:buChar char="§"/>
              <a:defRPr sz="1800" kern="1200">
                <a:solidFill>
                  <a:schemeClr val="tx1"/>
                </a:solidFill>
                <a:latin typeface="Arial"/>
                <a:ea typeface="+mn-ea"/>
                <a:cs typeface="Arial"/>
              </a:defRPr>
            </a:lvl2pPr>
            <a:lvl3pPr marL="744538" indent="-231775" algn="l" defTabSz="457200" rtl="0" eaLnBrk="1" latinLnBrk="0" hangingPunct="1">
              <a:spcBef>
                <a:spcPct val="20000"/>
              </a:spcBef>
              <a:buClr>
                <a:schemeClr val="bg1">
                  <a:lumMod val="75000"/>
                </a:schemeClr>
              </a:buClr>
              <a:buFont typeface="Wingdings" charset="2"/>
              <a:buChar char="§"/>
              <a:defRPr sz="1600" kern="1200">
                <a:solidFill>
                  <a:schemeClr val="tx1"/>
                </a:solidFill>
                <a:latin typeface="Arial"/>
                <a:ea typeface="+mn-ea"/>
                <a:cs typeface="Arial"/>
              </a:defRPr>
            </a:lvl3pPr>
            <a:lvl4pPr marL="974725" indent="-230188" algn="l" defTabSz="457200" rtl="0" eaLnBrk="1" latinLnBrk="0" hangingPunct="1">
              <a:spcBef>
                <a:spcPct val="20000"/>
              </a:spcBef>
              <a:buClr>
                <a:schemeClr val="bg1">
                  <a:lumMod val="75000"/>
                </a:schemeClr>
              </a:buClr>
              <a:buFont typeface="Wingdings" charset="2"/>
              <a:buChar char="§"/>
              <a:defRPr sz="1400" kern="1200">
                <a:solidFill>
                  <a:schemeClr val="tx1"/>
                </a:solidFill>
                <a:latin typeface="Arial"/>
                <a:ea typeface="+mn-ea"/>
                <a:cs typeface="Arial"/>
              </a:defRPr>
            </a:lvl4pPr>
            <a:lvl5pPr marL="1141413" indent="-166688" algn="l" defTabSz="457200" rtl="0" eaLnBrk="1" latinLnBrk="0" hangingPunct="1">
              <a:spcBef>
                <a:spcPct val="20000"/>
              </a:spcBef>
              <a:buClr>
                <a:schemeClr val="bg1">
                  <a:lumMod val="75000"/>
                </a:schemeClr>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prstClr val="white">
                  <a:lumMod val="75000"/>
                </a:prstClr>
              </a:buClr>
              <a:buFont typeface="Wingdings" charset="2"/>
              <a:buNone/>
            </a:pPr>
            <a:r>
              <a:rPr lang="en-US" sz="1300" b="1" dirty="0">
                <a:solidFill>
                  <a:schemeClr val="tx2"/>
                </a:solidFill>
                <a:latin typeface="Calibri" charset="0"/>
                <a:ea typeface="Calibri" charset="0"/>
                <a:cs typeface="Calibri" charset="0"/>
              </a:rPr>
              <a:t>SINGLE-PROCEDURE SUCCESS BY SHEATH USAGE</a:t>
            </a:r>
            <a:br>
              <a:rPr lang="en-US" sz="1300" b="1" dirty="0">
                <a:solidFill>
                  <a:schemeClr val="tx2"/>
                </a:solidFill>
                <a:latin typeface="Calibri" charset="0"/>
                <a:ea typeface="Calibri" charset="0"/>
                <a:cs typeface="Calibri" charset="0"/>
              </a:rPr>
            </a:br>
            <a:r>
              <a:rPr lang="en-US" sz="1200" dirty="0">
                <a:solidFill>
                  <a:schemeClr val="tx2"/>
                </a:solidFill>
                <a:latin typeface="Calibri" charset="0"/>
                <a:ea typeface="Calibri" charset="0"/>
                <a:cs typeface="Calibri" charset="0"/>
              </a:rPr>
              <a:t>(Freedom from AF and atrial </a:t>
            </a:r>
            <a:r>
              <a:rPr lang="en-US" sz="1200" dirty="0" err="1">
                <a:solidFill>
                  <a:schemeClr val="tx2"/>
                </a:solidFill>
                <a:latin typeface="Calibri" charset="0"/>
                <a:ea typeface="Calibri" charset="0"/>
                <a:cs typeface="Calibri" charset="0"/>
              </a:rPr>
              <a:t>macroreentrant</a:t>
            </a:r>
            <a:r>
              <a:rPr lang="en-US" sz="1200" dirty="0">
                <a:solidFill>
                  <a:schemeClr val="tx2"/>
                </a:solidFill>
                <a:latin typeface="Calibri" charset="0"/>
                <a:ea typeface="Calibri" charset="0"/>
                <a:cs typeface="Calibri" charset="0"/>
              </a:rPr>
              <a:t> tachycardia)</a:t>
            </a:r>
            <a:r>
              <a:rPr lang="en-US" sz="1200" baseline="30000" dirty="0">
                <a:solidFill>
                  <a:schemeClr val="tx2"/>
                </a:solidFill>
                <a:latin typeface="Calibri" charset="0"/>
                <a:ea typeface="Calibri" charset="0"/>
                <a:cs typeface="Calibri" charset="0"/>
              </a:rPr>
              <a:t>1</a:t>
            </a:r>
          </a:p>
        </p:txBody>
      </p:sp>
      <p:graphicFrame>
        <p:nvGraphicFramePr>
          <p:cNvPr id="11" name="Chart 10"/>
          <p:cNvGraphicFramePr/>
          <p:nvPr>
            <p:extLst>
              <p:ext uri="{D42A27DB-BD31-4B8C-83A1-F6EECF244321}">
                <p14:modId xmlns:p14="http://schemas.microsoft.com/office/powerpoint/2010/main" val="1473617868"/>
              </p:ext>
            </p:extLst>
          </p:nvPr>
        </p:nvGraphicFramePr>
        <p:xfrm>
          <a:off x="4572000" y="1425638"/>
          <a:ext cx="4267200" cy="32797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0"/>
          <p:cNvSpPr txBox="1">
            <a:spLocks/>
          </p:cNvSpPr>
          <p:nvPr/>
        </p:nvSpPr>
        <p:spPr>
          <a:xfrm>
            <a:off x="381000" y="4701371"/>
            <a:ext cx="3733800" cy="331593"/>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00" b="0" dirty="0">
                <a:solidFill>
                  <a:srgbClr val="000000"/>
                </a:solidFill>
              </a:rPr>
              <a:t>1. </a:t>
            </a:r>
            <a:r>
              <a:rPr lang="en-US" sz="800" b="0" dirty="0" err="1">
                <a:solidFill>
                  <a:srgbClr val="000000"/>
                </a:solidFill>
              </a:rPr>
              <a:t>Piorkowski</a:t>
            </a:r>
            <a:r>
              <a:rPr lang="en-US" sz="800" b="0" dirty="0">
                <a:solidFill>
                  <a:srgbClr val="000000"/>
                </a:solidFill>
              </a:rPr>
              <a:t> C, et al. </a:t>
            </a:r>
            <a:r>
              <a:rPr lang="en-US" sz="800" b="0" i="1" dirty="0" err="1">
                <a:solidFill>
                  <a:srgbClr val="000000"/>
                </a:solidFill>
              </a:rPr>
              <a:t>Circ</a:t>
            </a:r>
            <a:r>
              <a:rPr lang="en-US" sz="800" b="0" i="1" dirty="0">
                <a:solidFill>
                  <a:srgbClr val="000000"/>
                </a:solidFill>
              </a:rPr>
              <a:t> </a:t>
            </a:r>
            <a:r>
              <a:rPr lang="en-US" sz="800" b="0" i="1" dirty="0" err="1">
                <a:solidFill>
                  <a:srgbClr val="000000"/>
                </a:solidFill>
              </a:rPr>
              <a:t>Arrhythm</a:t>
            </a:r>
            <a:r>
              <a:rPr lang="en-US" sz="800" b="0" i="1" dirty="0">
                <a:solidFill>
                  <a:srgbClr val="000000"/>
                </a:solidFill>
              </a:rPr>
              <a:t> </a:t>
            </a:r>
            <a:r>
              <a:rPr lang="en-US" sz="800" b="0" i="1" dirty="0" err="1">
                <a:solidFill>
                  <a:srgbClr val="000000"/>
                </a:solidFill>
              </a:rPr>
              <a:t>Electrophysiol</a:t>
            </a:r>
            <a:r>
              <a:rPr lang="en-US" sz="800" b="0" i="1" dirty="0">
                <a:solidFill>
                  <a:srgbClr val="000000"/>
                </a:solidFill>
              </a:rPr>
              <a:t>, </a:t>
            </a:r>
            <a:r>
              <a:rPr lang="en-US" sz="800" b="0" dirty="0">
                <a:solidFill>
                  <a:srgbClr val="000000"/>
                </a:solidFill>
              </a:rPr>
              <a:t>2011;4(2):157–65</a:t>
            </a:r>
            <a:r>
              <a:rPr lang="en-US" sz="800" dirty="0">
                <a:solidFill>
                  <a:schemeClr val="tx1"/>
                </a:solidFill>
                <a:cs typeface="+mn-cs"/>
              </a:rPr>
              <a:t>.</a:t>
            </a:r>
            <a:br>
              <a:rPr lang="en-US" sz="800" dirty="0">
                <a:solidFill>
                  <a:schemeClr val="tx1"/>
                </a:solidFill>
                <a:cs typeface="+mn-cs"/>
              </a:rPr>
            </a:br>
            <a:r>
              <a:rPr lang="en-US" sz="800" dirty="0">
                <a:solidFill>
                  <a:schemeClr val="tx1"/>
                </a:solidFill>
                <a:cs typeface="+mn-cs"/>
              </a:rPr>
              <a:t>‡ </a:t>
            </a:r>
            <a:r>
              <a:rPr lang="en-US" sz="800" b="0" dirty="0">
                <a:solidFill>
                  <a:srgbClr val="000000"/>
                </a:solidFill>
              </a:rPr>
              <a:t>Indicates a third-party trademark, which is property of its respective owner</a:t>
            </a:r>
          </a:p>
        </p:txBody>
      </p:sp>
    </p:spTree>
    <p:extLst>
      <p:ext uri="{BB962C8B-B14F-4D97-AF65-F5344CB8AC3E}">
        <p14:creationId xmlns:p14="http://schemas.microsoft.com/office/powerpoint/2010/main" val="39986563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81000" y="1066801"/>
            <a:ext cx="5350233" cy="4076700"/>
          </a:xfrm>
          <a:prstGeom prst="rect">
            <a:avLst/>
          </a:prstGeom>
        </p:spPr>
        <p:txBody>
          <a:bodyPr vert="horz" lIns="0" tIns="0" rIns="91440" bIns="4572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bg1"/>
                </a:solidFill>
                <a:latin typeface="+mn-lt"/>
              </a:rPr>
              <a:t>Abbott</a:t>
            </a:r>
          </a:p>
          <a:p>
            <a:pPr>
              <a:spcBef>
                <a:spcPts val="0"/>
              </a:spcBef>
            </a:pPr>
            <a:r>
              <a:rPr lang="en-US" sz="800" b="0" dirty="0">
                <a:solidFill>
                  <a:schemeClr val="bg1"/>
                </a:solidFill>
                <a:latin typeface="+mn-lt"/>
              </a:rPr>
              <a:t>One St. Jude Medical Dr., St. Paul, MN 55117 USA</a:t>
            </a:r>
            <a:br>
              <a:rPr lang="en-US" sz="800" b="0" dirty="0">
                <a:solidFill>
                  <a:schemeClr val="bg1"/>
                </a:solidFill>
                <a:latin typeface="+mn-lt"/>
              </a:rPr>
            </a:br>
            <a:r>
              <a:rPr lang="en-US" sz="800" b="0" dirty="0">
                <a:solidFill>
                  <a:schemeClr val="bg1"/>
                </a:solidFill>
                <a:latin typeface="+mn-lt"/>
              </a:rPr>
              <a:t>Tel: 1.651.756.2000</a:t>
            </a:r>
          </a:p>
          <a:p>
            <a:pPr>
              <a:spcBef>
                <a:spcPts val="0"/>
              </a:spcBef>
            </a:pPr>
            <a:r>
              <a:rPr lang="en-US" sz="800" b="0" dirty="0">
                <a:solidFill>
                  <a:schemeClr val="bg1"/>
                </a:solidFill>
                <a:latin typeface="+mn-lt"/>
              </a:rPr>
              <a:t>Abbott.com</a:t>
            </a:r>
          </a:p>
          <a:p>
            <a:pPr>
              <a:spcBef>
                <a:spcPts val="0"/>
              </a:spcBef>
            </a:pPr>
            <a:endParaRPr lang="en-US" sz="800" b="0" dirty="0">
              <a:solidFill>
                <a:schemeClr val="bg1"/>
              </a:solidFill>
              <a:latin typeface="+mn-lt"/>
            </a:endParaRPr>
          </a:p>
          <a:p>
            <a:pPr>
              <a:spcBef>
                <a:spcPts val="300"/>
              </a:spcBef>
            </a:pPr>
            <a:r>
              <a:rPr lang="en-US" sz="800" b="0" dirty="0">
                <a:solidFill>
                  <a:schemeClr val="bg1"/>
                </a:solidFill>
                <a:latin typeface="+mn-lt"/>
              </a:rPr>
              <a:t>™ Indicates a trademark of the Abbott group of companies. </a:t>
            </a:r>
          </a:p>
          <a:p>
            <a:pPr>
              <a:spcBef>
                <a:spcPts val="300"/>
              </a:spcBef>
            </a:pPr>
            <a:r>
              <a:rPr lang="en-US" sz="800" b="0" dirty="0">
                <a:solidFill>
                  <a:schemeClr val="bg1"/>
                </a:solidFill>
                <a:latin typeface="+mn-lt"/>
              </a:rPr>
              <a:t>‡ Indicates a third party trademark, which is property of its respective owner.</a:t>
            </a:r>
          </a:p>
          <a:p>
            <a:pPr>
              <a:spcBef>
                <a:spcPts val="300"/>
              </a:spcBef>
            </a:pPr>
            <a:r>
              <a:rPr lang="en-US" sz="800" b="0" dirty="0">
                <a:solidFill>
                  <a:schemeClr val="bg1"/>
                </a:solidFill>
                <a:latin typeface="+mn-lt"/>
              </a:rPr>
              <a:t>© 2019 Abbott. All Rights Reserved.</a:t>
            </a:r>
          </a:p>
          <a:p>
            <a:endParaRPr lang="en-US" sz="800" b="0" dirty="0">
              <a:solidFill>
                <a:schemeClr val="bg1"/>
              </a:solidFill>
              <a:latin typeface="+mn-lt"/>
            </a:endParaRPr>
          </a:p>
        </p:txBody>
      </p:sp>
    </p:spTree>
    <p:extLst>
      <p:ext uri="{BB962C8B-B14F-4D97-AF65-F5344CB8AC3E}">
        <p14:creationId xmlns:p14="http://schemas.microsoft.com/office/powerpoint/2010/main" val="3116680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Text Placeholder 2"/>
          <p:cNvSpPr>
            <a:spLocks noGrp="1"/>
          </p:cNvSpPr>
          <p:nvPr>
            <p:ph type="body" idx="1"/>
          </p:nvPr>
        </p:nvSpPr>
        <p:spPr/>
        <p:txBody>
          <a:bodyPr/>
          <a:lstStyle/>
          <a:p>
            <a:endParaRPr lang="en-US"/>
          </a:p>
        </p:txBody>
      </p:sp>
      <p:sp>
        <p:nvSpPr>
          <p:cNvPr id="11" name="Date Placeholder 10"/>
          <p:cNvSpPr>
            <a:spLocks noGrp="1"/>
          </p:cNvSpPr>
          <p:nvPr>
            <p:ph type="dt" sz="half" idx="10"/>
          </p:nvPr>
        </p:nvSpPr>
        <p:spPr/>
        <p:txBody>
          <a:bodyPr/>
          <a:lstStyle/>
          <a:p>
            <a:fld id="{F7C96196-E462-C94F-A4FE-E6DF8DC0EEE4}" type="datetime1">
              <a:rPr lang="en-US" smtClean="0"/>
              <a:pPr/>
              <a:t>3/29/2019</a:t>
            </a:fld>
            <a:endParaRPr lang="en-US"/>
          </a:p>
        </p:txBody>
      </p:sp>
      <p:sp>
        <p:nvSpPr>
          <p:cNvPr id="10" name="Slide Number Placeholder 9"/>
          <p:cNvSpPr>
            <a:spLocks noGrp="1"/>
          </p:cNvSpPr>
          <p:nvPr>
            <p:ph type="sldNum" sz="quarter" idx="12"/>
          </p:nvPr>
        </p:nvSpPr>
        <p:spPr/>
        <p:txBody>
          <a:bodyPr/>
          <a:lstStyle/>
          <a:p>
            <a:fld id="{A2885E78-1F86-4A3D-9EE1-B0103B1CEF15}" type="slidenum">
              <a:rPr lang="en-US" smtClean="0"/>
              <a:pPr/>
              <a:t>102</a:t>
            </a:fld>
            <a:endParaRPr lang="en-US"/>
          </a:p>
        </p:txBody>
      </p:sp>
      <p:sp>
        <p:nvSpPr>
          <p:cNvPr id="6" name="Action Button: Go Home 5">
            <a:hlinkClick r:id="rId3" action="ppaction://hlinksldjump" highlightClick="1"/>
            <a:extLst>
              <a:ext uri="{FF2B5EF4-FFF2-40B4-BE49-F238E27FC236}">
                <a16:creationId xmlns:a16="http://schemas.microsoft.com/office/drawing/2014/main" id="{98060961-941A-4048-8D03-C43974AB4337}"/>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0471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spcCol="457200"/>
          <a:lstStyle/>
          <a:p>
            <a:pPr marL="0" indent="0">
              <a:lnSpc>
                <a:spcPts val="1000"/>
              </a:lnSpc>
              <a:spcBef>
                <a:spcPts val="400"/>
              </a:spcBef>
              <a:buNone/>
            </a:pPr>
            <a:r>
              <a:rPr lang="en-US" sz="900" spc="-40" dirty="0" err="1"/>
              <a:t>Anter</a:t>
            </a:r>
            <a:r>
              <a:rPr lang="en-US" sz="900" spc="-40" dirty="0"/>
              <a:t> E, Di </a:t>
            </a:r>
            <a:r>
              <a:rPr lang="en-US" sz="900" spc="-40" dirty="0" err="1"/>
              <a:t>Biase</a:t>
            </a:r>
            <a:r>
              <a:rPr lang="en-US" sz="900" spc="-40" dirty="0"/>
              <a:t> L, Contreras-Valdes F, et al. The effect of contract force sensing catheters on long-term durability of pulmonary vein isolation: A multi-center experience [Abstract Poo4-97]. </a:t>
            </a:r>
            <a:r>
              <a:rPr lang="en-US" sz="900" i="1" spc="-40" dirty="0"/>
              <a:t>Heart Rhythm. </a:t>
            </a:r>
            <a:r>
              <a:rPr lang="en-US" sz="900" spc="-40" dirty="0"/>
              <a:t>2016;13(5 </a:t>
            </a:r>
            <a:r>
              <a:rPr lang="en-US" sz="900" spc="-40" dirty="0" err="1"/>
              <a:t>Suppl</a:t>
            </a:r>
            <a:r>
              <a:rPr lang="en-US" sz="900" spc="-40" dirty="0"/>
              <a:t> 1):S377. 	</a:t>
            </a:r>
          </a:p>
          <a:p>
            <a:pPr marL="0" indent="0">
              <a:lnSpc>
                <a:spcPts val="1000"/>
              </a:lnSpc>
              <a:spcBef>
                <a:spcPts val="400"/>
              </a:spcBef>
              <a:buNone/>
            </a:pPr>
            <a:r>
              <a:rPr lang="en-US" sz="900" spc="-40" dirty="0" err="1"/>
              <a:t>Bourier</a:t>
            </a:r>
            <a:r>
              <a:rPr lang="en-US" sz="900" spc="-40" dirty="0"/>
              <a:t> F, </a:t>
            </a:r>
            <a:r>
              <a:rPr lang="en-US" sz="900" spc="-40" dirty="0" err="1"/>
              <a:t>Deisenofer</a:t>
            </a:r>
            <a:r>
              <a:rPr lang="en-US" sz="900" spc="-40" dirty="0"/>
              <a:t> I, </a:t>
            </a:r>
            <a:r>
              <a:rPr lang="en-US" sz="900" spc="-40" dirty="0" err="1"/>
              <a:t>Hessling</a:t>
            </a:r>
            <a:r>
              <a:rPr lang="en-US" sz="900" spc="-40" dirty="0"/>
              <a:t> G, et al. Contact-force sensing electrophysiological catheters: How accurate is the technology? [Abstract PO03-170]. Presented at HRS 2016, San Francisco, CA. </a:t>
            </a:r>
            <a:r>
              <a:rPr lang="en-US" sz="900" i="1" spc="-40" dirty="0"/>
              <a:t>Heart Rhythm. </a:t>
            </a:r>
            <a:r>
              <a:rPr lang="en-US" sz="900" spc="-40" dirty="0"/>
              <a:t>2016;13(5 </a:t>
            </a:r>
            <a:r>
              <a:rPr lang="en-US" sz="900" spc="-40" dirty="0" err="1"/>
              <a:t>Suppl</a:t>
            </a:r>
            <a:r>
              <a:rPr lang="en-US" sz="900" spc="-40" dirty="0"/>
              <a:t> 1):S318-S319.</a:t>
            </a:r>
          </a:p>
          <a:p>
            <a:pPr marL="0" lvl="0" indent="0">
              <a:lnSpc>
                <a:spcPts val="1000"/>
              </a:lnSpc>
              <a:spcBef>
                <a:spcPts val="400"/>
              </a:spcBef>
              <a:buNone/>
            </a:pPr>
            <a:r>
              <a:rPr lang="en-US" sz="900" spc="-40" dirty="0" err="1"/>
              <a:t>Bourier</a:t>
            </a:r>
            <a:r>
              <a:rPr lang="en-US" sz="900" spc="-40" dirty="0"/>
              <a:t> F, Gianni C, Dare M, et al. </a:t>
            </a:r>
            <a:r>
              <a:rPr lang="en-US" sz="900" spc="-40" dirty="0" err="1"/>
              <a:t>Fiberoptic</a:t>
            </a:r>
            <a:r>
              <a:rPr lang="en-US" sz="900" spc="-40" dirty="0"/>
              <a:t> contact-force sensing electrophysiological catheters: how precise is the technology? </a:t>
            </a:r>
            <a:r>
              <a:rPr lang="en-US" sz="900" i="1" spc="-40" dirty="0"/>
              <a:t>J </a:t>
            </a:r>
            <a:r>
              <a:rPr lang="en-US" sz="900" i="1" spc="-40" dirty="0" err="1"/>
              <a:t>Cardiovasc</a:t>
            </a:r>
            <a:r>
              <a:rPr lang="en-US" sz="900" i="1" spc="-40" dirty="0"/>
              <a:t> </a:t>
            </a:r>
            <a:r>
              <a:rPr lang="en-US" sz="900" i="1" spc="-40" dirty="0" err="1"/>
              <a:t>Electrophysiol</a:t>
            </a:r>
            <a:r>
              <a:rPr lang="en-US" sz="900" spc="-40" dirty="0"/>
              <a:t>. 2017 Jan;28(1):109–114.</a:t>
            </a:r>
            <a:endParaRPr lang="fr-CH" sz="900" spc="-40" dirty="0"/>
          </a:p>
          <a:p>
            <a:pPr marL="0" indent="0">
              <a:lnSpc>
                <a:spcPts val="1000"/>
              </a:lnSpc>
              <a:spcBef>
                <a:spcPts val="400"/>
              </a:spcBef>
              <a:buNone/>
            </a:pPr>
            <a:r>
              <a:rPr lang="en-US" sz="900" spc="-40" dirty="0" err="1"/>
              <a:t>Bourier</a:t>
            </a:r>
            <a:r>
              <a:rPr lang="en-US" sz="900" spc="-40" dirty="0"/>
              <a:t> F, </a:t>
            </a:r>
            <a:r>
              <a:rPr lang="en-US" sz="900" spc="-40" dirty="0" err="1"/>
              <a:t>Hessling</a:t>
            </a:r>
            <a:r>
              <a:rPr lang="en-US" sz="900" spc="-40" dirty="0"/>
              <a:t> G, Ammar-Busch S, et al. Electromagnetic contact-force sensing electrophysiological catheters: how accurate is the technology? </a:t>
            </a:r>
            <a:r>
              <a:rPr lang="en-US" sz="900" i="1" spc="-40" dirty="0"/>
              <a:t>J </a:t>
            </a:r>
            <a:r>
              <a:rPr lang="en-US" sz="900" i="1" spc="-40" dirty="0" err="1"/>
              <a:t>Cardiovasc</a:t>
            </a:r>
            <a:r>
              <a:rPr lang="en-US" sz="900" i="1" spc="-40" dirty="0"/>
              <a:t> </a:t>
            </a:r>
            <a:r>
              <a:rPr lang="en-US" sz="900" i="1" spc="-40" dirty="0" err="1"/>
              <a:t>Electrophysiol</a:t>
            </a:r>
            <a:r>
              <a:rPr lang="en-US" sz="900" spc="-40" dirty="0"/>
              <a:t>. 2016;27(3):347–50.</a:t>
            </a:r>
            <a:endParaRPr lang="fr-CH" sz="900" spc="-40" dirty="0"/>
          </a:p>
          <a:p>
            <a:pPr marL="0" indent="0">
              <a:lnSpc>
                <a:spcPts val="1000"/>
              </a:lnSpc>
              <a:spcBef>
                <a:spcPts val="400"/>
              </a:spcBef>
              <a:buNone/>
            </a:pPr>
            <a:r>
              <a:rPr lang="en-US" sz="900" spc="-40" dirty="0" err="1">
                <a:solidFill>
                  <a:schemeClr val="tx1"/>
                </a:solidFill>
              </a:rPr>
              <a:t>Bourier</a:t>
            </a:r>
            <a:r>
              <a:rPr lang="en-US" sz="900" spc="-40" dirty="0">
                <a:solidFill>
                  <a:schemeClr val="tx1"/>
                </a:solidFill>
              </a:rPr>
              <a:t> F, Schwarz B, </a:t>
            </a:r>
            <a:r>
              <a:rPr lang="en-US" sz="900" spc="-40" dirty="0" err="1">
                <a:solidFill>
                  <a:schemeClr val="tx1"/>
                </a:solidFill>
              </a:rPr>
              <a:t>Brkic</a:t>
            </a:r>
            <a:r>
              <a:rPr lang="en-US" sz="900" spc="-40" dirty="0">
                <a:solidFill>
                  <a:schemeClr val="tx1"/>
                </a:solidFill>
              </a:rPr>
              <a:t> A, et al. EP radiofrequency generators: Significant offsets between selected and delivered power? </a:t>
            </a:r>
            <a:r>
              <a:rPr lang="en-US" sz="900" i="1" spc="-40" dirty="0">
                <a:solidFill>
                  <a:schemeClr val="tx1"/>
                </a:solidFill>
              </a:rPr>
              <a:t>J Cardiovasc </a:t>
            </a:r>
            <a:r>
              <a:rPr lang="en-US" sz="900" i="1" spc="-40" dirty="0" err="1">
                <a:solidFill>
                  <a:schemeClr val="tx1"/>
                </a:solidFill>
              </a:rPr>
              <a:t>Electrophysiol</a:t>
            </a:r>
            <a:r>
              <a:rPr lang="en-US" sz="900" spc="-40" dirty="0">
                <a:solidFill>
                  <a:schemeClr val="tx1"/>
                </a:solidFill>
              </a:rPr>
              <a:t>. 2018 Feb;29(2):330-334. </a:t>
            </a:r>
          </a:p>
          <a:p>
            <a:pPr marL="0" indent="0">
              <a:lnSpc>
                <a:spcPts val="1000"/>
              </a:lnSpc>
              <a:spcBef>
                <a:spcPts val="400"/>
              </a:spcBef>
              <a:buNone/>
            </a:pPr>
            <a:r>
              <a:rPr lang="en-US" sz="900" spc="-40" dirty="0"/>
              <a:t>Casella M, </a:t>
            </a:r>
            <a:r>
              <a:rPr lang="en-US" sz="900" spc="-40" dirty="0" err="1"/>
              <a:t>Dello</a:t>
            </a:r>
            <a:r>
              <a:rPr lang="en-US" sz="900" spc="-40" dirty="0"/>
              <a:t> Russo A, Russo E, et al. Biomarkers of myocardial injury with different energy sources for atrial fibrillation catheter ablation. </a:t>
            </a:r>
            <a:r>
              <a:rPr lang="en-US" sz="900" i="1" spc="-40" dirty="0" err="1"/>
              <a:t>Cardiol</a:t>
            </a:r>
            <a:r>
              <a:rPr lang="en-US" sz="900" i="1" spc="-40" dirty="0"/>
              <a:t> J.</a:t>
            </a:r>
            <a:r>
              <a:rPr lang="en-US" sz="900" spc="-40" dirty="0"/>
              <a:t> 2014;21(5):516–23. </a:t>
            </a:r>
          </a:p>
          <a:p>
            <a:pPr marL="0" indent="0">
              <a:lnSpc>
                <a:spcPts val="1000"/>
              </a:lnSpc>
              <a:spcBef>
                <a:spcPts val="400"/>
              </a:spcBef>
              <a:buNone/>
            </a:pPr>
            <a:r>
              <a:rPr lang="en-US" sz="900" spc="-40" dirty="0"/>
              <a:t>Cheng X, Hu Q, Zhou C, et al. The long-term efficacy of </a:t>
            </a:r>
            <a:r>
              <a:rPr lang="en-US" sz="900" spc="-40" dirty="0" err="1"/>
              <a:t>cryoballoon</a:t>
            </a:r>
            <a:r>
              <a:rPr lang="en-US" sz="900" spc="-40" dirty="0"/>
              <a:t> vs irrigated radiofrequency ablation for the treatment of atrial fibrillation: A meta-analysis. </a:t>
            </a:r>
            <a:r>
              <a:rPr lang="en-US" sz="900" i="1" spc="-40" dirty="0" err="1"/>
              <a:t>Int</a:t>
            </a:r>
            <a:r>
              <a:rPr lang="en-US" sz="900" i="1" spc="-40" dirty="0"/>
              <a:t> J </a:t>
            </a:r>
            <a:r>
              <a:rPr lang="en-US" sz="900" i="1" spc="-40" dirty="0" err="1"/>
              <a:t>Cardiol</a:t>
            </a:r>
            <a:r>
              <a:rPr lang="en-US" sz="900" i="1" spc="-40" dirty="0"/>
              <a:t>.</a:t>
            </a:r>
            <a:r>
              <a:rPr lang="en-US" sz="900" spc="-40" dirty="0"/>
              <a:t> 2015;181:297–302. </a:t>
            </a:r>
          </a:p>
          <a:p>
            <a:pPr marL="0" indent="0">
              <a:lnSpc>
                <a:spcPts val="1000"/>
              </a:lnSpc>
              <a:spcBef>
                <a:spcPts val="400"/>
              </a:spcBef>
              <a:buNone/>
            </a:pPr>
            <a:r>
              <a:rPr lang="en-US" sz="900" spc="-40" dirty="0" err="1"/>
              <a:t>Chugh</a:t>
            </a:r>
            <a:r>
              <a:rPr lang="en-US" sz="900" spc="-40" dirty="0"/>
              <a:t> SS, </a:t>
            </a:r>
            <a:r>
              <a:rPr lang="en-US" sz="900" spc="-40" dirty="0" err="1"/>
              <a:t>Havmoeller</a:t>
            </a:r>
            <a:r>
              <a:rPr lang="en-US" sz="900" spc="-40" dirty="0"/>
              <a:t> R, Narayanan K, et al. Worldwide epidemiology of atrial fibrillation: a global burden of disease 2010 study. </a:t>
            </a:r>
            <a:r>
              <a:rPr lang="en-US" sz="900" i="1" spc="-40" dirty="0"/>
              <a:t>Circulation.</a:t>
            </a:r>
            <a:r>
              <a:rPr lang="en-US" sz="900" spc="-40" dirty="0"/>
              <a:t> 2014;129(8):837–47. </a:t>
            </a:r>
          </a:p>
          <a:p>
            <a:pPr marL="0" indent="0">
              <a:lnSpc>
                <a:spcPts val="1000"/>
              </a:lnSpc>
              <a:spcBef>
                <a:spcPts val="400"/>
              </a:spcBef>
              <a:buNone/>
            </a:pPr>
            <a:r>
              <a:rPr lang="en-US" sz="900" spc="-40" dirty="0" err="1"/>
              <a:t>Cuoco</a:t>
            </a:r>
            <a:r>
              <a:rPr lang="en-US" sz="900" spc="-40" dirty="0"/>
              <a:t> F, Michaud GF, Shah DC, et al. Steerable sheath promotes improved contact force parameters during pulmonary vein isolation [Abstract PO06-61]. </a:t>
            </a:r>
            <a:r>
              <a:rPr lang="en-US" sz="900" i="1" spc="-40" dirty="0"/>
              <a:t>Heart Rhythm, </a:t>
            </a:r>
            <a:r>
              <a:rPr lang="en-US" sz="900" spc="-40" dirty="0"/>
              <a:t>2014;11(5 </a:t>
            </a:r>
            <a:r>
              <a:rPr lang="en-US" sz="900" spc="-40" dirty="0" err="1"/>
              <a:t>Suppl</a:t>
            </a:r>
            <a:r>
              <a:rPr lang="en-US" sz="900" spc="-40" dirty="0"/>
              <a:t> 1):S518.</a:t>
            </a:r>
          </a:p>
          <a:p>
            <a:pPr marL="0" indent="0">
              <a:lnSpc>
                <a:spcPts val="1000"/>
              </a:lnSpc>
              <a:spcBef>
                <a:spcPts val="400"/>
              </a:spcBef>
              <a:buNone/>
            </a:pPr>
            <a:endParaRPr lang="en-US" sz="900" spc="-40" dirty="0"/>
          </a:p>
          <a:p>
            <a:pPr marL="0" indent="0">
              <a:lnSpc>
                <a:spcPts val="1000"/>
              </a:lnSpc>
              <a:spcBef>
                <a:spcPts val="400"/>
              </a:spcBef>
              <a:buNone/>
            </a:pPr>
            <a:endParaRPr lang="en-US" sz="900" spc="-40" dirty="0"/>
          </a:p>
          <a:p>
            <a:pPr marL="0" indent="0">
              <a:lnSpc>
                <a:spcPts val="1000"/>
              </a:lnSpc>
              <a:spcBef>
                <a:spcPts val="400"/>
              </a:spcBef>
              <a:buNone/>
            </a:pPr>
            <a:r>
              <a:rPr lang="en-US" sz="900" spc="-40" dirty="0" err="1"/>
              <a:t>Hamaya</a:t>
            </a:r>
            <a:r>
              <a:rPr lang="en-US" sz="900" spc="-40" dirty="0"/>
              <a:t> R, Miyazaki S, </a:t>
            </a:r>
            <a:r>
              <a:rPr lang="en-US" sz="900" spc="-40" dirty="0" err="1"/>
              <a:t>Kajiyama</a:t>
            </a:r>
            <a:r>
              <a:rPr lang="en-US" sz="900" spc="-40" dirty="0"/>
              <a:t> T, et al. Efficacy and safety comparison between different types of novel design enhanced open-irrigated ablation catheters in creating </a:t>
            </a:r>
            <a:r>
              <a:rPr lang="en-US" sz="900" spc="-40" dirty="0" err="1"/>
              <a:t>cavo</a:t>
            </a:r>
            <a:r>
              <a:rPr lang="en-US" sz="900" spc="-40" dirty="0"/>
              <a:t>-tricuspid isthmus block. </a:t>
            </a:r>
            <a:r>
              <a:rPr lang="en-US" sz="900" i="1" spc="-40" dirty="0"/>
              <a:t>J </a:t>
            </a:r>
            <a:r>
              <a:rPr lang="en-US" sz="900" i="1" spc="-40" dirty="0" err="1"/>
              <a:t>Cardiol</a:t>
            </a:r>
            <a:r>
              <a:rPr lang="en-US" sz="900" spc="-40" dirty="0"/>
              <a:t>. 2018 May;71(5):513-516. </a:t>
            </a:r>
          </a:p>
          <a:p>
            <a:pPr marL="0" indent="0">
              <a:lnSpc>
                <a:spcPts val="1000"/>
              </a:lnSpc>
              <a:spcBef>
                <a:spcPts val="400"/>
              </a:spcBef>
              <a:buNone/>
            </a:pPr>
            <a:r>
              <a:rPr lang="en-US" sz="900" spc="-40" dirty="0"/>
              <a:t>Hunter TD, </a:t>
            </a:r>
            <a:r>
              <a:rPr lang="en-US" sz="900" spc="-40" dirty="0" err="1"/>
              <a:t>Palli</a:t>
            </a:r>
            <a:r>
              <a:rPr lang="en-US" sz="900" spc="-40" dirty="0"/>
              <a:t> SR, Rizzo JA. Cost comparison of radiofrequency catheter ablation versus </a:t>
            </a:r>
            <a:r>
              <a:rPr lang="en-US" sz="900" spc="-40" dirty="0" err="1"/>
              <a:t>cryoablation</a:t>
            </a:r>
            <a:r>
              <a:rPr lang="en-US" sz="900" spc="-40" dirty="0"/>
              <a:t> for atrial fibrillation in hospitals using both technologies. </a:t>
            </a:r>
            <a:r>
              <a:rPr lang="en-US" sz="900" i="1" spc="-40" dirty="0"/>
              <a:t>J Med Econ.</a:t>
            </a:r>
            <a:r>
              <a:rPr lang="en-US" sz="900" spc="-40" dirty="0"/>
              <a:t> 2016 Oct;19(10):959–64</a:t>
            </a:r>
          </a:p>
          <a:p>
            <a:pPr marL="0" indent="0">
              <a:lnSpc>
                <a:spcPts val="1000"/>
              </a:lnSpc>
              <a:spcBef>
                <a:spcPts val="400"/>
              </a:spcBef>
              <a:buNone/>
            </a:pPr>
            <a:r>
              <a:rPr lang="en-US" sz="900" spc="-40" dirty="0">
                <a:solidFill>
                  <a:schemeClr val="tx1"/>
                </a:solidFill>
              </a:rPr>
              <a:t>Ikeda A, Nakagawa H, Lambert H, et al. Relationship between catheter contact force and radiofrequency lesion size and incidence of steam pop in the beating canine heart: electrode amplitude, impedance and electrode temperature are poor predictors of electrode-tissue contact force and lesion size. </a:t>
            </a:r>
            <a:r>
              <a:rPr lang="en-US" sz="900" i="1" spc="-40" dirty="0" err="1">
                <a:solidFill>
                  <a:schemeClr val="tx1"/>
                </a:solidFill>
              </a:rPr>
              <a:t>Circ</a:t>
            </a:r>
            <a:r>
              <a:rPr lang="en-US" sz="900" i="1" spc="-40" dirty="0">
                <a:solidFill>
                  <a:schemeClr val="tx1"/>
                </a:solidFill>
              </a:rPr>
              <a:t> </a:t>
            </a:r>
            <a:r>
              <a:rPr lang="en-US" sz="900" i="1" spc="-40" dirty="0" err="1">
                <a:solidFill>
                  <a:schemeClr val="tx1"/>
                </a:solidFill>
              </a:rPr>
              <a:t>Arrhythm</a:t>
            </a:r>
            <a:r>
              <a:rPr lang="en-US" sz="900" i="1" spc="-40" dirty="0">
                <a:solidFill>
                  <a:schemeClr val="tx1"/>
                </a:solidFill>
              </a:rPr>
              <a:t> </a:t>
            </a:r>
            <a:r>
              <a:rPr lang="en-US" sz="900" i="1" spc="-40" dirty="0" err="1">
                <a:solidFill>
                  <a:schemeClr val="tx1"/>
                </a:solidFill>
              </a:rPr>
              <a:t>Electrophysiol</a:t>
            </a:r>
            <a:r>
              <a:rPr lang="en-US" sz="900" i="1" spc="-40" dirty="0">
                <a:solidFill>
                  <a:schemeClr val="tx1"/>
                </a:solidFill>
              </a:rPr>
              <a:t>. </a:t>
            </a:r>
            <a:r>
              <a:rPr lang="en-US" sz="900" spc="-40" dirty="0">
                <a:solidFill>
                  <a:schemeClr val="tx1"/>
                </a:solidFill>
              </a:rPr>
              <a:t>2014;7(6):1174–80.</a:t>
            </a:r>
          </a:p>
          <a:p>
            <a:pPr marL="0" indent="0">
              <a:lnSpc>
                <a:spcPts val="1000"/>
              </a:lnSpc>
              <a:spcBef>
                <a:spcPts val="400"/>
              </a:spcBef>
              <a:buNone/>
            </a:pPr>
            <a:r>
              <a:rPr lang="en-US" sz="900" spc="-40" dirty="0" err="1"/>
              <a:t>Kautzner</a:t>
            </a:r>
            <a:r>
              <a:rPr lang="en-US" sz="900" spc="-40" dirty="0"/>
              <a:t> J, </a:t>
            </a:r>
            <a:r>
              <a:rPr lang="en-US" sz="900" spc="-40" dirty="0" err="1"/>
              <a:t>Neuzil</a:t>
            </a:r>
            <a:r>
              <a:rPr lang="en-US" sz="900" spc="-40" dirty="0"/>
              <a:t> P, Lambert H, et al. EFFICAS II: optimization of catheter contact force improves outcome of pulmonary vein isolation for paroxysmal atrial fibrillation. </a:t>
            </a:r>
            <a:r>
              <a:rPr lang="en-US" sz="900" i="1" spc="-40" dirty="0" err="1"/>
              <a:t>Europace</a:t>
            </a:r>
            <a:r>
              <a:rPr lang="en-US" sz="900" spc="-40" dirty="0"/>
              <a:t>. 2015;17(8):1229–35.</a:t>
            </a:r>
          </a:p>
          <a:p>
            <a:pPr marL="0" indent="0">
              <a:lnSpc>
                <a:spcPts val="1000"/>
              </a:lnSpc>
              <a:spcBef>
                <a:spcPts val="400"/>
              </a:spcBef>
              <a:buNone/>
            </a:pPr>
            <a:r>
              <a:rPr lang="en-US" sz="900" spc="-40" dirty="0" err="1"/>
              <a:t>Khoueiry</a:t>
            </a:r>
            <a:r>
              <a:rPr lang="en-US" sz="900" spc="-40" dirty="0"/>
              <a:t> Z, </a:t>
            </a:r>
            <a:r>
              <a:rPr lang="en-US" sz="900" spc="-40" dirty="0" err="1"/>
              <a:t>Albenque</a:t>
            </a:r>
            <a:r>
              <a:rPr lang="en-US" sz="900" spc="-40" dirty="0"/>
              <a:t> JP, Providencia R, et al. Outcomes after </a:t>
            </a:r>
            <a:r>
              <a:rPr lang="en-US" sz="900" spc="-40" dirty="0" err="1"/>
              <a:t>cryoablation</a:t>
            </a:r>
            <a:r>
              <a:rPr lang="en-US" sz="900" spc="-40" dirty="0"/>
              <a:t> vs. radiofrequency in patients with paroxysmal atrial fibrillation: impact of pulmonary veins anatomy. </a:t>
            </a:r>
            <a:r>
              <a:rPr lang="en-US" sz="900" i="1" spc="-40" dirty="0" err="1"/>
              <a:t>Europace</a:t>
            </a:r>
            <a:r>
              <a:rPr lang="en-US" sz="900" i="1" spc="-40" dirty="0"/>
              <a:t>.</a:t>
            </a:r>
            <a:r>
              <a:rPr lang="en-US" sz="900" spc="-40" dirty="0"/>
              <a:t> 2016;18(9):1343–51.</a:t>
            </a:r>
          </a:p>
          <a:p>
            <a:pPr marL="0" indent="0">
              <a:lnSpc>
                <a:spcPts val="1000"/>
              </a:lnSpc>
              <a:spcBef>
                <a:spcPts val="400"/>
              </a:spcBef>
              <a:buNone/>
            </a:pPr>
            <a:r>
              <a:rPr lang="en-US" sz="900" spc="-40" dirty="0"/>
              <a:t>Kim MH, Johnston SS, </a:t>
            </a:r>
            <a:r>
              <a:rPr lang="en-US" sz="900" spc="-40" dirty="0" err="1"/>
              <a:t>ChuBC</a:t>
            </a:r>
            <a:r>
              <a:rPr lang="en-US" sz="900" spc="-40" dirty="0"/>
              <a:t>, et al. Estimation of total incremental health care costs in patients with atrial fibrillation in the United States.</a:t>
            </a:r>
            <a:r>
              <a:rPr lang="en-US" sz="900" i="1" spc="-40" dirty="0"/>
              <a:t> </a:t>
            </a:r>
            <a:r>
              <a:rPr lang="en-US" sz="900" i="1" spc="-40" dirty="0" err="1"/>
              <a:t>Circ</a:t>
            </a:r>
            <a:r>
              <a:rPr lang="en-US" sz="900" i="1" spc="-40" dirty="0"/>
              <a:t> Cardiovasc </a:t>
            </a:r>
            <a:r>
              <a:rPr lang="en-US" sz="900" i="1" spc="-40" dirty="0" err="1"/>
              <a:t>Qual</a:t>
            </a:r>
            <a:r>
              <a:rPr lang="en-US" sz="900" i="1" spc="-40" dirty="0"/>
              <a:t> Outcomes. </a:t>
            </a:r>
            <a:r>
              <a:rPr lang="en-US" sz="900" spc="-40" dirty="0"/>
              <a:t>2011;4:313–320.</a:t>
            </a:r>
          </a:p>
          <a:p>
            <a:pPr marL="0" indent="0">
              <a:lnSpc>
                <a:spcPts val="1000"/>
              </a:lnSpc>
              <a:spcBef>
                <a:spcPts val="400"/>
              </a:spcBef>
              <a:buNone/>
            </a:pPr>
            <a:r>
              <a:rPr lang="en-US" sz="900" spc="-40" dirty="0" err="1"/>
              <a:t>Kuck</a:t>
            </a:r>
            <a:r>
              <a:rPr lang="en-US" sz="900" spc="-40" dirty="0"/>
              <a:t> KH, Reddy VY, Schmidt B, et al. A novel radiofrequency ablation catheter using contact force sensing: TOCCATA study. </a:t>
            </a:r>
            <a:r>
              <a:rPr lang="en-US" sz="900" i="1" spc="-40" dirty="0"/>
              <a:t>Heart Rhythm</a:t>
            </a:r>
            <a:r>
              <a:rPr lang="en-US" sz="900" spc="-40" dirty="0"/>
              <a:t>. 2012;9(1):18–23.</a:t>
            </a:r>
          </a:p>
          <a:p>
            <a:pPr marL="0" indent="0">
              <a:lnSpc>
                <a:spcPts val="1000"/>
              </a:lnSpc>
              <a:spcBef>
                <a:spcPts val="400"/>
              </a:spcBef>
              <a:buNone/>
            </a:pPr>
            <a:r>
              <a:rPr lang="en-US" sz="900" spc="-40" dirty="0"/>
              <a:t>Lee WC, Lamas GA, </a:t>
            </a:r>
            <a:r>
              <a:rPr lang="en-US" sz="900" spc="-40" dirty="0" err="1"/>
              <a:t>Balu</a:t>
            </a:r>
            <a:r>
              <a:rPr lang="en-US" sz="900" spc="-40" dirty="0"/>
              <a:t> S, et al. Direct treatment cost of atrial fibrillation in the elderly </a:t>
            </a:r>
            <a:r>
              <a:rPr lang="en-US" sz="900" spc="-40" dirty="0" err="1"/>
              <a:t>american</a:t>
            </a:r>
            <a:r>
              <a:rPr lang="en-US" sz="900" spc="-40" dirty="0"/>
              <a:t> population: A Medicare perspective. </a:t>
            </a:r>
            <a:r>
              <a:rPr lang="en-US" sz="900" i="1" spc="-40" dirty="0"/>
              <a:t>J Med Econ.</a:t>
            </a:r>
            <a:r>
              <a:rPr lang="en-US" sz="900" spc="-40" dirty="0"/>
              <a:t> 2008;11:281–298.</a:t>
            </a:r>
          </a:p>
          <a:p>
            <a:pPr marL="0" indent="0">
              <a:lnSpc>
                <a:spcPts val="1000"/>
              </a:lnSpc>
              <a:spcBef>
                <a:spcPts val="400"/>
              </a:spcBef>
              <a:buNone/>
            </a:pPr>
            <a:r>
              <a:rPr lang="en-US" sz="900" spc="-40" dirty="0"/>
              <a:t>Leo M, Pedersen M, </a:t>
            </a:r>
            <a:r>
              <a:rPr lang="en-US" sz="900" spc="-40" dirty="0" err="1"/>
              <a:t>Kalla</a:t>
            </a:r>
            <a:r>
              <a:rPr lang="en-US" sz="900" spc="-40" dirty="0"/>
              <a:t> M, et al. Catheter ablation for paroxysmal atrial fibrillation ablation in the modern era: Comparison between current technologies [Abstract PO05-95]. Presented at HRS 2016, San Francisco, CA. </a:t>
            </a:r>
            <a:r>
              <a:rPr lang="en-US" sz="900" i="1" spc="-40" dirty="0"/>
              <a:t>Heart Rhythm</a:t>
            </a:r>
            <a:r>
              <a:rPr lang="en-US" sz="900" spc="-40" dirty="0"/>
              <a:t>. 2016;13(5 </a:t>
            </a:r>
            <a:r>
              <a:rPr lang="en-US" sz="900" spc="-40" dirty="0" err="1"/>
              <a:t>Suppl</a:t>
            </a:r>
            <a:r>
              <a:rPr lang="en-US" sz="900" spc="-40" dirty="0"/>
              <a:t> 1):S464–5.</a:t>
            </a:r>
          </a:p>
        </p:txBody>
      </p:sp>
      <p:sp>
        <p:nvSpPr>
          <p:cNvPr id="2" name="Title 1"/>
          <p:cNvSpPr>
            <a:spLocks noGrp="1"/>
          </p:cNvSpPr>
          <p:nvPr>
            <p:ph type="title"/>
          </p:nvPr>
        </p:nvSpPr>
        <p:spPr>
          <a:xfrm>
            <a:off x="393192" y="274320"/>
            <a:ext cx="8531178" cy="318549"/>
          </a:xfrm>
        </p:spPr>
        <p:txBody>
          <a:bodyPr/>
          <a:lstStyle/>
          <a:p>
            <a:r>
              <a:rPr lang="en-US" sz="2300" dirty="0"/>
              <a:t>References (listed alphabetically)</a:t>
            </a:r>
          </a:p>
        </p:txBody>
      </p:sp>
      <p:sp>
        <p:nvSpPr>
          <p:cNvPr id="5" name="Slide Number Placeholder 4"/>
          <p:cNvSpPr>
            <a:spLocks noGrp="1"/>
          </p:cNvSpPr>
          <p:nvPr>
            <p:ph type="sldNum" sz="quarter" idx="12"/>
          </p:nvPr>
        </p:nvSpPr>
        <p:spPr/>
        <p:txBody>
          <a:bodyPr/>
          <a:lstStyle/>
          <a:p>
            <a:fld id="{0C9F10FC-1A7C-0142-9391-393B55E2CC4A}" type="slidenum">
              <a:rPr lang="en-US" smtClean="0"/>
              <a:pPr/>
              <a:t>103</a:t>
            </a:fld>
            <a:endParaRPr lang="en-US" dirty="0"/>
          </a:p>
        </p:txBody>
      </p:sp>
      <p:sp>
        <p:nvSpPr>
          <p:cNvPr id="11" name="Date Placeholder 10"/>
          <p:cNvSpPr>
            <a:spLocks noGrp="1"/>
          </p:cNvSpPr>
          <p:nvPr>
            <p:ph type="dt" sz="half" idx="10"/>
          </p:nvPr>
        </p:nvSpPr>
        <p:spPr/>
        <p:txBody>
          <a:bodyPr/>
          <a:lstStyle/>
          <a:p>
            <a:fld id="{4EECC639-1564-AF4E-9879-41381372EF3D}" type="datetime1">
              <a:rPr lang="en-US" smtClean="0"/>
              <a:pPr/>
              <a:t>3/29/2019</a:t>
            </a:fld>
            <a:endParaRPr lang="en-US"/>
          </a:p>
        </p:txBody>
      </p:sp>
    </p:spTree>
    <p:extLst>
      <p:ext uri="{BB962C8B-B14F-4D97-AF65-F5344CB8AC3E}">
        <p14:creationId xmlns:p14="http://schemas.microsoft.com/office/powerpoint/2010/main" val="9599172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2"/>
            <a:ext cx="8332743" cy="4093932"/>
          </a:xfrm>
        </p:spPr>
        <p:txBody>
          <a:bodyPr numCol="2" spcCol="457200"/>
          <a:lstStyle/>
          <a:p>
            <a:pPr marL="0" indent="0">
              <a:lnSpc>
                <a:spcPts val="1000"/>
              </a:lnSpc>
              <a:spcBef>
                <a:spcPts val="400"/>
              </a:spcBef>
              <a:buNone/>
            </a:pPr>
            <a:r>
              <a:rPr lang="en-US" sz="900" spc="-40" dirty="0"/>
              <a:t>le </a:t>
            </a:r>
            <a:r>
              <a:rPr lang="en-US" sz="900" spc="-40" dirty="0" err="1"/>
              <a:t>Polain</a:t>
            </a:r>
            <a:r>
              <a:rPr lang="en-US" sz="900" spc="-40" dirty="0"/>
              <a:t> de </a:t>
            </a:r>
            <a:r>
              <a:rPr lang="en-US" sz="900" spc="-40" dirty="0" err="1"/>
              <a:t>Waroux</a:t>
            </a:r>
            <a:r>
              <a:rPr lang="en-US" sz="900" spc="-40" dirty="0"/>
              <a:t> JB, </a:t>
            </a:r>
            <a:r>
              <a:rPr lang="en-US" sz="900" spc="-40" dirty="0" err="1"/>
              <a:t>Weerasooriya</a:t>
            </a:r>
            <a:r>
              <a:rPr lang="en-US" sz="900" spc="-40" dirty="0"/>
              <a:t> R, </a:t>
            </a:r>
            <a:r>
              <a:rPr lang="en-US" sz="900" spc="-40" dirty="0" err="1"/>
              <a:t>Anvardeen</a:t>
            </a:r>
            <a:r>
              <a:rPr lang="en-US" sz="900" spc="-40" dirty="0"/>
              <a:t> K, et al. Low contact force and force-time integral predict early recovery and dormant conduction revealed by adenosine after pulmonary vein isolation. </a:t>
            </a:r>
            <a:r>
              <a:rPr lang="en-US" sz="900" i="1" spc="-40" dirty="0" err="1"/>
              <a:t>Europace</a:t>
            </a:r>
            <a:r>
              <a:rPr lang="en-US" sz="900" i="1" spc="-40" dirty="0"/>
              <a:t>. </a:t>
            </a:r>
            <a:r>
              <a:rPr lang="en-US" sz="900" spc="-40" dirty="0"/>
              <a:t>2015;17(6):877–83.</a:t>
            </a:r>
          </a:p>
          <a:p>
            <a:pPr marL="0" indent="0">
              <a:lnSpc>
                <a:spcPts val="1000"/>
              </a:lnSpc>
              <a:spcBef>
                <a:spcPts val="400"/>
              </a:spcBef>
              <a:buNone/>
            </a:pPr>
            <a:r>
              <a:rPr lang="en-US" sz="900" spc="-40" dirty="0">
                <a:solidFill>
                  <a:schemeClr val="tx1"/>
                </a:solidFill>
              </a:rPr>
              <a:t>JL </a:t>
            </a:r>
            <a:r>
              <a:rPr lang="en-US" sz="900" spc="-40" dirty="0" err="1">
                <a:solidFill>
                  <a:schemeClr val="tx1"/>
                </a:solidFill>
              </a:rPr>
              <a:t>Lloret</a:t>
            </a:r>
            <a:r>
              <a:rPr lang="en-US" sz="900" spc="-40" dirty="0">
                <a:solidFill>
                  <a:schemeClr val="tx1"/>
                </a:solidFill>
              </a:rPr>
              <a:t>, S James, S Trines, et al. Early European experience with a magnetic sensor enabled contact force-sensing catheter. Poster presentation at EHRA 2018, March 18, 2018, Barcelona, Spain. Abstract P367. EP </a:t>
            </a:r>
            <a:r>
              <a:rPr lang="en-US" sz="900" spc="-40" dirty="0" err="1">
                <a:solidFill>
                  <a:schemeClr val="tx1"/>
                </a:solidFill>
              </a:rPr>
              <a:t>Europace</a:t>
            </a:r>
            <a:r>
              <a:rPr lang="en-US" sz="900" spc="-40" dirty="0">
                <a:solidFill>
                  <a:schemeClr val="tx1"/>
                </a:solidFill>
              </a:rPr>
              <a:t> 1 Mar 2018;20(</a:t>
            </a:r>
            <a:r>
              <a:rPr lang="en-US" sz="900" spc="-40" dirty="0" err="1">
                <a:solidFill>
                  <a:schemeClr val="tx1"/>
                </a:solidFill>
              </a:rPr>
              <a:t>suppl</a:t>
            </a:r>
            <a:r>
              <a:rPr lang="en-US" sz="900" spc="-40" dirty="0">
                <a:solidFill>
                  <a:schemeClr val="tx1"/>
                </a:solidFill>
              </a:rPr>
              <a:t> 1):i63-64.</a:t>
            </a:r>
          </a:p>
          <a:p>
            <a:pPr marL="0" indent="0">
              <a:lnSpc>
                <a:spcPts val="1000"/>
              </a:lnSpc>
              <a:spcBef>
                <a:spcPts val="400"/>
              </a:spcBef>
              <a:buNone/>
            </a:pPr>
            <a:r>
              <a:rPr lang="en-US" sz="900" spc="-40" dirty="0">
                <a:solidFill>
                  <a:schemeClr val="tx1"/>
                </a:solidFill>
              </a:rPr>
              <a:t>Mansour, M. </a:t>
            </a:r>
            <a:r>
              <a:rPr lang="en-US" sz="900" spc="-40" dirty="0" err="1">
                <a:solidFill>
                  <a:schemeClr val="tx1"/>
                </a:solidFill>
              </a:rPr>
              <a:t>ToccaStar</a:t>
            </a:r>
            <a:r>
              <a:rPr lang="en-US" sz="900" spc="-40" dirty="0">
                <a:solidFill>
                  <a:schemeClr val="tx1"/>
                </a:solidFill>
              </a:rPr>
              <a:t> data as presented during “Force Sensing Ablation Catheters: Have our Hopes Been Realized” at the 2014 AF Summit at HRS, San Francisco, CA.</a:t>
            </a:r>
          </a:p>
          <a:p>
            <a:pPr marL="0" indent="0">
              <a:lnSpc>
                <a:spcPts val="1000"/>
              </a:lnSpc>
              <a:spcBef>
                <a:spcPts val="400"/>
              </a:spcBef>
              <a:buNone/>
            </a:pPr>
            <a:r>
              <a:rPr lang="en-US" sz="900" spc="-40" dirty="0"/>
              <a:t>Mansour M, Karst E, Heist EK, et al. The impact of first procedure success rate on the economics of atrial fibrillation ablation.  </a:t>
            </a:r>
            <a:r>
              <a:rPr lang="en-US" sz="900" i="1" dirty="0">
                <a:solidFill>
                  <a:schemeClr val="tx1"/>
                </a:solidFill>
              </a:rPr>
              <a:t>JACC </a:t>
            </a:r>
            <a:r>
              <a:rPr lang="en-US" sz="900" i="1" dirty="0" err="1">
                <a:solidFill>
                  <a:schemeClr val="tx1"/>
                </a:solidFill>
              </a:rPr>
              <a:t>Clin</a:t>
            </a:r>
            <a:r>
              <a:rPr lang="en-US" sz="900" i="1" dirty="0">
                <a:solidFill>
                  <a:schemeClr val="tx1"/>
                </a:solidFill>
              </a:rPr>
              <a:t> </a:t>
            </a:r>
            <a:r>
              <a:rPr lang="en-US" sz="900" i="1" dirty="0" err="1">
                <a:solidFill>
                  <a:schemeClr val="tx1"/>
                </a:solidFill>
              </a:rPr>
              <a:t>Electrophysiol</a:t>
            </a:r>
            <a:r>
              <a:rPr lang="en-US" sz="900" dirty="0">
                <a:solidFill>
                  <a:schemeClr val="tx1"/>
                </a:solidFill>
              </a:rPr>
              <a:t>. 2017 Feb;3(2):129-138. </a:t>
            </a:r>
          </a:p>
          <a:p>
            <a:pPr marL="0" indent="0">
              <a:lnSpc>
                <a:spcPts val="1000"/>
              </a:lnSpc>
              <a:spcBef>
                <a:spcPts val="400"/>
              </a:spcBef>
              <a:buNone/>
            </a:pPr>
            <a:r>
              <a:rPr lang="en-US" sz="900" spc="-40" dirty="0">
                <a:solidFill>
                  <a:schemeClr val="tx1"/>
                </a:solidFill>
              </a:rPr>
              <a:t>Mansour M, </a:t>
            </a:r>
            <a:r>
              <a:rPr lang="en-US" sz="900" spc="-40" dirty="0" err="1">
                <a:solidFill>
                  <a:schemeClr val="tx1"/>
                </a:solidFill>
              </a:rPr>
              <a:t>Lakkireddy</a:t>
            </a:r>
            <a:r>
              <a:rPr lang="en-US" sz="900" spc="-40" dirty="0">
                <a:solidFill>
                  <a:schemeClr val="tx1"/>
                </a:solidFill>
              </a:rPr>
              <a:t> D, Packer D, et al. Safety of catheter ablation of atrial fibrillation using fiber optic-based contact force sensing. </a:t>
            </a:r>
            <a:r>
              <a:rPr lang="en-US" sz="900" i="1" spc="-40" dirty="0">
                <a:solidFill>
                  <a:schemeClr val="tx1"/>
                </a:solidFill>
              </a:rPr>
              <a:t>Heart Rhythm</a:t>
            </a:r>
            <a:r>
              <a:rPr lang="en-US" sz="900" spc="-40" dirty="0">
                <a:solidFill>
                  <a:schemeClr val="tx1"/>
                </a:solidFill>
              </a:rPr>
              <a:t>. 2017;14(11):1631–6.</a:t>
            </a:r>
          </a:p>
          <a:p>
            <a:pPr marL="0" indent="0">
              <a:lnSpc>
                <a:spcPts val="1000"/>
              </a:lnSpc>
              <a:spcBef>
                <a:spcPts val="400"/>
              </a:spcBef>
              <a:buNone/>
            </a:pPr>
            <a:r>
              <a:rPr lang="en-US" sz="900" spc="-40" dirty="0"/>
              <a:t>Mansour M, Reddy VY, Karst E, et al. Contact force sensing on AF ablation catheter: A health-economic analysis [Abstract PO02-155]. </a:t>
            </a:r>
            <a:r>
              <a:rPr lang="en-US" sz="900" i="1" spc="-40" dirty="0"/>
              <a:t>Heart Rhythm, 2016;13</a:t>
            </a:r>
            <a:r>
              <a:rPr lang="en-US" sz="900" spc="-40" dirty="0"/>
              <a:t>(5 </a:t>
            </a:r>
            <a:r>
              <a:rPr lang="en-US" sz="900" spc="-40" dirty="0" err="1"/>
              <a:t>Suppl</a:t>
            </a:r>
            <a:r>
              <a:rPr lang="en-US" sz="900" spc="-40" dirty="0"/>
              <a:t> 1):S227.</a:t>
            </a:r>
          </a:p>
          <a:p>
            <a:pPr marL="0" lvl="0" indent="0">
              <a:lnSpc>
                <a:spcPts val="1000"/>
              </a:lnSpc>
              <a:spcBef>
                <a:spcPts val="400"/>
              </a:spcBef>
              <a:buNone/>
            </a:pPr>
            <a:r>
              <a:rPr lang="en-US" sz="900" spc="-40" dirty="0" err="1"/>
              <a:t>Mantovan</a:t>
            </a:r>
            <a:r>
              <a:rPr lang="en-US" sz="900" spc="-40" dirty="0"/>
              <a:t> R, </a:t>
            </a:r>
            <a:r>
              <a:rPr lang="en-US" sz="900" spc="-40" dirty="0" err="1"/>
              <a:t>Sabbatani</a:t>
            </a:r>
            <a:r>
              <a:rPr lang="en-US" sz="900" spc="-40" dirty="0"/>
              <a:t> P, </a:t>
            </a:r>
            <a:r>
              <a:rPr lang="en-US" sz="900" spc="-40" dirty="0" err="1"/>
              <a:t>Garaffoni</a:t>
            </a:r>
            <a:r>
              <a:rPr lang="en-US" sz="900" spc="-40" dirty="0"/>
              <a:t> C, et al. Procedural usefulness of a contact force-sensing irrigated catheter for ablation of paroxysmal atrial fibrillation: A randomized, controlled study. </a:t>
            </a:r>
            <a:r>
              <a:rPr lang="en-US" sz="900" i="1" spc="-40" dirty="0"/>
              <a:t>Heart Rhythm</a:t>
            </a:r>
            <a:r>
              <a:rPr lang="en-US" sz="900" spc="-40" dirty="0"/>
              <a:t>. 2016;13(5 </a:t>
            </a:r>
            <a:r>
              <a:rPr lang="en-US" sz="900" spc="-40" dirty="0" err="1"/>
              <a:t>Suppl</a:t>
            </a:r>
            <a:r>
              <a:rPr lang="en-US" sz="900" spc="-40" dirty="0"/>
              <a:t> 1):S121.</a:t>
            </a:r>
          </a:p>
          <a:p>
            <a:pPr marL="0" lvl="0" indent="0">
              <a:lnSpc>
                <a:spcPts val="1000"/>
              </a:lnSpc>
              <a:spcBef>
                <a:spcPts val="400"/>
              </a:spcBef>
              <a:buNone/>
            </a:pPr>
            <a:r>
              <a:rPr lang="en-US" sz="900" spc="-40" dirty="0"/>
              <a:t>Matsuda H, </a:t>
            </a:r>
            <a:r>
              <a:rPr lang="en-US" sz="900" spc="-40" dirty="0" err="1"/>
              <a:t>Parwani</a:t>
            </a:r>
            <a:r>
              <a:rPr lang="en-US" sz="900" spc="-40" dirty="0"/>
              <a:t> AS, </a:t>
            </a:r>
            <a:r>
              <a:rPr lang="en-US" sz="900" spc="-40" dirty="0" err="1"/>
              <a:t>Attanasio</a:t>
            </a:r>
            <a:r>
              <a:rPr lang="en-US" sz="900" spc="-40" dirty="0"/>
              <a:t> P, et al. Atrial rhythm influences catheter tissue contact during radiofrequency catheter ablation of atrial fibrillation: comparison of contact force between sinus rhythm and atrial fibrillation. </a:t>
            </a:r>
            <a:r>
              <a:rPr lang="en-US" sz="900" i="1" spc="-40" dirty="0"/>
              <a:t>Heart Vessels.</a:t>
            </a:r>
            <a:r>
              <a:rPr lang="en-US" sz="900" spc="-40" dirty="0"/>
              <a:t> 2015;31(9):1544–52.</a:t>
            </a:r>
          </a:p>
          <a:p>
            <a:pPr marL="0" lvl="0" indent="0">
              <a:lnSpc>
                <a:spcPts val="1000"/>
              </a:lnSpc>
              <a:spcBef>
                <a:spcPts val="400"/>
              </a:spcBef>
              <a:buNone/>
            </a:pPr>
            <a:r>
              <a:rPr lang="en-US" sz="900" spc="-40" dirty="0" err="1"/>
              <a:t>Neuzil</a:t>
            </a:r>
            <a:r>
              <a:rPr lang="en-US" sz="900" spc="-40" dirty="0"/>
              <a:t> P, Reddy VY, </a:t>
            </a:r>
            <a:r>
              <a:rPr lang="en-US" sz="900" spc="-40" dirty="0" err="1"/>
              <a:t>Kautzner</a:t>
            </a:r>
            <a:r>
              <a:rPr lang="en-US" sz="900" spc="-40" dirty="0"/>
              <a:t> J, et al. Electrical reconnection after pulmonary vein isolation is contingent on contact force during initial treatment: results from the EFFICAS I study. </a:t>
            </a:r>
            <a:r>
              <a:rPr lang="en-US" sz="900" i="1" spc="-40" dirty="0" err="1"/>
              <a:t>Circ</a:t>
            </a:r>
            <a:r>
              <a:rPr lang="en-US" sz="900" i="1" spc="-40" dirty="0"/>
              <a:t> </a:t>
            </a:r>
            <a:r>
              <a:rPr lang="en-US" sz="900" i="1" spc="-40" dirty="0" err="1"/>
              <a:t>Arrhythm</a:t>
            </a:r>
            <a:r>
              <a:rPr lang="en-US" sz="900" i="1" spc="-40" dirty="0"/>
              <a:t> </a:t>
            </a:r>
            <a:r>
              <a:rPr lang="en-US" sz="900" i="1" spc="-40" dirty="0" err="1"/>
              <a:t>Electrophysiol</a:t>
            </a:r>
            <a:r>
              <a:rPr lang="en-US" sz="900" i="1" spc="-40" dirty="0"/>
              <a:t>. </a:t>
            </a:r>
            <a:r>
              <a:rPr lang="en-US" sz="900" spc="-40" dirty="0"/>
              <a:t>2013 Apr;6(2):327–33.</a:t>
            </a:r>
          </a:p>
          <a:p>
            <a:pPr marL="0" lvl="0" indent="0">
              <a:lnSpc>
                <a:spcPts val="1000"/>
              </a:lnSpc>
              <a:spcBef>
                <a:spcPts val="400"/>
              </a:spcBef>
              <a:buNone/>
            </a:pPr>
            <a:endParaRPr lang="en-US" sz="900" spc="-40" dirty="0"/>
          </a:p>
          <a:p>
            <a:pPr marL="0" indent="0">
              <a:lnSpc>
                <a:spcPts val="1000"/>
              </a:lnSpc>
              <a:spcBef>
                <a:spcPts val="400"/>
              </a:spcBef>
              <a:buNone/>
            </a:pPr>
            <a:r>
              <a:rPr lang="en-US" sz="900" dirty="0"/>
              <a:t>O </a:t>
            </a:r>
            <a:r>
              <a:rPr lang="en-US" sz="900" dirty="0" err="1"/>
              <a:t>Olusesi</a:t>
            </a:r>
            <a:r>
              <a:rPr lang="en-US" sz="900" dirty="0"/>
              <a:t>, I </a:t>
            </a:r>
            <a:r>
              <a:rPr lang="en-US" sz="900" dirty="0" err="1"/>
              <a:t>Woollett</a:t>
            </a:r>
            <a:r>
              <a:rPr lang="en-US" sz="900" dirty="0"/>
              <a:t>, V </a:t>
            </a:r>
            <a:r>
              <a:rPr lang="en-US" sz="900" dirty="0" err="1"/>
              <a:t>Iyer</a:t>
            </a:r>
            <a:r>
              <a:rPr lang="en-US" sz="900" dirty="0"/>
              <a:t>, J </a:t>
            </a:r>
            <a:r>
              <a:rPr lang="en-US" sz="900" dirty="0" err="1"/>
              <a:t>Grammes</a:t>
            </a:r>
            <a:r>
              <a:rPr lang="en-US" sz="900" dirty="0"/>
              <a:t>, P </a:t>
            </a:r>
            <a:r>
              <a:rPr lang="en-US" sz="900" dirty="0" err="1"/>
              <a:t>Lorvidhaya</a:t>
            </a:r>
            <a:r>
              <a:rPr lang="en-US" sz="900" dirty="0"/>
              <a:t>, J Wilson.  Quantifying Lateral And Axial Force Contribution To Total Contact Force During Cardiac Radiofrequency Ablation. Poster presentation at HRS 2018, May 10, 2018, Boston, MA, USA. Abstract B-PO02-127.</a:t>
            </a:r>
          </a:p>
          <a:p>
            <a:pPr marL="0" lvl="0" indent="0">
              <a:lnSpc>
                <a:spcPts val="1000"/>
              </a:lnSpc>
              <a:spcBef>
                <a:spcPts val="400"/>
              </a:spcBef>
              <a:buNone/>
            </a:pPr>
            <a:r>
              <a:rPr lang="en-US" sz="900" spc="-40" dirty="0" err="1"/>
              <a:t>Pappone</a:t>
            </a:r>
            <a:r>
              <a:rPr lang="en-US" sz="900" spc="-40" dirty="0"/>
              <a:t> C, </a:t>
            </a:r>
            <a:r>
              <a:rPr lang="en-US" sz="900" spc="-40" dirty="0" err="1"/>
              <a:t>Gianelli</a:t>
            </a:r>
            <a:r>
              <a:rPr lang="en-US" sz="900" spc="-40" dirty="0"/>
              <a:t> L, </a:t>
            </a:r>
            <a:r>
              <a:rPr lang="en-US" sz="900" spc="-40" dirty="0" err="1"/>
              <a:t>Santinelli</a:t>
            </a:r>
            <a:r>
              <a:rPr lang="en-US" sz="900" spc="-40" dirty="0"/>
              <a:t> V. Clinical experience with a novel, irrigated, flexible tip ablation catheter to </a:t>
            </a:r>
            <a:r>
              <a:rPr lang="en-US" sz="900" spc="-40" dirty="0" err="1"/>
              <a:t>optimise</a:t>
            </a:r>
            <a:r>
              <a:rPr lang="en-US" sz="900" spc="-40" dirty="0"/>
              <a:t> therapy delivery. </a:t>
            </a:r>
            <a:r>
              <a:rPr lang="en-US" sz="900" i="1" spc="-40" dirty="0"/>
              <a:t>European </a:t>
            </a:r>
            <a:r>
              <a:rPr lang="en-US" sz="900" i="1" spc="-40" dirty="0" err="1"/>
              <a:t>Cardiol</a:t>
            </a:r>
            <a:r>
              <a:rPr lang="en-US" sz="900" spc="-40" dirty="0"/>
              <a:t>. 2010;6(3):66–70.</a:t>
            </a:r>
          </a:p>
          <a:p>
            <a:pPr marL="0" lvl="0" indent="0">
              <a:lnSpc>
                <a:spcPts val="1000"/>
              </a:lnSpc>
              <a:spcBef>
                <a:spcPts val="400"/>
              </a:spcBef>
              <a:buNone/>
            </a:pPr>
            <a:r>
              <a:rPr lang="en-US" sz="900" spc="-40" dirty="0" err="1"/>
              <a:t>Peichl</a:t>
            </a:r>
            <a:r>
              <a:rPr lang="en-US" sz="900" spc="-40" dirty="0"/>
              <a:t> P, </a:t>
            </a:r>
            <a:r>
              <a:rPr lang="en-US" sz="900" spc="-40" dirty="0" err="1"/>
              <a:t>Kautzner</a:t>
            </a:r>
            <a:r>
              <a:rPr lang="en-US" sz="900" spc="-40" dirty="0"/>
              <a:t> J. Advances in irrigated tip catheter technology for treatment of cardiac arrhythmias. </a:t>
            </a:r>
            <a:r>
              <a:rPr lang="en-US" sz="900" i="1" spc="-40" dirty="0"/>
              <a:t>Recent Pat </a:t>
            </a:r>
            <a:r>
              <a:rPr lang="en-US" sz="900" i="1" spc="-40" dirty="0" err="1"/>
              <a:t>Cardiovasc</a:t>
            </a:r>
            <a:r>
              <a:rPr lang="en-US" sz="900" i="1" spc="-40" dirty="0"/>
              <a:t> Drug </a:t>
            </a:r>
            <a:r>
              <a:rPr lang="en-US" sz="900" i="1" spc="-40" dirty="0" err="1"/>
              <a:t>Discov</a:t>
            </a:r>
            <a:r>
              <a:rPr lang="en-US" sz="900" i="1" spc="-40" dirty="0"/>
              <a:t>.</a:t>
            </a:r>
            <a:r>
              <a:rPr lang="en-US" sz="900" spc="-40" dirty="0"/>
              <a:t> 2013;8(1):10-6.</a:t>
            </a:r>
          </a:p>
          <a:p>
            <a:pPr marL="0" indent="0">
              <a:lnSpc>
                <a:spcPts val="1000"/>
              </a:lnSpc>
              <a:spcBef>
                <a:spcPts val="400"/>
              </a:spcBef>
              <a:buNone/>
            </a:pPr>
            <a:r>
              <a:rPr lang="en-US" sz="900" spc="-40" dirty="0" err="1"/>
              <a:t>Piorkowski</a:t>
            </a:r>
            <a:r>
              <a:rPr lang="en-US" sz="900" spc="-40" dirty="0"/>
              <a:t> C, </a:t>
            </a:r>
            <a:r>
              <a:rPr lang="en-US" sz="900" spc="-40" dirty="0" err="1"/>
              <a:t>Eitel</a:t>
            </a:r>
            <a:r>
              <a:rPr lang="en-US" sz="900" spc="-40" dirty="0"/>
              <a:t> C, Rolf S, et al. Steerable versus </a:t>
            </a:r>
            <a:r>
              <a:rPr lang="en-US" sz="900" spc="-40" dirty="0" err="1"/>
              <a:t>nonsteerable</a:t>
            </a:r>
            <a:r>
              <a:rPr lang="en-US" sz="900" spc="-40" dirty="0"/>
              <a:t> sheath technology in atrial fibrillation ablation: a prospective, randomized study. </a:t>
            </a:r>
            <a:r>
              <a:rPr lang="en-US" sz="900" i="1" spc="-40" dirty="0" err="1"/>
              <a:t>Circ</a:t>
            </a:r>
            <a:r>
              <a:rPr lang="en-US" sz="900" i="1" spc="-40" dirty="0"/>
              <a:t> </a:t>
            </a:r>
            <a:r>
              <a:rPr lang="en-US" sz="900" i="1" spc="-40" dirty="0" err="1"/>
              <a:t>Arrhythm</a:t>
            </a:r>
            <a:r>
              <a:rPr lang="en-US" sz="900" i="1" spc="-40" dirty="0"/>
              <a:t> </a:t>
            </a:r>
            <a:r>
              <a:rPr lang="en-US" sz="900" i="1" spc="-40" dirty="0" err="1"/>
              <a:t>Electrophysiol</a:t>
            </a:r>
            <a:r>
              <a:rPr lang="en-US" sz="900" i="1" spc="-40" dirty="0"/>
              <a:t>. </a:t>
            </a:r>
            <a:r>
              <a:rPr lang="en-US" sz="900" spc="-40" dirty="0"/>
              <a:t>2011;4(2):157–65.</a:t>
            </a:r>
          </a:p>
          <a:p>
            <a:pPr marL="0" lvl="0" indent="0">
              <a:lnSpc>
                <a:spcPts val="1000"/>
              </a:lnSpc>
              <a:spcBef>
                <a:spcPts val="400"/>
              </a:spcBef>
              <a:buNone/>
            </a:pPr>
            <a:r>
              <a:rPr lang="en-US" sz="900" spc="-40" dirty="0"/>
              <a:t>Providencia R, </a:t>
            </a:r>
            <a:r>
              <a:rPr lang="en-US" sz="900" spc="-40" dirty="0" err="1"/>
              <a:t>Khoueiry</a:t>
            </a:r>
            <a:r>
              <a:rPr lang="en-US" sz="900" spc="-40" dirty="0"/>
              <a:t> Z, </a:t>
            </a:r>
            <a:r>
              <a:rPr lang="en-US" sz="900" spc="-40" dirty="0" err="1"/>
              <a:t>Bouzeman</a:t>
            </a:r>
            <a:r>
              <a:rPr lang="en-US" sz="900" spc="-40" dirty="0"/>
              <a:t> A, et al. Contact- force sensing using the </a:t>
            </a:r>
            <a:r>
              <a:rPr lang="en-US" sz="900" spc="-40" dirty="0" err="1"/>
              <a:t>smarttouch</a:t>
            </a:r>
            <a:r>
              <a:rPr lang="en-US" sz="900" spc="-40" dirty="0"/>
              <a:t> and </a:t>
            </a:r>
            <a:r>
              <a:rPr lang="en-US" sz="900" spc="-40" dirty="0" err="1"/>
              <a:t>tacticath</a:t>
            </a:r>
            <a:r>
              <a:rPr lang="en-US" sz="900" spc="-40" dirty="0"/>
              <a:t> catheter: Head-to-head comparison and benefit on catheter ablation of paroxysmal and persistent atrial fibrillation. </a:t>
            </a:r>
            <a:r>
              <a:rPr lang="en-US" sz="900" i="1" spc="-40" dirty="0"/>
              <a:t>Heart Rhythm.</a:t>
            </a:r>
            <a:r>
              <a:rPr lang="en-US" sz="900" spc="-40" dirty="0"/>
              <a:t> 2015;12(5 </a:t>
            </a:r>
            <a:r>
              <a:rPr lang="en-US" sz="900" spc="-40" dirty="0" err="1"/>
              <a:t>Suppl</a:t>
            </a:r>
            <a:r>
              <a:rPr lang="en-US" sz="900" spc="-40" dirty="0"/>
              <a:t> 1):S66. Abstract AB29-03.</a:t>
            </a:r>
          </a:p>
          <a:p>
            <a:pPr marL="0" indent="0">
              <a:lnSpc>
                <a:spcPts val="1000"/>
              </a:lnSpc>
              <a:spcBef>
                <a:spcPts val="400"/>
              </a:spcBef>
              <a:buNone/>
            </a:pPr>
            <a:r>
              <a:rPr lang="en-US" sz="900" spc="-40" dirty="0" err="1"/>
              <a:t>Ramoul</a:t>
            </a:r>
            <a:r>
              <a:rPr lang="en-US" sz="900" spc="-40" dirty="0"/>
              <a:t> K, Wright M, </a:t>
            </a:r>
            <a:r>
              <a:rPr lang="en-US" sz="900" spc="-40" dirty="0" err="1"/>
              <a:t>Sohal</a:t>
            </a:r>
            <a:r>
              <a:rPr lang="en-US" sz="900" spc="-40" dirty="0"/>
              <a:t> M, et al. Does diffuse irrigation result in improved radiofrequency catheter ablation? A prospective randomized study of right atrial typical flutter ablation. </a:t>
            </a:r>
            <a:r>
              <a:rPr lang="en-US" sz="900" i="1" spc="-40" dirty="0" err="1"/>
              <a:t>Europace</a:t>
            </a:r>
            <a:r>
              <a:rPr lang="en-US" sz="900" i="1" spc="-40" dirty="0"/>
              <a:t>.</a:t>
            </a:r>
            <a:r>
              <a:rPr lang="en-US" sz="900" spc="-40" dirty="0"/>
              <a:t> 2015;17(2):295–9.</a:t>
            </a:r>
          </a:p>
          <a:p>
            <a:pPr marL="0" indent="0">
              <a:lnSpc>
                <a:spcPts val="1000"/>
              </a:lnSpc>
              <a:spcBef>
                <a:spcPts val="400"/>
              </a:spcBef>
              <a:buNone/>
            </a:pPr>
            <a:r>
              <a:rPr lang="en-US" sz="900" spc="-40" dirty="0"/>
              <a:t>Reddy VY, </a:t>
            </a:r>
            <a:r>
              <a:rPr lang="en-US" sz="900" spc="-40" dirty="0" err="1"/>
              <a:t>Dukkipati</a:t>
            </a:r>
            <a:r>
              <a:rPr lang="en-US" sz="900" spc="-40" dirty="0"/>
              <a:t> SR, </a:t>
            </a:r>
            <a:r>
              <a:rPr lang="en-US" sz="900" spc="-40" dirty="0" err="1"/>
              <a:t>Neuzil</a:t>
            </a:r>
            <a:r>
              <a:rPr lang="en-US" sz="900" spc="-40" dirty="0"/>
              <a:t> P, et al. Randomized, controlled trial of the safety and effectiveness of a contact force-sensing irrigated catheter for ablation of paroxysmal atrial fibrillation: Results of the  TOCCASTAR study. </a:t>
            </a:r>
            <a:r>
              <a:rPr lang="en-US" sz="900" i="1" spc="-40" dirty="0"/>
              <a:t>Circulation. </a:t>
            </a:r>
            <a:r>
              <a:rPr lang="en-US" sz="900" spc="-40" dirty="0"/>
              <a:t>2015 Sep 8;132(10):907–15.</a:t>
            </a:r>
          </a:p>
          <a:p>
            <a:pPr marL="0" indent="0">
              <a:lnSpc>
                <a:spcPts val="1000"/>
              </a:lnSpc>
              <a:spcBef>
                <a:spcPts val="400"/>
              </a:spcBef>
              <a:buNone/>
            </a:pPr>
            <a:r>
              <a:rPr lang="en-US" sz="900" spc="-40" dirty="0"/>
              <a:t>Reddy VY, Shah D, </a:t>
            </a:r>
            <a:r>
              <a:rPr lang="en-US" sz="900" spc="-40" dirty="0" err="1"/>
              <a:t>Kautzner</a:t>
            </a:r>
            <a:r>
              <a:rPr lang="en-US" sz="900" spc="-40" dirty="0"/>
              <a:t> J, et al. The relationship between contact force and clinical outcome during radiofrequency catheter ablation of atrial fibrillation in the TOCCATA study. </a:t>
            </a:r>
            <a:r>
              <a:rPr lang="en-US" sz="900" i="1" spc="-40" dirty="0"/>
              <a:t>Heart Rhythm. </a:t>
            </a:r>
            <a:r>
              <a:rPr lang="en-US" sz="900" spc="-40" dirty="0"/>
              <a:t>2012;9(11):1789–95.</a:t>
            </a:r>
          </a:p>
          <a:p>
            <a:pPr marL="0" indent="0">
              <a:lnSpc>
                <a:spcPts val="1000"/>
              </a:lnSpc>
              <a:spcBef>
                <a:spcPts val="400"/>
              </a:spcBef>
              <a:buNone/>
            </a:pPr>
            <a:endParaRPr lang="en-US" sz="900" spc="-40" dirty="0"/>
          </a:p>
        </p:txBody>
      </p:sp>
      <p:sp>
        <p:nvSpPr>
          <p:cNvPr id="2" name="Title 1"/>
          <p:cNvSpPr>
            <a:spLocks noGrp="1"/>
          </p:cNvSpPr>
          <p:nvPr>
            <p:ph type="title"/>
          </p:nvPr>
        </p:nvSpPr>
        <p:spPr>
          <a:xfrm>
            <a:off x="393192" y="274320"/>
            <a:ext cx="8531178" cy="318549"/>
          </a:xfrm>
        </p:spPr>
        <p:txBody>
          <a:bodyPr/>
          <a:lstStyle/>
          <a:p>
            <a:r>
              <a:rPr lang="en-US" sz="2300" dirty="0"/>
              <a:t>References (listed alphabetically)</a:t>
            </a:r>
          </a:p>
        </p:txBody>
      </p:sp>
      <p:sp>
        <p:nvSpPr>
          <p:cNvPr id="5" name="Slide Number Placeholder 4"/>
          <p:cNvSpPr>
            <a:spLocks noGrp="1"/>
          </p:cNvSpPr>
          <p:nvPr>
            <p:ph type="sldNum" sz="quarter" idx="12"/>
          </p:nvPr>
        </p:nvSpPr>
        <p:spPr/>
        <p:txBody>
          <a:bodyPr/>
          <a:lstStyle/>
          <a:p>
            <a:fld id="{0C9F10FC-1A7C-0142-9391-393B55E2CC4A}" type="slidenum">
              <a:rPr lang="en-US" smtClean="0"/>
              <a:pPr/>
              <a:t>104</a:t>
            </a:fld>
            <a:endParaRPr lang="en-US" dirty="0"/>
          </a:p>
        </p:txBody>
      </p:sp>
      <p:sp>
        <p:nvSpPr>
          <p:cNvPr id="11" name="Date Placeholder 10"/>
          <p:cNvSpPr>
            <a:spLocks noGrp="1"/>
          </p:cNvSpPr>
          <p:nvPr>
            <p:ph type="dt" sz="half" idx="10"/>
          </p:nvPr>
        </p:nvSpPr>
        <p:spPr/>
        <p:txBody>
          <a:bodyPr/>
          <a:lstStyle/>
          <a:p>
            <a:fld id="{4EECC639-1564-AF4E-9879-41381372EF3D}" type="datetime1">
              <a:rPr lang="en-US" smtClean="0"/>
              <a:pPr/>
              <a:t>3/29/2019</a:t>
            </a:fld>
            <a:endParaRPr lang="en-US"/>
          </a:p>
        </p:txBody>
      </p:sp>
    </p:spTree>
    <p:extLst>
      <p:ext uri="{BB962C8B-B14F-4D97-AF65-F5344CB8AC3E}">
        <p14:creationId xmlns:p14="http://schemas.microsoft.com/office/powerpoint/2010/main" val="1781149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727241"/>
            <a:ext cx="8332743" cy="4040021"/>
          </a:xfrm>
        </p:spPr>
        <p:txBody>
          <a:bodyPr numCol="2" spcCol="457200"/>
          <a:lstStyle/>
          <a:p>
            <a:pPr marL="0" indent="0">
              <a:lnSpc>
                <a:spcPts val="1000"/>
              </a:lnSpc>
              <a:spcBef>
                <a:spcPts val="400"/>
              </a:spcBef>
              <a:buNone/>
            </a:pPr>
            <a:r>
              <a:rPr lang="en-US" sz="900" spc="-40" dirty="0"/>
              <a:t>Ren JF, </a:t>
            </a:r>
            <a:r>
              <a:rPr lang="en-US" sz="900" spc="-40" dirty="0" err="1"/>
              <a:t>Callans</a:t>
            </a:r>
            <a:r>
              <a:rPr lang="en-US" sz="900" spc="-40" dirty="0"/>
              <a:t> DJ, Schwartzman D, et al. Changes in local wall thickness correlate with pathologic lesion size following radiofrequency catheter ablation: an </a:t>
            </a:r>
            <a:r>
              <a:rPr lang="en-US" sz="900" spc="-40" dirty="0" err="1"/>
              <a:t>intracardiac</a:t>
            </a:r>
            <a:r>
              <a:rPr lang="en-US" sz="900" spc="-40" dirty="0"/>
              <a:t> echocardiographic imaging study. </a:t>
            </a:r>
            <a:r>
              <a:rPr lang="en-US" sz="900" i="1" spc="-40" dirty="0"/>
              <a:t>Echocardiography.</a:t>
            </a:r>
            <a:r>
              <a:rPr lang="en-US" sz="900" spc="-40" dirty="0"/>
              <a:t> 2001;18(6):503–7.</a:t>
            </a:r>
          </a:p>
          <a:p>
            <a:pPr marL="0" indent="0">
              <a:lnSpc>
                <a:spcPts val="1000"/>
              </a:lnSpc>
              <a:spcBef>
                <a:spcPts val="400"/>
              </a:spcBef>
              <a:buNone/>
            </a:pPr>
            <a:r>
              <a:rPr lang="en-US" sz="900" dirty="0" err="1"/>
              <a:t>Segerson</a:t>
            </a:r>
            <a:r>
              <a:rPr lang="en-US" sz="900" dirty="0"/>
              <a:t> NM, Lynch B, </a:t>
            </a:r>
            <a:r>
              <a:rPr lang="en-US" sz="900" dirty="0" err="1"/>
              <a:t>Mozes</a:t>
            </a:r>
            <a:r>
              <a:rPr lang="en-US" sz="900" dirty="0"/>
              <a:t> J, et al. High-density mapping and ablation of concealed low-voltage activity within pulmonary vein antra results in improved freedom from atrial fibrillation compared to pulmonary vein isolation alone. </a:t>
            </a:r>
            <a:r>
              <a:rPr lang="en-US" sz="900" i="1" dirty="0"/>
              <a:t>Heart Rhythm</a:t>
            </a:r>
            <a:r>
              <a:rPr lang="en-US" sz="900" dirty="0"/>
              <a:t>. 2018 Aug;15(8):1158-64. </a:t>
            </a:r>
          </a:p>
          <a:p>
            <a:pPr marL="0" indent="0">
              <a:lnSpc>
                <a:spcPts val="1000"/>
              </a:lnSpc>
              <a:spcBef>
                <a:spcPts val="400"/>
              </a:spcBef>
              <a:buNone/>
            </a:pPr>
            <a:r>
              <a:rPr lang="en-US" sz="900" spc="-40" dirty="0" err="1"/>
              <a:t>Shurrab</a:t>
            </a:r>
            <a:r>
              <a:rPr lang="en-US" sz="900" spc="-40" dirty="0"/>
              <a:t> M, Di </a:t>
            </a:r>
            <a:r>
              <a:rPr lang="en-US" sz="900" spc="-40" dirty="0" err="1"/>
              <a:t>Biase</a:t>
            </a:r>
            <a:r>
              <a:rPr lang="en-US" sz="900" spc="-40" dirty="0"/>
              <a:t> L, Briceno DF, et al. Impact of contact force technology on atrial fibrillation ablation: a meta-analysis</a:t>
            </a:r>
            <a:r>
              <a:rPr lang="en-US" sz="900" i="1" spc="-40" dirty="0"/>
              <a:t>. J Am Heart Assoc.</a:t>
            </a:r>
            <a:r>
              <a:rPr lang="en-US" sz="900" spc="-40" dirty="0"/>
              <a:t> 2015 Sep 21;4(9):e002476.</a:t>
            </a:r>
          </a:p>
          <a:p>
            <a:pPr marL="0" indent="0">
              <a:lnSpc>
                <a:spcPts val="1000"/>
              </a:lnSpc>
              <a:spcBef>
                <a:spcPts val="400"/>
              </a:spcBef>
              <a:buNone/>
            </a:pPr>
            <a:r>
              <a:rPr lang="en-US" sz="900" spc="-40" dirty="0" err="1"/>
              <a:t>Squara</a:t>
            </a:r>
            <a:r>
              <a:rPr lang="en-US" sz="900" spc="-40" dirty="0"/>
              <a:t> F, Zhao A, </a:t>
            </a:r>
            <a:r>
              <a:rPr lang="en-US" sz="900" spc="-40" dirty="0" err="1"/>
              <a:t>Marijon</a:t>
            </a:r>
            <a:r>
              <a:rPr lang="en-US" sz="900" spc="-40" dirty="0"/>
              <a:t> E, et al. Comparison between radiofrequency with contact force-sensing and second-generation </a:t>
            </a:r>
            <a:r>
              <a:rPr lang="en-US" sz="900" spc="-40" dirty="0" err="1"/>
              <a:t>cryoballoon</a:t>
            </a:r>
            <a:r>
              <a:rPr lang="en-US" sz="900" spc="-40" dirty="0"/>
              <a:t> for paroxysmal atrial fibrillation catheter ablation: a </a:t>
            </a:r>
            <a:r>
              <a:rPr lang="en-US" sz="900" spc="-40" dirty="0" err="1"/>
              <a:t>multicentre</a:t>
            </a:r>
            <a:r>
              <a:rPr lang="en-US" sz="900" spc="-40" dirty="0"/>
              <a:t> European evaluation. </a:t>
            </a:r>
            <a:r>
              <a:rPr lang="en-US" sz="900" i="1" spc="-40" dirty="0" err="1"/>
              <a:t>Europace</a:t>
            </a:r>
            <a:r>
              <a:rPr lang="en-US" sz="900" i="1" spc="-40" dirty="0"/>
              <a:t>.</a:t>
            </a:r>
            <a:r>
              <a:rPr lang="en-US" sz="900" spc="-40" dirty="0"/>
              <a:t> 2015;17(5):718–24.</a:t>
            </a:r>
          </a:p>
          <a:p>
            <a:pPr marL="0" indent="0">
              <a:lnSpc>
                <a:spcPts val="1000"/>
              </a:lnSpc>
              <a:spcBef>
                <a:spcPts val="400"/>
              </a:spcBef>
              <a:buNone/>
            </a:pPr>
            <a:r>
              <a:rPr lang="en-US" sz="900" spc="-40" dirty="0"/>
              <a:t>Stewart S, Murphy NF, Walker A, et al. Cost of an emerging epidemic: An economic analysis of atrial fibrillation in the UK. </a:t>
            </a:r>
            <a:r>
              <a:rPr lang="en-US" sz="900" i="1" spc="-40" dirty="0"/>
              <a:t>Heart.</a:t>
            </a:r>
            <a:r>
              <a:rPr lang="en-US" sz="900" spc="-40" dirty="0"/>
              <a:t> 2004;90(3):286–292.</a:t>
            </a:r>
          </a:p>
          <a:p>
            <a:pPr marL="0" indent="0">
              <a:lnSpc>
                <a:spcPts val="1000"/>
              </a:lnSpc>
              <a:spcBef>
                <a:spcPts val="400"/>
              </a:spcBef>
              <a:buNone/>
            </a:pPr>
            <a:r>
              <a:rPr lang="en-US" sz="900" dirty="0" err="1"/>
              <a:t>TactiSense</a:t>
            </a:r>
            <a:r>
              <a:rPr lang="en-US" sz="900" dirty="0"/>
              <a:t> IDE study. </a:t>
            </a:r>
            <a:r>
              <a:rPr lang="en-US" sz="900" dirty="0" err="1"/>
              <a:t>TactiCath</a:t>
            </a:r>
            <a:r>
              <a:rPr lang="en-US" sz="900" dirty="0"/>
              <a:t> SE IFU #ARTEN600049107 A, Dec 2018.</a:t>
            </a:r>
            <a:endParaRPr lang="en-US" sz="900" spc="-40" dirty="0"/>
          </a:p>
          <a:p>
            <a:pPr marL="0" indent="0">
              <a:lnSpc>
                <a:spcPts val="1000"/>
              </a:lnSpc>
              <a:spcBef>
                <a:spcPts val="400"/>
              </a:spcBef>
              <a:buNone/>
            </a:pPr>
            <a:r>
              <a:rPr lang="en-US" sz="900" spc="-40" dirty="0" err="1"/>
              <a:t>Theis</a:t>
            </a:r>
            <a:r>
              <a:rPr lang="en-US" sz="900" spc="-40" dirty="0"/>
              <a:t> C, Rostock T, </a:t>
            </a:r>
            <a:r>
              <a:rPr lang="en-US" sz="900" spc="-40" dirty="0" err="1"/>
              <a:t>Mollnau</a:t>
            </a:r>
            <a:r>
              <a:rPr lang="en-US" sz="900" spc="-40" dirty="0"/>
              <a:t> H, et al. The incidence of audible steam pops is increased and unpredictable with the </a:t>
            </a:r>
            <a:r>
              <a:rPr lang="en-US" sz="900" spc="-40" dirty="0" err="1"/>
              <a:t>Thermocool</a:t>
            </a:r>
            <a:r>
              <a:rPr lang="en-US" sz="900" spc="-40" dirty="0"/>
              <a:t>™ surround flow catheter during left atrial catheter ablation: a prospective observational study. </a:t>
            </a:r>
            <a:r>
              <a:rPr lang="en-US" sz="900" i="1" spc="-40" dirty="0"/>
              <a:t>J </a:t>
            </a:r>
            <a:r>
              <a:rPr lang="en-US" sz="900" i="1" spc="-40" dirty="0" err="1"/>
              <a:t>Cardiovasc</a:t>
            </a:r>
            <a:r>
              <a:rPr lang="en-US" sz="900" i="1" spc="-40" dirty="0"/>
              <a:t> </a:t>
            </a:r>
            <a:r>
              <a:rPr lang="en-US" sz="900" i="1" spc="-40" dirty="0" err="1"/>
              <a:t>Electrophysiol</a:t>
            </a:r>
            <a:r>
              <a:rPr lang="en-US" sz="900" i="1" spc="-40" dirty="0"/>
              <a:t>.</a:t>
            </a:r>
            <a:r>
              <a:rPr lang="en-US" sz="900" spc="-40" dirty="0"/>
              <a:t> 2015;26:956–62.</a:t>
            </a:r>
          </a:p>
          <a:p>
            <a:pPr marL="0" indent="0">
              <a:lnSpc>
                <a:spcPts val="1000"/>
              </a:lnSpc>
              <a:spcBef>
                <a:spcPts val="400"/>
              </a:spcBef>
              <a:buNone/>
            </a:pPr>
            <a:r>
              <a:rPr lang="en-US" sz="900" dirty="0" err="1"/>
              <a:t>Verma</a:t>
            </a:r>
            <a:r>
              <a:rPr lang="en-US" sz="900" dirty="0"/>
              <a:t> A, et al.  Fiber optic contact force catheter efficiency and effectiveness in paroxysmal AF ablation from a large, multi-national, prospective registry (ABLATOR). </a:t>
            </a:r>
            <a:r>
              <a:rPr lang="en-US" sz="900" i="1" dirty="0"/>
              <a:t>European Heart Journal</a:t>
            </a:r>
            <a:r>
              <a:rPr lang="en-US" sz="900" dirty="0"/>
              <a:t>, 1 August 2018;39(</a:t>
            </a:r>
            <a:r>
              <a:rPr lang="en-US" sz="900" dirty="0" err="1"/>
              <a:t>Suppl</a:t>
            </a:r>
            <a:r>
              <a:rPr lang="en-US" sz="900" dirty="0"/>
              <a:t> 1):59.  Presentation at ESC Congress 2018, 25 August 2018, Munich, Germany.  Abstract FP </a:t>
            </a:r>
            <a:r>
              <a:rPr lang="en-US" sz="900" dirty="0" err="1"/>
              <a:t>Nr</a:t>
            </a:r>
            <a:r>
              <a:rPr lang="en-US" sz="900" dirty="0"/>
              <a:t> 466.</a:t>
            </a:r>
          </a:p>
          <a:p>
            <a:pPr marL="0" indent="0">
              <a:lnSpc>
                <a:spcPts val="1000"/>
              </a:lnSpc>
              <a:spcBef>
                <a:spcPts val="400"/>
              </a:spcBef>
              <a:buNone/>
            </a:pPr>
            <a:r>
              <a:rPr lang="en-US" sz="900" spc="-40" dirty="0" err="1"/>
              <a:t>Wakili</a:t>
            </a:r>
            <a:r>
              <a:rPr lang="en-US" sz="900" spc="-40" dirty="0"/>
              <a:t> R, </a:t>
            </a:r>
            <a:r>
              <a:rPr lang="en-US" sz="900" spc="-40" dirty="0" err="1"/>
              <a:t>Clauss</a:t>
            </a:r>
            <a:r>
              <a:rPr lang="en-US" sz="900" spc="-40" dirty="0"/>
              <a:t> S, Schmidt V, et al. Impact of real-time contact force and impedance measurement in pulmonary vein isolation procedures for treatment of atrial fibrillation.</a:t>
            </a:r>
            <a:r>
              <a:rPr lang="en-US" sz="900" i="1" spc="-40" dirty="0"/>
              <a:t> </a:t>
            </a:r>
            <a:r>
              <a:rPr lang="en-US" sz="900" i="1" spc="-40" dirty="0" err="1"/>
              <a:t>Clin</a:t>
            </a:r>
            <a:r>
              <a:rPr lang="en-US" sz="900" i="1" spc="-40" dirty="0"/>
              <a:t> Res </a:t>
            </a:r>
            <a:r>
              <a:rPr lang="en-US" sz="900" i="1" spc="-40" dirty="0" err="1"/>
              <a:t>Cardiol</a:t>
            </a:r>
            <a:r>
              <a:rPr lang="en-US" sz="900" i="1" spc="-40" dirty="0"/>
              <a:t>.</a:t>
            </a:r>
            <a:r>
              <a:rPr lang="en-US" sz="900" spc="-40" dirty="0"/>
              <a:t> 2014;103(2):97–106.</a:t>
            </a:r>
          </a:p>
          <a:p>
            <a:pPr marL="0" indent="0">
              <a:lnSpc>
                <a:spcPts val="1000"/>
              </a:lnSpc>
              <a:spcBef>
                <a:spcPts val="400"/>
              </a:spcBef>
              <a:buNone/>
            </a:pPr>
            <a:r>
              <a:rPr lang="en-US" sz="900" spc="-40" dirty="0"/>
              <a:t>Winterfield JR, Jensen J, Gilbert T, et al. Lesion size and safety comparison between the novel flex tip on the </a:t>
            </a:r>
            <a:r>
              <a:rPr lang="en-US" sz="900" spc="-40" dirty="0" err="1"/>
              <a:t>FlexAbility</a:t>
            </a:r>
            <a:r>
              <a:rPr lang="en-US" sz="900" spc="-40" dirty="0"/>
              <a:t> ablation catheter and the solid tips on the </a:t>
            </a:r>
            <a:r>
              <a:rPr lang="en-US" sz="900" spc="-40" dirty="0" err="1"/>
              <a:t>ThermoCool</a:t>
            </a:r>
            <a:r>
              <a:rPr lang="en-US" sz="900" spc="-40" dirty="0"/>
              <a:t> and </a:t>
            </a:r>
            <a:r>
              <a:rPr lang="en-US" sz="900" spc="-40" dirty="0" err="1"/>
              <a:t>ThermoCool</a:t>
            </a:r>
            <a:r>
              <a:rPr lang="en-US" sz="900" spc="-40" dirty="0"/>
              <a:t> SF ablation catheters. </a:t>
            </a:r>
            <a:r>
              <a:rPr lang="en-US" sz="900" i="1" spc="-40" dirty="0"/>
              <a:t>J </a:t>
            </a:r>
            <a:r>
              <a:rPr lang="en-US" sz="900" i="1" spc="-40" dirty="0" err="1"/>
              <a:t>Cardiovasc</a:t>
            </a:r>
            <a:r>
              <a:rPr lang="en-US" sz="900" i="1" spc="-40" dirty="0"/>
              <a:t> </a:t>
            </a:r>
            <a:r>
              <a:rPr lang="en-US" sz="900" i="1" spc="-40" dirty="0" err="1"/>
              <a:t>Electrophysiol</a:t>
            </a:r>
            <a:r>
              <a:rPr lang="en-US" sz="900" i="1" spc="-40" dirty="0"/>
              <a:t>.</a:t>
            </a:r>
            <a:r>
              <a:rPr lang="en-US" sz="900" spc="-40" dirty="0"/>
              <a:t> 2016;27(1):102–9.</a:t>
            </a:r>
          </a:p>
          <a:p>
            <a:pPr marL="0" indent="0">
              <a:lnSpc>
                <a:spcPts val="1000"/>
              </a:lnSpc>
              <a:spcBef>
                <a:spcPts val="400"/>
              </a:spcBef>
              <a:buNone/>
            </a:pPr>
            <a:r>
              <a:rPr lang="en-US" sz="900" spc="-40" dirty="0" err="1"/>
              <a:t>Wittkampf</a:t>
            </a:r>
            <a:r>
              <a:rPr lang="en-US" sz="900" spc="-40" dirty="0"/>
              <a:t> FH, Nakagawa H. RF catheter ablation: lessons on lesions. </a:t>
            </a:r>
            <a:r>
              <a:rPr lang="en-US" sz="900" i="1" spc="-40" dirty="0"/>
              <a:t>Pacing </a:t>
            </a:r>
            <a:r>
              <a:rPr lang="en-US" sz="900" i="1" spc="-40" dirty="0" err="1"/>
              <a:t>Clin</a:t>
            </a:r>
            <a:r>
              <a:rPr lang="en-US" sz="900" i="1" spc="-40" dirty="0"/>
              <a:t> </a:t>
            </a:r>
            <a:r>
              <a:rPr lang="en-US" sz="900" i="1" spc="-40" dirty="0" err="1"/>
              <a:t>Electrophysiol</a:t>
            </a:r>
            <a:r>
              <a:rPr lang="en-US" sz="900" i="1" spc="-40" dirty="0"/>
              <a:t>.</a:t>
            </a:r>
            <a:r>
              <a:rPr lang="en-US" sz="900" spc="-40" dirty="0"/>
              <a:t> 2006;29(11):1285–97.</a:t>
            </a:r>
          </a:p>
          <a:p>
            <a:pPr marL="0" indent="0">
              <a:lnSpc>
                <a:spcPts val="1000"/>
              </a:lnSpc>
              <a:spcBef>
                <a:spcPts val="400"/>
              </a:spcBef>
              <a:buNone/>
            </a:pPr>
            <a:r>
              <a:rPr lang="fr-CH" sz="900" spc="-40" dirty="0" err="1"/>
              <a:t>Writing</a:t>
            </a:r>
            <a:r>
              <a:rPr lang="fr-CH" sz="900" spc="-40" dirty="0"/>
              <a:t> Group </a:t>
            </a:r>
            <a:r>
              <a:rPr lang="fr-CH" sz="900" spc="-40" dirty="0" err="1"/>
              <a:t>Members</a:t>
            </a:r>
            <a:r>
              <a:rPr lang="fr-CH" sz="900" spc="-40" dirty="0"/>
              <a:t>, </a:t>
            </a:r>
            <a:r>
              <a:rPr lang="en-US" sz="900" spc="-40" dirty="0" err="1"/>
              <a:t>Mozaffarian</a:t>
            </a:r>
            <a:r>
              <a:rPr lang="en-US" sz="900" spc="-40" dirty="0"/>
              <a:t> D, Benjamin EJ, et al. Heart disease and stroke statistics—2016 update: A report from the American Heart Association. </a:t>
            </a:r>
            <a:r>
              <a:rPr lang="fr-CH" sz="900" i="1" spc="-40" dirty="0"/>
              <a:t>Circulation.</a:t>
            </a:r>
            <a:r>
              <a:rPr lang="fr-CH" sz="900" spc="-40" dirty="0"/>
              <a:t> 2016;133(4):</a:t>
            </a:r>
            <a:br>
              <a:rPr lang="fr-CH" sz="900" spc="-40" dirty="0"/>
            </a:br>
            <a:r>
              <a:rPr lang="fr-CH" sz="900" spc="-40" dirty="0"/>
              <a:t>447–54.</a:t>
            </a:r>
          </a:p>
          <a:p>
            <a:pPr marL="0" indent="0">
              <a:lnSpc>
                <a:spcPts val="1000"/>
              </a:lnSpc>
              <a:spcBef>
                <a:spcPts val="400"/>
              </a:spcBef>
              <a:buNone/>
            </a:pPr>
            <a:r>
              <a:rPr lang="en-US" sz="900" spc="-40" dirty="0" err="1"/>
              <a:t>Wutzler</a:t>
            </a:r>
            <a:r>
              <a:rPr lang="en-US" sz="900" spc="-40" dirty="0"/>
              <a:t> A, </a:t>
            </a:r>
            <a:r>
              <a:rPr lang="en-US" sz="900" spc="-40" dirty="0" err="1"/>
              <a:t>Huemer</a:t>
            </a:r>
            <a:r>
              <a:rPr lang="en-US" sz="900" spc="-40" dirty="0"/>
              <a:t> M, </a:t>
            </a:r>
            <a:r>
              <a:rPr lang="en-US" sz="900" spc="-40" dirty="0" err="1"/>
              <a:t>Parwani</a:t>
            </a:r>
            <a:r>
              <a:rPr lang="en-US" sz="900" spc="-40" dirty="0"/>
              <a:t> AS, </a:t>
            </a:r>
            <a:r>
              <a:rPr lang="en-US" sz="900" spc="-40" dirty="0" err="1"/>
              <a:t>Blaschke</a:t>
            </a:r>
            <a:r>
              <a:rPr lang="en-US" sz="900" spc="-40" dirty="0"/>
              <a:t> F, </a:t>
            </a:r>
            <a:r>
              <a:rPr lang="en-US" sz="900" spc="-40" dirty="0" err="1"/>
              <a:t>Haverkamp</a:t>
            </a:r>
            <a:r>
              <a:rPr lang="en-US" sz="900" spc="-40" dirty="0"/>
              <a:t> W, </a:t>
            </a:r>
            <a:r>
              <a:rPr lang="en-US" sz="900" spc="-40" dirty="0" err="1"/>
              <a:t>Boldt</a:t>
            </a:r>
            <a:r>
              <a:rPr lang="en-US" sz="900" spc="-40" dirty="0"/>
              <a:t> LH. Contact force mapping during catheter ablation for atrial fibrillation: procedural data and one-year follow-up. </a:t>
            </a:r>
            <a:r>
              <a:rPr lang="en-US" sz="900" i="1" spc="-40" dirty="0"/>
              <a:t>Arch Med Sci. </a:t>
            </a:r>
            <a:r>
              <a:rPr lang="en-US" sz="900" spc="-40" dirty="0"/>
              <a:t>2014;10(2):266–72.</a:t>
            </a:r>
          </a:p>
          <a:p>
            <a:pPr marL="0" indent="0">
              <a:lnSpc>
                <a:spcPts val="1000"/>
              </a:lnSpc>
              <a:spcBef>
                <a:spcPts val="400"/>
              </a:spcBef>
              <a:buNone/>
            </a:pPr>
            <a:r>
              <a:rPr lang="en-US" sz="900" spc="-40" dirty="0"/>
              <a:t>Yokoyama K, Nakagawa H, Shah DC, et. al. Novel contact force sensor incorporated in irrigated radiofrequency ablation catheter predicts lesion size and incidence of steam pop and thrombus. </a:t>
            </a:r>
            <a:r>
              <a:rPr lang="en-US" sz="900" i="1" spc="-40" dirty="0" err="1"/>
              <a:t>Circ</a:t>
            </a:r>
            <a:r>
              <a:rPr lang="en-US" sz="900" i="1" spc="-40" dirty="0"/>
              <a:t> Arrhythmia </a:t>
            </a:r>
            <a:r>
              <a:rPr lang="en-US" sz="900" i="1" spc="-40" dirty="0" err="1"/>
              <a:t>Electrophysiol</a:t>
            </a:r>
            <a:r>
              <a:rPr lang="en-US" sz="900" spc="-40" dirty="0"/>
              <a:t>. 2008;1:354–362.</a:t>
            </a:r>
          </a:p>
        </p:txBody>
      </p:sp>
      <p:sp>
        <p:nvSpPr>
          <p:cNvPr id="2" name="Title 1"/>
          <p:cNvSpPr>
            <a:spLocks noGrp="1"/>
          </p:cNvSpPr>
          <p:nvPr>
            <p:ph type="title"/>
          </p:nvPr>
        </p:nvSpPr>
        <p:spPr>
          <a:xfrm>
            <a:off x="393192" y="274320"/>
            <a:ext cx="8531178" cy="318549"/>
          </a:xfrm>
        </p:spPr>
        <p:txBody>
          <a:bodyPr/>
          <a:lstStyle/>
          <a:p>
            <a:r>
              <a:rPr lang="en-US" sz="2300" dirty="0"/>
              <a:t>References (listed alphabetically)</a:t>
            </a:r>
          </a:p>
        </p:txBody>
      </p:sp>
      <p:sp>
        <p:nvSpPr>
          <p:cNvPr id="5" name="Slide Number Placeholder 4"/>
          <p:cNvSpPr>
            <a:spLocks noGrp="1"/>
          </p:cNvSpPr>
          <p:nvPr>
            <p:ph type="sldNum" sz="quarter" idx="12"/>
          </p:nvPr>
        </p:nvSpPr>
        <p:spPr/>
        <p:txBody>
          <a:bodyPr/>
          <a:lstStyle/>
          <a:p>
            <a:fld id="{0C9F10FC-1A7C-0142-9391-393B55E2CC4A}" type="slidenum">
              <a:rPr lang="en-US" smtClean="0"/>
              <a:pPr/>
              <a:t>105</a:t>
            </a:fld>
            <a:endParaRPr lang="en-US" dirty="0"/>
          </a:p>
        </p:txBody>
      </p:sp>
      <p:sp>
        <p:nvSpPr>
          <p:cNvPr id="11" name="Date Placeholder 10"/>
          <p:cNvSpPr>
            <a:spLocks noGrp="1"/>
          </p:cNvSpPr>
          <p:nvPr>
            <p:ph type="dt" sz="half" idx="10"/>
          </p:nvPr>
        </p:nvSpPr>
        <p:spPr/>
        <p:txBody>
          <a:bodyPr/>
          <a:lstStyle/>
          <a:p>
            <a:fld id="{4EECC639-1564-AF4E-9879-41381372EF3D}" type="datetime1">
              <a:rPr lang="en-US" smtClean="0"/>
              <a:pPr/>
              <a:t>3/29/2019</a:t>
            </a:fld>
            <a:endParaRPr lang="en-US"/>
          </a:p>
        </p:txBody>
      </p:sp>
    </p:spTree>
    <p:extLst>
      <p:ext uri="{BB962C8B-B14F-4D97-AF65-F5344CB8AC3E}">
        <p14:creationId xmlns:p14="http://schemas.microsoft.com/office/powerpoint/2010/main" val="1283391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81000" y="1066801"/>
            <a:ext cx="5350233" cy="4076700"/>
          </a:xfrm>
          <a:prstGeom prst="rect">
            <a:avLst/>
          </a:prstGeom>
        </p:spPr>
        <p:txBody>
          <a:bodyPr vert="horz" lIns="0" tIns="0" rIns="91440" bIns="4572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bg1"/>
                </a:solidFill>
                <a:latin typeface="+mn-lt"/>
              </a:rPr>
              <a:t>Abbott</a:t>
            </a:r>
          </a:p>
          <a:p>
            <a:pPr>
              <a:spcBef>
                <a:spcPts val="0"/>
              </a:spcBef>
            </a:pPr>
            <a:r>
              <a:rPr lang="en-US" sz="800" b="0" dirty="0">
                <a:solidFill>
                  <a:schemeClr val="bg1"/>
                </a:solidFill>
                <a:latin typeface="+mn-lt"/>
              </a:rPr>
              <a:t>One St. Jude Medical Dr., St. Paul, MN 55117 USA</a:t>
            </a:r>
            <a:br>
              <a:rPr lang="en-US" sz="800" b="0" dirty="0">
                <a:solidFill>
                  <a:schemeClr val="bg1"/>
                </a:solidFill>
                <a:latin typeface="+mn-lt"/>
              </a:rPr>
            </a:br>
            <a:r>
              <a:rPr lang="en-US" sz="800" b="0" dirty="0">
                <a:solidFill>
                  <a:schemeClr val="bg1"/>
                </a:solidFill>
                <a:latin typeface="+mn-lt"/>
              </a:rPr>
              <a:t>Tel: 1.651.756.2000</a:t>
            </a:r>
          </a:p>
          <a:p>
            <a:pPr>
              <a:spcBef>
                <a:spcPts val="0"/>
              </a:spcBef>
            </a:pPr>
            <a:r>
              <a:rPr lang="en-US" sz="800" b="0" dirty="0">
                <a:solidFill>
                  <a:schemeClr val="bg1"/>
                </a:solidFill>
                <a:latin typeface="+mn-lt"/>
              </a:rPr>
              <a:t>Abbott.com</a:t>
            </a:r>
          </a:p>
          <a:p>
            <a:pPr>
              <a:spcBef>
                <a:spcPts val="0"/>
              </a:spcBef>
            </a:pPr>
            <a:endParaRPr lang="en-US" sz="800" b="0" dirty="0">
              <a:solidFill>
                <a:schemeClr val="bg1"/>
              </a:solidFill>
              <a:latin typeface="+mn-lt"/>
            </a:endParaRPr>
          </a:p>
          <a:p>
            <a:pPr>
              <a:spcBef>
                <a:spcPts val="300"/>
              </a:spcBef>
            </a:pPr>
            <a:r>
              <a:rPr lang="en-US" sz="800" b="0" dirty="0">
                <a:solidFill>
                  <a:schemeClr val="bg1"/>
                </a:solidFill>
                <a:latin typeface="+mn-lt"/>
              </a:rPr>
              <a:t>™ Indicates a trademark of the Abbott group of companies.</a:t>
            </a:r>
          </a:p>
          <a:p>
            <a:pPr>
              <a:spcBef>
                <a:spcPts val="300"/>
              </a:spcBef>
            </a:pPr>
            <a:r>
              <a:rPr lang="en-US" sz="800" b="0" dirty="0">
                <a:solidFill>
                  <a:schemeClr val="bg1"/>
                </a:solidFill>
                <a:latin typeface="+mn-lt"/>
              </a:rPr>
              <a:t>‡ Indicates a third party trademark, which is property of its respective owner.</a:t>
            </a:r>
          </a:p>
          <a:p>
            <a:pPr>
              <a:spcBef>
                <a:spcPts val="300"/>
              </a:spcBef>
            </a:pPr>
            <a:r>
              <a:rPr lang="en-US" sz="800" b="0" dirty="0">
                <a:solidFill>
                  <a:schemeClr val="bg1"/>
                </a:solidFill>
                <a:latin typeface="+mn-lt"/>
              </a:rPr>
              <a:t>© 2019 Abbott. All Rights Reserved.</a:t>
            </a:r>
          </a:p>
          <a:p>
            <a:endParaRPr lang="en-US" sz="800" b="0" dirty="0">
              <a:solidFill>
                <a:schemeClr val="bg1"/>
              </a:solidFill>
              <a:latin typeface="+mn-lt"/>
            </a:endParaRPr>
          </a:p>
        </p:txBody>
      </p:sp>
    </p:spTree>
    <p:extLst>
      <p:ext uri="{BB962C8B-B14F-4D97-AF65-F5344CB8AC3E}">
        <p14:creationId xmlns:p14="http://schemas.microsoft.com/office/powerpoint/2010/main" val="28181984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&amp; ICE </a:t>
            </a:r>
            <a:r>
              <a:rPr lang="en-US" dirty="0" err="1"/>
              <a:t>Cryoablation</a:t>
            </a:r>
            <a:r>
              <a:rPr lang="en-US" dirty="0"/>
              <a:t> vs. </a:t>
            </a:r>
            <a:br>
              <a:rPr lang="en-US" dirty="0"/>
            </a:br>
            <a:r>
              <a:rPr lang="en-US" dirty="0"/>
              <a:t>RF Ablation Trial Results</a:t>
            </a:r>
          </a:p>
        </p:txBody>
      </p:sp>
      <p:sp>
        <p:nvSpPr>
          <p:cNvPr id="3" name="Subtitle 2"/>
          <p:cNvSpPr>
            <a:spLocks noGrp="1"/>
          </p:cNvSpPr>
          <p:nvPr>
            <p:ph type="body" idx="1"/>
          </p:nvPr>
        </p:nvSpPr>
        <p:spPr/>
        <p:txBody>
          <a:bodyPr/>
          <a:lstStyle/>
          <a:p>
            <a:r>
              <a:rPr lang="en-US" dirty="0"/>
              <a:t>appendix</a:t>
            </a:r>
          </a:p>
        </p:txBody>
      </p:sp>
      <p:sp>
        <p:nvSpPr>
          <p:cNvPr id="10" name="Date Placeholder 9"/>
          <p:cNvSpPr>
            <a:spLocks noGrp="1"/>
          </p:cNvSpPr>
          <p:nvPr>
            <p:ph type="dt" sz="half" idx="10"/>
          </p:nvPr>
        </p:nvSpPr>
        <p:spPr/>
        <p:txBody>
          <a:bodyPr/>
          <a:lstStyle/>
          <a:p>
            <a:fld id="{24DD5D37-4108-DC4E-8E58-E3CE9A6C24C4}" type="datetime1">
              <a:rPr lang="en-US" smtClean="0"/>
              <a:pPr/>
              <a:t>3/29/2019</a:t>
            </a:fld>
            <a:endParaRPr lang="en-US"/>
          </a:p>
        </p:txBody>
      </p:sp>
      <p:sp>
        <p:nvSpPr>
          <p:cNvPr id="9" name="Slide Number Placeholder 8"/>
          <p:cNvSpPr>
            <a:spLocks noGrp="1"/>
          </p:cNvSpPr>
          <p:nvPr>
            <p:ph type="sldNum" sz="quarter" idx="12"/>
          </p:nvPr>
        </p:nvSpPr>
        <p:spPr/>
        <p:txBody>
          <a:bodyPr/>
          <a:lstStyle/>
          <a:p>
            <a:fld id="{A2885E78-1F86-4A3D-9EE1-B0103B1CEF15}" type="slidenum">
              <a:rPr lang="en-US" smtClean="0"/>
              <a:pPr/>
              <a:t>107</a:t>
            </a:fld>
            <a:endParaRPr lang="en-US"/>
          </a:p>
        </p:txBody>
      </p:sp>
      <p:sp>
        <p:nvSpPr>
          <p:cNvPr id="6" name="Action Button: Go Home 5">
            <a:hlinkClick r:id="rId3" action="ppaction://hlinksldjump" highlightClick="1"/>
            <a:extLst>
              <a:ext uri="{FF2B5EF4-FFF2-40B4-BE49-F238E27FC236}">
                <a16:creationId xmlns:a16="http://schemas.microsoft.com/office/drawing/2014/main" id="{CF70BEC0-5F73-4E1D-949C-42E2E5D82F3E}"/>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75288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FIRE &amp; ICE </a:t>
            </a:r>
          </a:p>
        </p:txBody>
      </p:sp>
      <p:sp>
        <p:nvSpPr>
          <p:cNvPr id="43" name="Content Placeholder 42"/>
          <p:cNvSpPr>
            <a:spLocks noGrp="1"/>
          </p:cNvSpPr>
          <p:nvPr>
            <p:ph type="body" idx="1"/>
          </p:nvPr>
        </p:nvSpPr>
        <p:spPr/>
        <p:txBody>
          <a:bodyPr/>
          <a:lstStyle/>
          <a:p>
            <a:r>
              <a:rPr lang="en-US" dirty="0"/>
              <a:t>TRIAL RESULTS AND ABBOTT RESPONSE</a:t>
            </a:r>
          </a:p>
        </p:txBody>
      </p:sp>
      <p:sp>
        <p:nvSpPr>
          <p:cNvPr id="11" name="Date Placeholder 10"/>
          <p:cNvSpPr>
            <a:spLocks noGrp="1"/>
          </p:cNvSpPr>
          <p:nvPr>
            <p:ph type="dt" sz="half" idx="10"/>
          </p:nvPr>
        </p:nvSpPr>
        <p:spPr/>
        <p:txBody>
          <a:bodyPr/>
          <a:lstStyle/>
          <a:p>
            <a:fld id="{0E853231-8C54-5147-AF99-E299E9EB2429}" type="datetime1">
              <a:rPr lang="en-US" smtClean="0"/>
              <a:pPr/>
              <a:t>3/29/2019</a:t>
            </a:fld>
            <a:endParaRPr lang="en-US"/>
          </a:p>
        </p:txBody>
      </p:sp>
      <p:sp>
        <p:nvSpPr>
          <p:cNvPr id="10" name="Slide Number Placeholder 9"/>
          <p:cNvSpPr>
            <a:spLocks noGrp="1"/>
          </p:cNvSpPr>
          <p:nvPr>
            <p:ph type="sldNum" sz="quarter" idx="12"/>
          </p:nvPr>
        </p:nvSpPr>
        <p:spPr/>
        <p:txBody>
          <a:bodyPr/>
          <a:lstStyle/>
          <a:p>
            <a:fld id="{A2885E78-1F86-4A3D-9EE1-B0103B1CEF15}" type="slidenum">
              <a:rPr lang="en-US" smtClean="0"/>
              <a:pPr/>
              <a:t>108</a:t>
            </a:fld>
            <a:endParaRPr lang="en-US"/>
          </a:p>
        </p:txBody>
      </p:sp>
    </p:spTree>
    <p:extLst>
      <p:ext uri="{BB962C8B-B14F-4D97-AF65-F5344CB8AC3E}">
        <p14:creationId xmlns:p14="http://schemas.microsoft.com/office/powerpoint/2010/main" val="20679650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Cryoballoon</a:t>
            </a:r>
            <a:r>
              <a:rPr lang="en-US" dirty="0"/>
              <a:t> vs. RF by the numbers</a:t>
            </a:r>
          </a:p>
        </p:txBody>
      </p:sp>
      <p:sp>
        <p:nvSpPr>
          <p:cNvPr id="27" name="Date Placeholder 26"/>
          <p:cNvSpPr>
            <a:spLocks noGrp="1"/>
          </p:cNvSpPr>
          <p:nvPr>
            <p:ph type="dt" sz="half" idx="10"/>
          </p:nvPr>
        </p:nvSpPr>
        <p:spPr/>
        <p:txBody>
          <a:bodyPr/>
          <a:lstStyle/>
          <a:p>
            <a:fld id="{8E71BD66-41E9-3542-AD48-B78FDBB75EE4}" type="datetime1">
              <a:rPr lang="en-US" smtClean="0"/>
              <a:pPr/>
              <a:t>3/29/2019</a:t>
            </a:fld>
            <a:endParaRPr lang="en-US"/>
          </a:p>
        </p:txBody>
      </p:sp>
      <p:sp>
        <p:nvSpPr>
          <p:cNvPr id="24" name="Slide Number Placeholder 3"/>
          <p:cNvSpPr>
            <a:spLocks noGrp="1"/>
          </p:cNvSpPr>
          <p:nvPr>
            <p:ph type="sldNum" sz="quarter" idx="12"/>
          </p:nvPr>
        </p:nvSpPr>
        <p:spPr/>
        <p:txBody>
          <a:bodyPr/>
          <a:lstStyle/>
          <a:p>
            <a:fld id="{0C9F10FC-1A7C-0142-9391-393B55E2CC4A}" type="slidenum">
              <a:rPr lang="en-US" smtClean="0"/>
              <a:pPr/>
              <a:t>109</a:t>
            </a:fld>
            <a:endParaRPr lang="en-US" dirty="0"/>
          </a:p>
        </p:txBody>
      </p:sp>
      <p:sp>
        <p:nvSpPr>
          <p:cNvPr id="41" name="Text Placeholder 40"/>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2235–2245.</a:t>
            </a:r>
          </a:p>
          <a:p>
            <a:r>
              <a:rPr lang="en-US" dirty="0"/>
              <a:t>2. </a:t>
            </a:r>
            <a:r>
              <a:rPr lang="en-US" dirty="0" err="1"/>
              <a:t>Shurrab</a:t>
            </a:r>
            <a:r>
              <a:rPr lang="en-US" dirty="0"/>
              <a:t> M, et al., </a:t>
            </a:r>
            <a:r>
              <a:rPr lang="en-US" i="1" dirty="0"/>
              <a:t>J American Heart </a:t>
            </a:r>
            <a:r>
              <a:rPr lang="en-US" i="1" dirty="0" err="1"/>
              <a:t>Assoc</a:t>
            </a:r>
            <a:r>
              <a:rPr lang="en-US" i="1" dirty="0"/>
              <a:t> </a:t>
            </a:r>
            <a:r>
              <a:rPr lang="en-US" dirty="0"/>
              <a:t>2015;4(9):e002476.</a:t>
            </a:r>
          </a:p>
          <a:p>
            <a:r>
              <a:rPr lang="en-US" dirty="0"/>
              <a:t>3. Reddy VY, et al., </a:t>
            </a:r>
            <a:r>
              <a:rPr lang="en-US" i="1" dirty="0"/>
              <a:t>Circulation</a:t>
            </a:r>
            <a:r>
              <a:rPr lang="en-US" dirty="0"/>
              <a:t> 2015 Sep 8;132(10):907–15.</a:t>
            </a:r>
          </a:p>
        </p:txBody>
      </p:sp>
      <p:sp>
        <p:nvSpPr>
          <p:cNvPr id="4" name="AutoShape 2" descr="data:image/jpeg;base64,/9j/4AAQSkZJRgABAQAAAQABAAD/2wCEAAkGBxAPDxAREBAQEBAQDw8QDw8QDw8QDhANFRIWFhUWFhMYHSggGBomGxMVITEhJSkrLjovFx8/ODMsOCgtLisBCgoKDg0OGhAQGi0lICYtLTYtLy0tLS0tLS0tLSstLS0tLS0tLS0tLSstLS0tLS0tLy0tLS0tLSstLS0tLS0tLf/AABEIAQMAwgMBEQACEQEDEQH/xAAcAAEAAQUBAQAAAAAAAAAAAAAABwECAwUGBAj/xABAEAACAQMABwUEBgkDBQAAAAAAAQIDBBEFBhIhMUFRBxNhcYEUIjKRQnKCobHBFSMzUlNiY5KiQ8PwJCU1VHP/xAAbAQEAAgMBAQAAAAAAAAAAAAAAAQUCAwQGB//EADIRAQACAQMCBAMIAgIDAAAAAAABAgMEERIhMQUTQVEiYYEycZGhsdHh8ELBIzNDUvH/2gAMAwEAAhEDEQA/AJxAAAAAAAAAAAAAAAAAAAAAAAAAAAAAAAAAAAAAAAAAAAAAAAAAAAAAAAAAAAAAAAAAAAAAAAAa7Qml6d5CpOnwpXNxby359+lUcG/JpJ+pnfHNJiJ9on8URO7YmCQAAAAAAAAAAAAAAAAAAAAAAAAAazWbSis7K5uXjNGjOUU/pVMYhH1k4r1NmHH5l4r7sbTtG6LuwXSrVS7tJybc1G6hni5rEKrb5t5pfJln4ni2it4+79v9ufTZN94TIVDqAAAAAAAAAAAAAAAAAAAAAAAAABGHblpfZt7ezi99ep3tVf0afwp+c2mv/myz8Mx73m/t/tyau/Gu3ujHVHS3sGkLa4bxCFRRrb8LuJrYm31xGTl5xRa6rF5mKauTT32vD6dPLrYAAAAAAAAAAAAAAAAAAAAAAAAAHzdrxpn2/SVxWTzSjLuKD3NdzTbSafSUtqX2z0ukxeXiiPXvKo1WTlfo5+vA6nPSX0J2Xac9t0ZRcnmrb/8ATVsvLcqaWzJvm3BweerZ5rWYvLyzHpPVdYb8qRLrTlbQAAAAAAAAAAAAAAAAAAAAAAByXadp/wBh0dUcHitcf9PRxxUpp7U102Y7Tz1x1OrR4fNyxE9o6y1Zr8KTL5+pRwj0ijtO8nFEydnZ9kGnvZNIdxN4pXqVPe9yuFl0n65lHzlHoV3iOHnj5R3j9FhpMm08U9lCsQAAAAAAAAAAAAAAAAAAAAAAB8/9penf0hpKUKbzQtdqhSxwlPP62frJKPlBPmeg0OHy8W895/sKrW5t529nLV1hteh3w4asSJZStm2mnFuMk1KMk8SjJPKafJpmExvG0sqW2l9Jaj6wLSNjSr7u8x3dxFfRuI4Ut3JPdJeEkeZ1GHysk1/D7l3jvzrEt8aGwAAAAAAAAAAAAAAAAAAAAByHadrL+j7GSpyxc3GaNDD96O736i+qn83Hqdejwebk69o7tObJFK7oV0XaKnRlVa5e7+Rf2t12UV55S1c3l/8AOJthlCqRJKrhlGMoierr+ybWP2K+7ipLFC7cabzwhcf6cvDOdl+cehXa/BzpyjvH6LHSZdp4ynwoliAAAAAAAAAAAAAAAAAAABbOaim20kk223hJLi2wPnjWjTEtMaSlOOe5i+6to71ign8WOsnmXXDS5Ho9NhjBi69/VT6vNzttC7WjFGnTox3cM+hnh+KZs57V2ni5lHUhdDiEPRRjvx1MbMd+rDpC2ws8uDNcTv0b6ynvsz1n/SNlHvJZubfZpXH70nj3Kn2kvmpdDz+rweVk6dp7LjDk513dccraAAAAAAAAAAAAAAAAAACNu2XWbuaCsaUv1t1HNbHGFpnDX22mvKMvAsfD8HK3mT2j9f4c2qy8K7e7kNSdE7MHWkuCyvyLDU5P8YVeCvKZvPaHP6y3HeXE+kd3rzOrDXarVvvMy1iRtN1UiN0M8Aws2sKKrU/NYfmc9vhlvxTvDFqZp+Wir+NSWe6b7q5isvNBv4kubi8SXk1zNWqwxmx9O/o68GTy7fJ9I05qSUotSjJJxknlOL3pp80edWi4AAAAAAAAAAAAAAAAA8el9I07S3q3FZ4p0YOcnzeOCS5tvCS6tGVKTe0VjvKJmIjeXzxCpW0nfTr1fjrVNprioQ4RgvBRSXoekrWuHHtHootRknJfaPVIl9SVta7K3bt/yOGk+Zk3b8+2HBsietLanKXWTf3ltHSHDXsokEq4AzU0TDDfq2eh6mJ7L4T/ABNeWu8bpx22tsw61aP2cVUt3wz/ACNOK3+LtmN4ST2Mazd9QlY1ZfrLaO1Qb4ztc42fsNpeUo9GVfiGDjbnHaf1/l36XLyrtPeEllc6gAAAAAAAAAAAAAAABDvbLrE6taGj6T9yk41bnH0qzWacPRPaa6yj0Lfw7BtHmT9Ffrc20cWTs/0Fsw72S3vgbNZm/wAYcmhxc7Tkn6M2vtxswcVyixo6+rX4lk3vFEYqJZtS5IhG5gI3eijHcZQ1WnqypYaa5byU2n1dWqEbq2a47UcP62CutvS6wxW5VcPoq+raPu6dan+0t6mcPcpw4Si/CUW16nRlx1y02n1ZVtOO+76Z0VpCndUKVek8060Izi+eHya5NPc11TPNXpNLTWfRbxMTG8PWYpAAAAAAAAAAAAAAanWrTcNH2da5lhuEcU4P/UrS3Qj6trPhl8jbhxTkvFYYZLxSs2lA+rmj6l5c7VRuc51HUqzfGU5PLfq2egvaMdOjzuW05b8Y7ym6yslRpqKW6Md5R3vNrbr3HjjHTb2Rhrvcbcqny+bLnS12q81nyc9T9zjlTOpu3XKARursA3eiENxnDTM9WSMMoJ36N9qlcYk6b58PM5NVXpu6tLfadmn180b3VZVUt090idNflXZ13q6zsU1j2Zz0fUl7s9qta5fCa31aa8176XhPqcHiOD/yR9XVpMv+EpfKl3AAAAAAAAAAAAAAIW7W9Oe1XkbSm80rTfUxwldSW/8Ati8ecpFx4fh415z6/oq9fn2+GHSdm+gu7p97Jb3vNetzdeMNHhuHlacs/R1+lJbFGb8MHFije0QstTfhimUM6wva2n1qfhk9BjjaIeQwW5Zps1U6OFFer8za64tvMrVSITurGiETZn7sza911KBBMstrLu60JLqY3jlWYZ4r7WiXVa2WKuLPaS34yVuG/DJsuvtV3Rdo66qUKsKtN7NWjUjOD6Ti8rPVcmujZZZaResxPaWiLTS0Wh9N6A0tC9taNzT+GrBSxnLhPhKL8VJNeh5fJjnHaaz6LmlotETDYGDIAAAAAAAAAAAGq1o0urGzr3Dw3Tg9iL4SrSezTj6yaNmHH5l4qwyX4VmyC9WrGVxcJzbnKc3UqSfGUm8yb8W2ehvMUp0eXz3nJbb3T3o21VKlCK5JfM8/ktytMvSafHGPHFYa3Wyps0cdcm/SV3u4fFsnHDsijSdLOwusvyL2ry2lt3n5PLXo715GTqpbooqBDPkvhbksZsq6JO7HdSFPeC09C5pbs9GIRS3V3GhI99Zzi9+IFTn+HK9DpZ5Y0Q6Yt+6uJr+bJbY55UhqvHVJPYpptxqVrKb92adxQzymsKpH1WzLH8supU+JYe2SPul1aLJ3pKXCpWAAAAAAAAAAAAIz7ab97Fpar6c516mHygtmCfVNzk/sln4bj3tayv8AEMnGkQ8PZto/M9rHNL0R1a2/Gmyl0dfM1H3JYwUT1TmNdKmIJc8Fhoa7yoPHLxFNkfXtL4PNlxV5vTT9phlRyZOjHZdG3IZ8mT2cbo5LZUBubsTo7ydy09FK9L3X5Brpb4naai080Jr+m/wKnWz8b0/h/WiLddaOLqXr+JaaafgYZftMGrOkfZbu2uM4VKtBzf8ASfu1P8JSGpx88c1+TXivwyxL6XPLr0AAAAAAAAAAAELdqFbvNLOP8G3o08dG9qp/uIvfDq7Yd/eVH4pf49vk6/s6oKMI+WTn8Qlo8Hje8y7oqno3B62XW3V2VwRc6LHxpu8X41qOeXjDn7ilmK8Gmd0KrBb4tvdhhT3kt9LdXojRI3bd13cjdG6yVIbp3YJ0idy09GKtT91+RLVSfih3Optvs283/I/wKbWW3u9f4fXbHuibXVZupev4lvpfsObLPxtFShmLXmdEtF52l9JatXTrWVpVfGpbUJy+s6ab+/J5TNXjktHzl6DHO9Yn5Nka2YAAAAAAAAAAQfr2v+8Xnnb/AC9mpHo9B/0V+v6y874nP/LP0/R2WpN0oqK8F+By67Hu5PCc8VyTE+7sdK3saNKUm+W4q8OOb32ei1uprgwzeZR9VjObdRxlst/FsvZ+fAvq8a/Du8Bl8zJM5ZrO3vtO34rNjKwZNNbbTuwunhmW7qtO07w9MYGLbuu2AbrJQCd2CpAlFp+GWPudpqK5tImZ2jdjpqzbJEJBs6Hc2j5ZiUOS3PK9xhp5eFCGs0tu4qPxwehwRtSFTe295aq3hxN0tOSX0BqL/wCMss/+vD5Y3Hl9V/3W+96HB/1V+5vTnbgAAAAAAAAAAhztIt9jSspfxaFGp8tqn/tnoPDbb4dvaZef8Wrtff5LtEXjpqMlxW7w3HRlxxbpLzU3tiyzara1L6pczgqk8rKSjwil5GmMVMVZmsJyanLqr1rknp7eiQHbRVvsYWz3f5FHzmcnL5vcTgpGm4bdNnASWJNLk2i+js+eWja0wShkltx25RxkprG4NtJ26SvDNRoDDOIYZJ+Ft9WtFurU22vdicesz8K8Y7rjwbRzaect7rZdqjbS5ZX3Ir9LTnkej1V4pjQZfPalJ9W2elrG0bKKJ3ndjVHYg2+jZk02vyt0fQGrds6NlaU3xhbUIy+soLP35PKZ7cslp+cvVYq8aRHybI1MwAAAAAAAAAAjvtdsG42tyl8Ep0Z7uU1tQb8E4SX2i38KyfFanv1VfimPekW9nGaMukpbMuEvuZcXh5bUYZtXlHeG9otxaa5NNGi0bxsr622mJh19bWaEqGzGMu8cdl5S2V6lXXQ2jJvPZ6TN47S2n4VieW30c/EsXl5leiEb7DQdVMkW79wluAPXozRk7ieEsRXxS5GjPnrij5uzR6K2qttHaO7trW3jRgox3JLeykveb23l7HFiripxqjfXzTPfTdOD92O5lzocHCvKVJrtT5l+MdnF21r3tVR5L3pPpFFhM7QrdRmjFjmfX0eyysParuhQSyqtaKkv6Mfen/hGRjmv5WKbe0M9Bim+StZ/vunc8q9eAAAAAAAAAAADX6f0ZG8ta1CW7vIYjL92ot8Jekkn6G3BlnFki8ejXlxxkpNZ9UF1KE4uUJpxqU5ShOL4xnF4a+aPVxMWrFo7S8naJx3mtm30NpGLxCo8Pgm+BqvE+jjzaSJnlV01OxclmDz/AM6nLOWI7uedHafsqSozjxi16GUWrPaXNfDkp9qBEtSpCF0IOTxFOT6RTb+SEzERvLbjte08axMz7R1n8m60bq7OTUq3uR/dz778+hw5tdWOlOr0Oi8FzZJ5aj4Y9vWf2/V01GlClHEUoxS8l6lZa1rzvPWXqMeOmGnGsbRDkNadZ1h0qDzylUXDyRZ6XRzHxX/BT63xGLf8eL8UeXTbfNtvzbbLaFVE7dZe926tqOH+1q75/wAsOgr8dvlCq82dVm5R9mvb5y6Psv0S5Tq3k1uSdGh47/1kl8lHP1it8Uz9sUffP+nrvCcG1ZyT9EilMuQAAAAAAAAAAAAI97R9Xmpe3Uo5WErqKXJblV9FhPwSfJlz4Zqtv+G30/b9lP4npOUebXv6/u4KdHO9FxaFHTJt0lstE6Xq0Xuk8fuvgc2TFW3ds7TvV22itZ6U0lVivVfmV2XSWjrSXZh1dO2WsS3tJWVXf7nzOSZz0dkafQZe8QzwsLRb9mm/NownNn95bK+H6COvGrK7y2or46UF0TivuRh5eXJPaZdEZdLgjaJrX7tv9Nbe610YZ7tSqv8Ash83v+46MegyT9ro5M3jOGv/AFxNp/CP3/Jyul9PVq+VKWzD+HDdH15v1LLDpcePrEdfdT6jW5tR0tO0e0dv5c/Wm28Le3wS4nS5+lY3ns91pZxoLvam+f0Y/u+Xj4mPW87QqNRqbaq3lYvs+svLa2dXSFyqMN2081J8qVFcX+SXVmebLXT4+U/T5yuvDtDzmKV7eqX7G0hQpQpU1swpxUYrwXV834nl73m9ptbvL2VKRSsVjtDOYsgAAAAAAAAAAAAKSimmmsprDT3poCMdbdVJWjlXt4uVs8udNb5UOvnD8PLeeg0WujJtTJ9r9f5/V57xDw7jvkx9v0/hzXdKW+JYWqqIyTXpKsG48TVMNm8S9lG58TGYYTV6Y3T6v5sx4wxmJV78nZjxY53A2ZRUp0J1OG5dXwEzENGbVY8Xzn2euPd0Fu96fViK2srredqp+LpV46VKve1lSox2pvi3up04fvSfJff0yZ5MmPBTlb/6uNDoJtPDHH9+aTNXNBU7GjsQ96csSq1WsSqT/KK5L88t+c1Optnvyn6R7PY6bTVwU41+s+7bHO6AAAAAAAAAAAAAAAABx2n9RoVG6to40aj3ypP9hN+GPgflu8OZaabxK1PhydY/P+VVq/C6Zfip0n8v4cVfW1a2ls3NKVN5wpNZhL6s1uZcY82PLG9J3efz6TLhn4o2/RiUYPgzOatPO0LlR6SMeB5vyXxodZIjii2b2hlg6cPF+JHCXPeMmT12W1dINtRjlt7oxim5N9ElvZlFK16yYtHG/SN5bjROp9zctSr5tqXHDw68l4R+j9rf4HDn8Sx06U6z+X9/u6/0vhF7dcnSPz/j+9Hf6K0XRtafd0YKEeLfGUpdZS4tlLlzXy25Xnd6HFhpirxpG0PYamwAAAAAAAAAAAAAAAAAKZAtqQjJOMkpRe5xkk014pkxMxO8ImInpLQ3mptjUbapOk3zoylTX9nw/cdlNfnp/lv9/X+XHk8O09/8dvu6fw1lTs/pfQuay+vGnP8ABI6I8Vv61j83JbwbFPa0/ksj2frndzflSin+LJnxW3pWPxYx4Lj/APafyey21DtI/HOvV8JVFCP+CT+81X8TzT22j+/Nvp4Tp6995+v7bN9o/Rdvbr9TRp0+TcYrafnLi/U48mbJk+3My7seHHj+xWIezJqbVQAAAAAAAAAAAAAAKZApkCjkTsjda6g2N1jronZG7G7pE8UcljvF1J4nJb7cuo4I5Ht66jhJzVV8uo4nJcrtEcU8mSNyhsndeqyI2N16mRsndVSGyV2SAyBUAAAAAAFAKNgWtkoY5TJQwVKpMQiZeStc4M4qwmzwV75o2RRhNmur6Ta5myMbXN2vraZa5mcYmucjyT04+pnGJj5q1adfUnykeazU9NvqYziZRle2hpdvmYTjZxkbGhpFvma5ozi7YULzJrmrZFnupV8mEwziXphUMdmTNGRCV6ZCVxCVQAAAAAoBRki1oIYpxJQ89SmZRLGYeOtQZnEsJhrri0bNkWYTVrLjR7Zsi7VNGtr6Lk+RtjJDXON456Hl0MoyQwnHKxaHl0J8yDy5Z6WiJdDGckJjHL30NGSXIwm7ZFGzt7Fo1zdsirZULVmqbNkVe+lRZhMtkQ9dOBhuyZ4xISvSISuISAVAAAAACmAGAKOJItdMbo2WOgTujZjla55E8kcWKVjnkTzRxY5aNXQnmjgseil0HmHln6KXQeYeWqtFroPMPLZI6OS5Ec08GSNljkRyTxZY2xG6dl6pEbp2XqA3NlcEJVwBUAAAA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p:nvPr/>
        </p:nvSpPr>
        <p:spPr>
          <a:xfrm>
            <a:off x="2644599" y="985319"/>
            <a:ext cx="1849262" cy="148745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37%</a:t>
            </a:r>
          </a:p>
          <a:p>
            <a:pPr marL="0" marR="0" lvl="0" indent="0" defTabSz="914400" eaLnBrk="1" fontAlgn="auto" latinLnBrk="0" hangingPunct="1">
              <a:lnSpc>
                <a:spcPts val="1200"/>
              </a:lnSpc>
              <a:spcBef>
                <a:spcPts val="0"/>
              </a:spcBef>
              <a:spcAft>
                <a:spcPts val="600"/>
              </a:spcAft>
              <a:buClrTx/>
              <a:buSzTx/>
              <a:buFontTx/>
              <a:buNone/>
              <a:tabLst/>
              <a:defRPr/>
            </a:pPr>
            <a:r>
              <a:rPr lang="en-US" sz="1100" kern="0" dirty="0">
                <a:solidFill>
                  <a:prstClr val="white"/>
                </a:solidFill>
                <a:latin typeface="Georgia"/>
                <a:ea typeface=""/>
                <a:cs typeface=""/>
              </a:rPr>
              <a:t>P</a:t>
            </a:r>
            <a:r>
              <a:rPr kumimoji="0" lang="en-US" sz="1100" b="0" i="0" u="none" strike="noStrike" kern="0" cap="none" spc="0" normalizeH="0" baseline="0" noProof="0" dirty="0" err="1">
                <a:ln>
                  <a:noFill/>
                </a:ln>
                <a:solidFill>
                  <a:prstClr val="white"/>
                </a:solidFill>
                <a:effectLst/>
                <a:uLnTx/>
                <a:uFillTx/>
                <a:latin typeface="Georgia"/>
                <a:ea typeface=""/>
                <a:cs typeface=""/>
              </a:rPr>
              <a:t>ercentage</a:t>
            </a:r>
            <a:r>
              <a:rPr kumimoji="0" lang="en-US" sz="1100" b="0" i="0" u="none" strike="noStrike" kern="0" cap="none" spc="0" normalizeH="0" baseline="0" noProof="0" dirty="0">
                <a:ln>
                  <a:noFill/>
                </a:ln>
                <a:solidFill>
                  <a:prstClr val="white"/>
                </a:solidFill>
                <a:effectLst/>
                <a:uLnTx/>
                <a:uFillTx/>
                <a:latin typeface="Georgia"/>
                <a:ea typeface=""/>
                <a:cs typeface=""/>
              </a:rPr>
              <a:t> of patients treated with advanced cryoballoon</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56" name="Rectangle 55"/>
          <p:cNvSpPr/>
          <p:nvPr/>
        </p:nvSpPr>
        <p:spPr>
          <a:xfrm>
            <a:off x="2644599" y="2763272"/>
            <a:ext cx="1849262" cy="148745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12%</a:t>
            </a:r>
          </a:p>
          <a:p>
            <a:pPr marL="0" marR="0" lvl="0" indent="0" defTabSz="914400" eaLnBrk="1" fontAlgn="auto" latinLnBrk="0" hangingPunct="1">
              <a:lnSpc>
                <a:spcPts val="1200"/>
              </a:lnSpc>
              <a:spcBef>
                <a:spcPts val="0"/>
              </a:spcBef>
              <a:spcAft>
                <a:spcPts val="0"/>
              </a:spcAft>
              <a:buClrTx/>
              <a:buSzTx/>
              <a:buFontTx/>
              <a:buNone/>
              <a:tabLst/>
              <a:defRPr/>
            </a:pPr>
            <a:r>
              <a:rPr lang="en-US" sz="1100" kern="0" dirty="0">
                <a:solidFill>
                  <a:prstClr val="white"/>
                </a:solidFill>
                <a:latin typeface="Georgia"/>
                <a:ea typeface=""/>
                <a:cs typeface=""/>
              </a:rPr>
              <a:t>P</a:t>
            </a:r>
            <a:r>
              <a:rPr kumimoji="0" lang="en-US" sz="1100" b="0" i="0" u="none" strike="noStrike" kern="0" cap="none" spc="0" normalizeH="0" baseline="0" noProof="0" dirty="0" err="1">
                <a:ln>
                  <a:noFill/>
                </a:ln>
                <a:solidFill>
                  <a:prstClr val="white"/>
                </a:solidFill>
                <a:effectLst/>
                <a:uLnTx/>
                <a:uFillTx/>
                <a:latin typeface="Georgia"/>
                <a:ea typeface=""/>
                <a:cs typeface=""/>
              </a:rPr>
              <a:t>ercentage</a:t>
            </a:r>
            <a:r>
              <a:rPr kumimoji="0" lang="en-US" sz="1100" b="0" i="0" u="none" strike="noStrike" kern="0" cap="none" spc="0" normalizeH="0" baseline="0" noProof="0" dirty="0">
                <a:ln>
                  <a:noFill/>
                </a:ln>
                <a:solidFill>
                  <a:prstClr val="white"/>
                </a:solidFill>
                <a:effectLst/>
                <a:uLnTx/>
                <a:uFillTx/>
                <a:latin typeface="Georgia"/>
                <a:ea typeface=""/>
                <a:cs typeface=""/>
              </a:rPr>
              <a:t> of patients treated with contact force RF</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59" name="Rectangle 58"/>
          <p:cNvSpPr/>
          <p:nvPr/>
        </p:nvSpPr>
        <p:spPr>
          <a:xfrm>
            <a:off x="482826" y="2763272"/>
            <a:ext cx="1849262" cy="148745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31%</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The increased use of fluoroscopy time in the CB arm compared to RF</a:t>
            </a:r>
            <a:r>
              <a:rPr kumimoji="0" lang="en-US" sz="1100" b="0" i="0" u="none" strike="noStrike" kern="0" cap="none" spc="0" normalizeH="0" baseline="30000" noProof="0" dirty="0">
                <a:ln>
                  <a:noFill/>
                </a:ln>
                <a:solidFill>
                  <a:prstClr val="white"/>
                </a:solidFill>
                <a:effectLst/>
                <a:uLnTx/>
                <a:uFillTx/>
                <a:latin typeface="Georgia"/>
                <a:ea typeface=""/>
                <a:cs typeface=""/>
              </a:rPr>
              <a:t>1</a:t>
            </a:r>
            <a:r>
              <a:rPr kumimoji="0" lang="en-US" sz="1100" b="0" i="0" u="none" strike="noStrike" kern="0" cap="none" spc="0" normalizeH="0" noProof="0" dirty="0">
                <a:ln>
                  <a:noFill/>
                </a:ln>
                <a:solidFill>
                  <a:prstClr val="white"/>
                </a:solidFill>
                <a:effectLst/>
                <a:uLnTx/>
                <a:uFillTx/>
                <a:latin typeface="Georgia"/>
                <a:ea typeface=""/>
                <a:cs typeface=""/>
              </a:rPr>
              <a:t> </a:t>
            </a:r>
            <a:br>
              <a:rPr kumimoji="0" lang="en-US" sz="1100" b="0" i="0" u="none" strike="noStrike" kern="0" cap="none" spc="0" normalizeH="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(p &lt; 0.001)</a:t>
            </a:r>
          </a:p>
        </p:txBody>
      </p:sp>
      <p:sp>
        <p:nvSpPr>
          <p:cNvPr id="61" name="Rectangle 60"/>
          <p:cNvSpPr/>
          <p:nvPr/>
        </p:nvSpPr>
        <p:spPr>
          <a:xfrm>
            <a:off x="482826" y="985319"/>
            <a:ext cx="1849262" cy="148745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p = 0.74</a:t>
            </a:r>
          </a:p>
          <a:p>
            <a:pPr marL="0" marR="0" lvl="0" indent="0" defTabSz="914400" eaLnBrk="1" fontAlgn="auto" latinLnBrk="0" hangingPunct="1">
              <a:lnSpc>
                <a:spcPts val="1200"/>
              </a:lnSpc>
              <a:spcBef>
                <a:spcPts val="0"/>
              </a:spcBef>
              <a:spcAft>
                <a:spcPts val="60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The p-value of </a:t>
            </a:r>
            <a:r>
              <a:rPr kumimoji="0" lang="en-US" sz="1100" b="0" i="0" u="none" strike="noStrike" kern="0" cap="none" spc="0" normalizeH="0" baseline="0" noProof="0" dirty="0" err="1">
                <a:ln>
                  <a:noFill/>
                </a:ln>
                <a:solidFill>
                  <a:prstClr val="white"/>
                </a:solidFill>
                <a:effectLst/>
                <a:uLnTx/>
                <a:uFillTx/>
                <a:latin typeface="Georgia"/>
                <a:ea typeface=""/>
                <a:cs typeface=""/>
              </a:rPr>
              <a:t>cryoballoon</a:t>
            </a:r>
            <a:r>
              <a:rPr kumimoji="0" lang="en-US" sz="1100" b="0" i="0" u="none" strike="noStrike" kern="0" cap="none" spc="0" normalizeH="0" baseline="0" noProof="0" dirty="0">
                <a:ln>
                  <a:noFill/>
                </a:ln>
                <a:solidFill>
                  <a:prstClr val="white"/>
                </a:solidFill>
                <a:effectLst/>
                <a:uLnTx/>
                <a:uFillTx/>
                <a:latin typeface="Georgia"/>
                <a:ea typeface=""/>
                <a:cs typeface=""/>
              </a:rPr>
              <a:t> compared to standard RF PVI efficacy</a:t>
            </a:r>
            <a:r>
              <a:rPr kumimoji="0" lang="en-US" sz="1100" b="0" i="0" u="none" strike="noStrike" kern="0" cap="none" spc="0" normalizeH="0" baseline="30000" noProof="0" dirty="0">
                <a:ln>
                  <a:noFill/>
                </a:ln>
                <a:solidFill>
                  <a:prstClr val="white"/>
                </a:solidFill>
                <a:effectLst/>
                <a:uLnTx/>
                <a:uFillTx/>
                <a:latin typeface="Georgia"/>
                <a:ea typeface=""/>
                <a:cs typeface=""/>
              </a:rPr>
              <a:t>1</a:t>
            </a:r>
            <a:endParaRPr kumimoji="0" lang="en-US" sz="1100" b="0" i="0" u="none" strike="noStrike" kern="0" cap="none" spc="0" normalizeH="0" baseline="0" noProof="0" dirty="0">
              <a:ln>
                <a:noFill/>
              </a:ln>
              <a:solidFill>
                <a:prstClr val="white"/>
              </a:solidFill>
              <a:effectLst/>
              <a:uLnTx/>
              <a:uFillTx/>
              <a:latin typeface="Georgia"/>
              <a:ea typeface=""/>
              <a:cs typeface=""/>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No difference in efficacy</a:t>
            </a:r>
          </a:p>
        </p:txBody>
      </p:sp>
      <p:sp>
        <p:nvSpPr>
          <p:cNvPr id="63" name="Rectangle 62"/>
          <p:cNvSpPr/>
          <p:nvPr/>
        </p:nvSpPr>
        <p:spPr>
          <a:xfrm>
            <a:off x="6964653" y="996479"/>
            <a:ext cx="1849262" cy="148745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0%</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Percentage of patients treated with defined CF guidelines</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64" name="Rectangle 63"/>
          <p:cNvSpPr/>
          <p:nvPr/>
        </p:nvSpPr>
        <p:spPr>
          <a:xfrm>
            <a:off x="6964653" y="2774432"/>
            <a:ext cx="1849262" cy="148745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85.5%</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R</a:t>
            </a:r>
            <a:r>
              <a:rPr kumimoji="0" lang="en-US" sz="1100" b="0" i="0" u="none" strike="noStrike" kern="0" cap="none" spc="0" normalizeH="0" baseline="0" noProof="0" dirty="0">
                <a:ln>
                  <a:noFill/>
                </a:ln>
                <a:solidFill>
                  <a:prstClr val="white"/>
                </a:solidFill>
                <a:effectLst/>
                <a:uLnTx/>
                <a:uFillTx/>
                <a:latin typeface="Georgia"/>
                <a:ea typeface=""/>
                <a:cs typeface=""/>
              </a:rPr>
              <a:t>ate of freedom from AF recurrence at 12 </a:t>
            </a:r>
            <a:r>
              <a:rPr kumimoji="0" lang="en-US" sz="1100" b="0" i="0" u="none" strike="noStrike" kern="0" cap="none" spc="0" normalizeH="0" baseline="0" noProof="0" dirty="0" err="1">
                <a:ln>
                  <a:noFill/>
                </a:ln>
                <a:solidFill>
                  <a:prstClr val="white"/>
                </a:solidFill>
                <a:effectLst/>
                <a:uLnTx/>
                <a:uFillTx/>
                <a:latin typeface="Georgia"/>
                <a:ea typeface=""/>
                <a:cs typeface=""/>
              </a:rPr>
              <a:t>mo</a:t>
            </a:r>
            <a:r>
              <a:rPr kumimoji="0" lang="en-US" sz="1100" b="0" i="0" u="none" strike="noStrike" kern="0" cap="none" spc="0" normalizeH="0" baseline="0" noProof="0" dirty="0">
                <a:ln>
                  <a:noFill/>
                </a:ln>
                <a:solidFill>
                  <a:prstClr val="white"/>
                </a:solidFill>
                <a:effectLst/>
                <a:uLnTx/>
                <a:uFillTx/>
                <a:latin typeface="Georgia"/>
                <a:ea typeface=""/>
                <a:cs typeface=""/>
              </a:rPr>
              <a:t> in the TOCCASTAR trial when using the TactiCath™ catheter with optimal CF*</a:t>
            </a:r>
            <a:r>
              <a:rPr kumimoji="0" lang="en-US" sz="1100" b="0" i="0" u="none" strike="noStrike" kern="0" cap="none" spc="0" normalizeH="0" baseline="30000" noProof="0" dirty="0">
                <a:ln>
                  <a:noFill/>
                </a:ln>
                <a:solidFill>
                  <a:prstClr val="white"/>
                </a:solidFill>
                <a:effectLst/>
                <a:uLnTx/>
                <a:uFillTx/>
                <a:latin typeface="Georgia"/>
                <a:ea typeface=""/>
                <a:cs typeface=""/>
              </a:rPr>
              <a:t>3</a:t>
            </a:r>
          </a:p>
        </p:txBody>
      </p:sp>
      <p:sp>
        <p:nvSpPr>
          <p:cNvPr id="65" name="Down Arrow 64"/>
          <p:cNvSpPr/>
          <p:nvPr/>
        </p:nvSpPr>
        <p:spPr>
          <a:xfrm>
            <a:off x="7728489" y="2483933"/>
            <a:ext cx="321611" cy="267257"/>
          </a:xfrm>
          <a:prstGeom prst="downArrow">
            <a:avLst/>
          </a:prstGeom>
          <a:solidFill>
            <a:srgbClr val="470A68"/>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67" name="Rectangle 66"/>
          <p:cNvSpPr/>
          <p:nvPr/>
        </p:nvSpPr>
        <p:spPr>
          <a:xfrm>
            <a:off x="4796302" y="996113"/>
            <a:ext cx="1849262" cy="1487450"/>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17 min</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M</a:t>
            </a:r>
            <a:r>
              <a:rPr kumimoji="0" lang="en-US" sz="1100" b="0" i="0" u="none" strike="noStrike" kern="0" cap="none" spc="0" normalizeH="0" baseline="0" noProof="0" dirty="0">
                <a:ln>
                  <a:noFill/>
                </a:ln>
                <a:solidFill>
                  <a:prstClr val="white"/>
                </a:solidFill>
                <a:effectLst/>
                <a:uLnTx/>
                <a:uFillTx/>
                <a:latin typeface="Georgia"/>
                <a:ea typeface=""/>
                <a:cs typeface=""/>
              </a:rPr>
              <a:t>inutes shorter </a:t>
            </a:r>
            <a:r>
              <a:rPr kumimoji="0" lang="en-US" sz="1100" b="0" i="0" u="none" strike="noStrike" kern="0" cap="none" spc="0" normalizeH="0" baseline="0" noProof="0" dirty="0" err="1">
                <a:ln>
                  <a:noFill/>
                </a:ln>
                <a:solidFill>
                  <a:prstClr val="white"/>
                </a:solidFill>
                <a:effectLst/>
                <a:uLnTx/>
                <a:uFillTx/>
                <a:latin typeface="Georgia"/>
                <a:ea typeface=""/>
                <a:cs typeface=""/>
              </a:rPr>
              <a:t>cryoballoon</a:t>
            </a:r>
            <a:r>
              <a:rPr kumimoji="0" lang="en-US" sz="1100" b="0" i="0" u="none" strike="noStrike" kern="0" cap="none" spc="0" normalizeH="0" baseline="0" noProof="0" dirty="0">
                <a:ln>
                  <a:noFill/>
                </a:ln>
                <a:solidFill>
                  <a:prstClr val="white"/>
                </a:solidFill>
                <a:effectLst/>
                <a:uLnTx/>
                <a:uFillTx/>
                <a:latin typeface="Georgia"/>
                <a:ea typeface=""/>
                <a:cs typeface=""/>
              </a:rPr>
              <a:t> procedures were compared with RF in Fire &amp; Ice</a:t>
            </a:r>
            <a:r>
              <a:rPr kumimoji="0" lang="en-US" sz="1100" b="0" i="0" u="none" strike="noStrike" kern="0" cap="none" spc="0" normalizeH="0" baseline="30000" noProof="0" dirty="0">
                <a:ln>
                  <a:noFill/>
                </a:ln>
                <a:solidFill>
                  <a:prstClr val="white"/>
                </a:solidFill>
                <a:effectLst/>
                <a:uLnTx/>
                <a:uFillTx/>
                <a:latin typeface="Georgia"/>
                <a:ea typeface=""/>
                <a:cs typeface=""/>
              </a:rPr>
              <a:t>1</a:t>
            </a:r>
            <a:r>
              <a:rPr kumimoji="0" lang="en-US" sz="1100" b="0" i="0" u="none" strike="noStrike" kern="0" cap="none" spc="0" normalizeH="0" baseline="0" noProof="0" dirty="0">
                <a:ln>
                  <a:noFill/>
                </a:ln>
                <a:solidFill>
                  <a:prstClr val="white"/>
                </a:solidFill>
                <a:effectLst/>
                <a:uLnTx/>
                <a:uFillTx/>
                <a:latin typeface="Georgia"/>
                <a:ea typeface=""/>
                <a:cs typeface=""/>
              </a:rPr>
              <a:t> </a:t>
            </a:r>
          </a:p>
        </p:txBody>
      </p:sp>
      <p:sp>
        <p:nvSpPr>
          <p:cNvPr id="68" name="Rectangle 67"/>
          <p:cNvSpPr/>
          <p:nvPr/>
        </p:nvSpPr>
        <p:spPr>
          <a:xfrm>
            <a:off x="4802276" y="2767362"/>
            <a:ext cx="1849262" cy="1487450"/>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17 min</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M</a:t>
            </a:r>
            <a:r>
              <a:rPr kumimoji="0" lang="en-US" sz="1100" b="0" i="0" u="none" strike="noStrike" kern="0" cap="none" spc="0" normalizeH="0" baseline="0" noProof="0" dirty="0">
                <a:ln>
                  <a:noFill/>
                </a:ln>
                <a:solidFill>
                  <a:prstClr val="white"/>
                </a:solidFill>
                <a:effectLst/>
                <a:uLnTx/>
                <a:uFillTx/>
                <a:latin typeface="Georgia"/>
                <a:ea typeface=""/>
                <a:cs typeface=""/>
              </a:rPr>
              <a:t>inutes shorter CF RF ablation procedures were compared </a:t>
            </a:r>
            <a:r>
              <a:rPr lang="en-US" sz="1100" kern="0" dirty="0">
                <a:solidFill>
                  <a:prstClr val="white"/>
                </a:solidFill>
                <a:latin typeface="Georgia"/>
                <a:ea typeface=""/>
                <a:cs typeface=""/>
              </a:rPr>
              <a:t>with</a:t>
            </a:r>
            <a:r>
              <a:rPr kumimoji="0" lang="en-US" sz="1100" b="0" i="0" u="none" strike="noStrike" kern="0" cap="none" spc="0" normalizeH="0" baseline="0" noProof="0" dirty="0">
                <a:ln>
                  <a:noFill/>
                </a:ln>
                <a:solidFill>
                  <a:prstClr val="white"/>
                </a:solidFill>
                <a:effectLst/>
                <a:uLnTx/>
                <a:uFillTx/>
                <a:latin typeface="Georgia"/>
                <a:ea typeface=""/>
                <a:cs typeface=""/>
              </a:rPr>
              <a:t> </a:t>
            </a:r>
            <a:r>
              <a:rPr lang="en-US" sz="1100" kern="0" dirty="0">
                <a:solidFill>
                  <a:prstClr val="white"/>
                </a:solidFill>
                <a:latin typeface="Georgia"/>
                <a:ea typeface=""/>
                <a:cs typeface=""/>
              </a:rPr>
              <a:t>n</a:t>
            </a:r>
            <a:r>
              <a:rPr kumimoji="0" lang="en-US" sz="1100" b="0" i="0" u="none" strike="noStrike" kern="0" cap="none" spc="0" normalizeH="0" baseline="0" noProof="0" dirty="0">
                <a:ln>
                  <a:noFill/>
                </a:ln>
                <a:solidFill>
                  <a:prstClr val="white"/>
                </a:solidFill>
                <a:effectLst/>
                <a:uLnTx/>
                <a:uFillTx/>
                <a:latin typeface="Georgia"/>
                <a:ea typeface=""/>
                <a:cs typeface=""/>
              </a:rPr>
              <a:t>on-CF </a:t>
            </a:r>
            <a:br>
              <a:rPr kumimoji="0" lang="en-US" sz="1100" b="0" i="0" u="none" strike="noStrike" kern="0" cap="none" spc="0" normalizeH="0" baseline="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RF in a meta analysis </a:t>
            </a:r>
            <a:br>
              <a:rPr kumimoji="0" lang="en-US" sz="1100" b="0" i="0" u="none" strike="noStrike" kern="0" cap="none" spc="0" normalizeH="0" baseline="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(7 studies, 613 patients)</a:t>
            </a:r>
            <a:r>
              <a:rPr kumimoji="0" lang="en-US" sz="1100" b="0" i="0" u="none" strike="noStrike" kern="0" cap="none" spc="0" normalizeH="0" baseline="30000" noProof="0" dirty="0">
                <a:ln>
                  <a:noFill/>
                </a:ln>
                <a:solidFill>
                  <a:prstClr val="white"/>
                </a:solidFill>
                <a:effectLst/>
                <a:uLnTx/>
                <a:uFillTx/>
                <a:latin typeface="Georgia"/>
                <a:ea typeface=""/>
                <a:cs typeface=""/>
              </a:rPr>
              <a:t>2</a:t>
            </a:r>
          </a:p>
        </p:txBody>
      </p:sp>
      <p:sp>
        <p:nvSpPr>
          <p:cNvPr id="70" name="Down Arrow 69"/>
          <p:cNvSpPr/>
          <p:nvPr/>
        </p:nvSpPr>
        <p:spPr>
          <a:xfrm>
            <a:off x="5562600" y="2483933"/>
            <a:ext cx="321611" cy="267257"/>
          </a:xfrm>
          <a:prstGeom prst="downArrow">
            <a:avLst/>
          </a:prstGeom>
          <a:solidFill>
            <a:srgbClr val="004F71"/>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71" name="Down Arrow 70"/>
          <p:cNvSpPr/>
          <p:nvPr/>
        </p:nvSpPr>
        <p:spPr>
          <a:xfrm>
            <a:off x="3413502" y="2483933"/>
            <a:ext cx="321611" cy="267257"/>
          </a:xfrm>
          <a:prstGeom prst="downArrow">
            <a:avLst/>
          </a:prstGeom>
          <a:solidFill>
            <a:srgbClr val="009CDE"/>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72" name="Down Arrow 71"/>
          <p:cNvSpPr/>
          <p:nvPr/>
        </p:nvSpPr>
        <p:spPr>
          <a:xfrm>
            <a:off x="1250196" y="2483933"/>
            <a:ext cx="321611" cy="267257"/>
          </a:xfrm>
          <a:prstGeom prst="downArrow">
            <a:avLst/>
          </a:prstGeom>
          <a:solidFill>
            <a:schemeClr val="accent3"/>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47" name="TextBox 46"/>
          <p:cNvSpPr txBox="1"/>
          <p:nvPr/>
        </p:nvSpPr>
        <p:spPr>
          <a:xfrm>
            <a:off x="389634" y="4320100"/>
            <a:ext cx="5195806" cy="230832"/>
          </a:xfrm>
          <a:prstGeom prst="rect">
            <a:avLst/>
          </a:prstGeom>
          <a:noFill/>
        </p:spPr>
        <p:txBody>
          <a:bodyPr wrap="square" rtlCol="0">
            <a:spAutoFit/>
          </a:bodyPr>
          <a:lstStyle/>
          <a:p>
            <a:pPr marL="0" lvl="1"/>
            <a:r>
              <a:rPr lang="en-US" sz="900" dirty="0"/>
              <a:t>*TactiCath™ catheter primary effectiveness rate (off-drug) was 67.8% at 12 months. </a:t>
            </a:r>
          </a:p>
        </p:txBody>
      </p:sp>
    </p:spTree>
    <p:extLst>
      <p:ext uri="{BB962C8B-B14F-4D97-AF65-F5344CB8AC3E}">
        <p14:creationId xmlns:p14="http://schemas.microsoft.com/office/powerpoint/2010/main" val="75934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29788" y="3641945"/>
            <a:ext cx="1001107" cy="369332"/>
          </a:xfrm>
          <a:prstGeom prst="rect">
            <a:avLst/>
          </a:prstGeom>
          <a:noFill/>
        </p:spPr>
        <p:txBody>
          <a:bodyPr wrap="none" rtlCol="0">
            <a:spAutoFit/>
          </a:bodyPr>
          <a:lstStyle/>
          <a:p>
            <a:pPr algn="ctr" fontAlgn="auto">
              <a:spcBef>
                <a:spcPts val="0"/>
              </a:spcBef>
              <a:spcAft>
                <a:spcPts val="0"/>
              </a:spcAft>
            </a:pPr>
            <a:r>
              <a:rPr lang="en-US" dirty="0">
                <a:solidFill>
                  <a:srgbClr val="FFFFFF"/>
                </a:solidFill>
                <a:latin typeface="Arial"/>
              </a:rPr>
              <a:t>$11,528</a:t>
            </a:r>
          </a:p>
        </p:txBody>
      </p:sp>
      <p:sp>
        <p:nvSpPr>
          <p:cNvPr id="3" name="Title 2"/>
          <p:cNvSpPr>
            <a:spLocks noGrp="1"/>
          </p:cNvSpPr>
          <p:nvPr>
            <p:ph type="title"/>
          </p:nvPr>
        </p:nvSpPr>
        <p:spPr/>
        <p:txBody>
          <a:bodyPr>
            <a:normAutofit fontScale="90000"/>
          </a:bodyPr>
          <a:lstStyle/>
          <a:p>
            <a:r>
              <a:rPr lang="en-US" dirty="0"/>
              <a:t>Reduction in AF recurrences with contact force</a:t>
            </a:r>
            <a:r>
              <a:rPr lang="en-US" baseline="30000" dirty="0"/>
              <a:t>1</a:t>
            </a:r>
            <a:endParaRPr lang="en-US" dirty="0"/>
          </a:p>
        </p:txBody>
      </p:sp>
      <p:sp>
        <p:nvSpPr>
          <p:cNvPr id="27" name="Content Placeholder 2"/>
          <p:cNvSpPr>
            <a:spLocks noGrp="1"/>
          </p:cNvSpPr>
          <p:nvPr>
            <p:ph idx="1"/>
          </p:nvPr>
        </p:nvSpPr>
        <p:spPr>
          <a:xfrm>
            <a:off x="502920" y="914401"/>
            <a:ext cx="3605617" cy="3367454"/>
          </a:xfrm>
        </p:spPr>
        <p:txBody>
          <a:bodyPr/>
          <a:lstStyle/>
          <a:p>
            <a:pPr marL="0" lvl="1" indent="0">
              <a:lnSpc>
                <a:spcPts val="1600"/>
              </a:lnSpc>
              <a:buNone/>
            </a:pPr>
            <a:r>
              <a:rPr lang="en-US" sz="1400" b="0" cap="none" dirty="0"/>
              <a:t>A</a:t>
            </a:r>
            <a:r>
              <a:rPr lang="en-US" sz="1400" b="0" cap="none" dirty="0">
                <a:solidFill>
                  <a:schemeClr val="tx2"/>
                </a:solidFill>
              </a:rPr>
              <a:t> </a:t>
            </a:r>
            <a:r>
              <a:rPr lang="en-US" sz="1400" b="0" cap="none" dirty="0"/>
              <a:t>2015 meta-analysis showed a significant reduction in AF recurrences with contact force compared with conventional RF ablation procedures</a:t>
            </a:r>
          </a:p>
          <a:p>
            <a:pPr lvl="1">
              <a:lnSpc>
                <a:spcPts val="1600"/>
              </a:lnSpc>
              <a:buClr>
                <a:schemeClr val="tx1"/>
              </a:buClr>
            </a:pPr>
            <a:r>
              <a:rPr lang="en-US" sz="1400" b="1" dirty="0">
                <a:solidFill>
                  <a:schemeClr val="accent1"/>
                </a:solidFill>
              </a:rPr>
              <a:t>Recurrence rates were reduced by 38% for CF ablation catheters </a:t>
            </a:r>
            <a:r>
              <a:rPr lang="en-US" sz="1400" dirty="0"/>
              <a:t>when all 10 studies reporting this endpoint were included (n = 1378 patients)</a:t>
            </a:r>
          </a:p>
          <a:p>
            <a:pPr lvl="1">
              <a:lnSpc>
                <a:spcPts val="1600"/>
              </a:lnSpc>
              <a:buClr>
                <a:schemeClr val="tx1"/>
              </a:buClr>
            </a:pPr>
            <a:r>
              <a:rPr lang="en-US" sz="1400" b="1" dirty="0">
                <a:solidFill>
                  <a:schemeClr val="accent1"/>
                </a:solidFill>
              </a:rPr>
              <a:t>Recurrence rates were reduced by 52% </a:t>
            </a:r>
            <a:r>
              <a:rPr lang="en-US" sz="1400" dirty="0"/>
              <a:t>in the studies including only paroxysmal  AF patients</a:t>
            </a:r>
          </a:p>
        </p:txBody>
      </p:sp>
      <p:sp>
        <p:nvSpPr>
          <p:cNvPr id="12" name="Date Placeholder 11"/>
          <p:cNvSpPr>
            <a:spLocks noGrp="1"/>
          </p:cNvSpPr>
          <p:nvPr>
            <p:ph type="dt" sz="half" idx="10"/>
          </p:nvPr>
        </p:nvSpPr>
        <p:spPr/>
        <p:txBody>
          <a:bodyPr/>
          <a:lstStyle/>
          <a:p>
            <a:fld id="{6BBD9890-AF9E-704A-9EF7-8330E66A0459}" type="datetime1">
              <a:rPr lang="en-US" smtClean="0"/>
              <a:pPr/>
              <a:t>3/29/2019</a:t>
            </a:fld>
            <a:endParaRPr lang="en-US"/>
          </a:p>
        </p:txBody>
      </p:sp>
      <p:sp>
        <p:nvSpPr>
          <p:cNvPr id="5" name="Slide Number Placeholder 4"/>
          <p:cNvSpPr>
            <a:spLocks noGrp="1"/>
          </p:cNvSpPr>
          <p:nvPr>
            <p:ph type="sldNum" sz="quarter" idx="12"/>
          </p:nvPr>
        </p:nvSpPr>
        <p:spPr/>
        <p:txBody>
          <a:bodyPr/>
          <a:lstStyle/>
          <a:p>
            <a:fld id="{0D939DF2-F6EF-DF48-BFB1-3E61F4268D8A}" type="slidenum">
              <a:rPr lang="en-US" smtClean="0"/>
              <a:pPr/>
              <a:t>11</a:t>
            </a:fld>
            <a:endParaRPr lang="en-US" dirty="0"/>
          </a:p>
        </p:txBody>
      </p:sp>
      <p:sp>
        <p:nvSpPr>
          <p:cNvPr id="39" name="Text Placeholder 38"/>
          <p:cNvSpPr>
            <a:spLocks noGrp="1"/>
          </p:cNvSpPr>
          <p:nvPr>
            <p:ph type="body" sz="quarter" idx="15"/>
          </p:nvPr>
        </p:nvSpPr>
        <p:spPr/>
        <p:txBody>
          <a:bodyPr/>
          <a:lstStyle/>
          <a:p>
            <a:r>
              <a:rPr lang="en-US" dirty="0"/>
              <a:t>1. </a:t>
            </a:r>
            <a:r>
              <a:rPr lang="en-US" dirty="0" err="1"/>
              <a:t>Shurrab</a:t>
            </a:r>
            <a:r>
              <a:rPr lang="en-US" dirty="0"/>
              <a:t>, </a:t>
            </a:r>
            <a:r>
              <a:rPr lang="en-US" i="1" dirty="0"/>
              <a:t>J Am Heart </a:t>
            </a:r>
            <a:r>
              <a:rPr lang="en-US" i="1" dirty="0" err="1"/>
              <a:t>Assoc</a:t>
            </a:r>
            <a:r>
              <a:rPr lang="en-US" i="1" dirty="0"/>
              <a:t> </a:t>
            </a:r>
            <a:r>
              <a:rPr lang="en-US" dirty="0"/>
              <a:t>2015; 21;4(9):e002476.</a:t>
            </a:r>
          </a:p>
        </p:txBody>
      </p:sp>
      <p:graphicFrame>
        <p:nvGraphicFramePr>
          <p:cNvPr id="2" name="Chart 1"/>
          <p:cNvGraphicFramePr/>
          <p:nvPr>
            <p:extLst>
              <p:ext uri="{D42A27DB-BD31-4B8C-83A1-F6EECF244321}">
                <p14:modId xmlns:p14="http://schemas.microsoft.com/office/powerpoint/2010/main" val="1208680773"/>
              </p:ext>
            </p:extLst>
          </p:nvPr>
        </p:nvGraphicFramePr>
        <p:xfrm>
          <a:off x="4572000" y="1229961"/>
          <a:ext cx="4359058" cy="360508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39833" y="897508"/>
            <a:ext cx="3753329" cy="307777"/>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AF ABLATION META-ANALYSIS</a:t>
            </a:r>
            <a:endParaRPr lang="en-US" sz="1400" b="1" baseline="30000" dirty="0">
              <a:solidFill>
                <a:schemeClr val="tx2"/>
              </a:solidFill>
              <a:latin typeface="Calibri" panose="020F0502020204030204" pitchFamily="34" charset="0"/>
              <a:ea typeface="Calibri" charset="0"/>
              <a:cs typeface="Calibri" charset="0"/>
            </a:endParaRPr>
          </a:p>
        </p:txBody>
      </p:sp>
      <p:sp>
        <p:nvSpPr>
          <p:cNvPr id="6" name="TextBox 5"/>
          <p:cNvSpPr txBox="1"/>
          <p:nvPr/>
        </p:nvSpPr>
        <p:spPr>
          <a:xfrm>
            <a:off x="5574082" y="2921639"/>
            <a:ext cx="889348" cy="276999"/>
          </a:xfrm>
          <a:prstGeom prst="rect">
            <a:avLst/>
          </a:prstGeom>
          <a:solidFill>
            <a:schemeClr val="bg1"/>
          </a:solidFill>
        </p:spPr>
        <p:txBody>
          <a:bodyPr wrap="square" rtlCol="0">
            <a:spAutoFit/>
          </a:bodyPr>
          <a:lstStyle/>
          <a:p>
            <a:pPr algn="ctr"/>
            <a:r>
              <a:rPr lang="en-US" sz="1200" dirty="0">
                <a:solidFill>
                  <a:schemeClr val="tx2"/>
                </a:solidFill>
                <a:latin typeface="Georgia" panose="02040502050405020303" pitchFamily="18" charset="0"/>
              </a:rPr>
              <a:t>P = 0.004</a:t>
            </a:r>
          </a:p>
        </p:txBody>
      </p:sp>
      <p:sp>
        <p:nvSpPr>
          <p:cNvPr id="13" name="TextBox 12"/>
          <p:cNvSpPr txBox="1"/>
          <p:nvPr/>
        </p:nvSpPr>
        <p:spPr>
          <a:xfrm>
            <a:off x="7427825" y="3311088"/>
            <a:ext cx="901983" cy="276999"/>
          </a:xfrm>
          <a:prstGeom prst="rect">
            <a:avLst/>
          </a:prstGeom>
          <a:solidFill>
            <a:schemeClr val="bg1"/>
          </a:solidFill>
        </p:spPr>
        <p:txBody>
          <a:bodyPr wrap="square" rtlCol="0">
            <a:spAutoFit/>
          </a:bodyPr>
          <a:lstStyle/>
          <a:p>
            <a:pPr algn="ctr"/>
            <a:r>
              <a:rPr lang="en-US" sz="1200" dirty="0">
                <a:solidFill>
                  <a:schemeClr val="tx2"/>
                </a:solidFill>
                <a:latin typeface="Georgia" panose="02040502050405020303" pitchFamily="18" charset="0"/>
              </a:rPr>
              <a:t>P = 0.007</a:t>
            </a:r>
          </a:p>
        </p:txBody>
      </p:sp>
    </p:spTree>
    <p:extLst>
      <p:ext uri="{BB962C8B-B14F-4D97-AF65-F5344CB8AC3E}">
        <p14:creationId xmlns:p14="http://schemas.microsoft.com/office/powerpoint/2010/main" val="15853809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 &amp; ICE study design and primary efficacy</a:t>
            </a:r>
            <a:r>
              <a:rPr lang="en-US" baseline="30000" dirty="0"/>
              <a:t>1,2</a:t>
            </a:r>
            <a:r>
              <a:rPr lang="en-US" dirty="0"/>
              <a:t> </a:t>
            </a:r>
          </a:p>
        </p:txBody>
      </p:sp>
      <p:sp>
        <p:nvSpPr>
          <p:cNvPr id="16" name="Date Placeholder 15"/>
          <p:cNvSpPr>
            <a:spLocks noGrp="1"/>
          </p:cNvSpPr>
          <p:nvPr>
            <p:ph type="dt" sz="half" idx="10"/>
          </p:nvPr>
        </p:nvSpPr>
        <p:spPr/>
        <p:txBody>
          <a:bodyPr/>
          <a:lstStyle/>
          <a:p>
            <a:fld id="{BB726B4C-981E-E34A-B184-7D9A572B2680}" type="datetime1">
              <a:rPr lang="en-US" smtClean="0"/>
              <a:pPr/>
              <a:t>3/29/2019</a:t>
            </a:fld>
            <a:endParaRPr lang="en-US"/>
          </a:p>
        </p:txBody>
      </p:sp>
      <p:sp>
        <p:nvSpPr>
          <p:cNvPr id="34" name="Slide Number Placeholder 3"/>
          <p:cNvSpPr>
            <a:spLocks noGrp="1"/>
          </p:cNvSpPr>
          <p:nvPr>
            <p:ph type="sldNum" sz="quarter" idx="12"/>
          </p:nvPr>
        </p:nvSpPr>
        <p:spPr/>
        <p:txBody>
          <a:bodyPr/>
          <a:lstStyle/>
          <a:p>
            <a:fld id="{0C9F10FC-1A7C-0142-9391-393B55E2CC4A}" type="slidenum">
              <a:rPr lang="en-US" smtClean="0"/>
              <a:pPr/>
              <a:t>110</a:t>
            </a:fld>
            <a:endParaRPr lang="en-US" dirty="0"/>
          </a:p>
        </p:txBody>
      </p:sp>
      <p:sp>
        <p:nvSpPr>
          <p:cNvPr id="38" name="Text Placeholder 37"/>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2235–45.</a:t>
            </a:r>
          </a:p>
          <a:p>
            <a:r>
              <a:rPr lang="en-US" dirty="0"/>
              <a:t>2. </a:t>
            </a:r>
            <a:r>
              <a:rPr lang="en-US" dirty="0" err="1"/>
              <a:t>Fürnkranz</a:t>
            </a:r>
            <a:r>
              <a:rPr lang="en-US" dirty="0"/>
              <a:t> A, et al., </a:t>
            </a:r>
            <a:r>
              <a:rPr lang="en-US" i="1" dirty="0"/>
              <a:t>J </a:t>
            </a:r>
            <a:r>
              <a:rPr lang="en-US" i="1" dirty="0" err="1"/>
              <a:t>Cardiovasc</a:t>
            </a:r>
            <a:r>
              <a:rPr lang="en-US" i="1" dirty="0"/>
              <a:t> </a:t>
            </a:r>
            <a:r>
              <a:rPr lang="en-US" i="1" dirty="0" err="1"/>
              <a:t>Electrophysiol</a:t>
            </a:r>
            <a:r>
              <a:rPr lang="en-US" dirty="0"/>
              <a:t> 2014;25(12):1314–20.</a:t>
            </a:r>
          </a:p>
        </p:txBody>
      </p:sp>
      <p:grpSp>
        <p:nvGrpSpPr>
          <p:cNvPr id="3" name="Group 2"/>
          <p:cNvGrpSpPr/>
          <p:nvPr/>
        </p:nvGrpSpPr>
        <p:grpSpPr>
          <a:xfrm>
            <a:off x="293358" y="960375"/>
            <a:ext cx="5243377" cy="3204726"/>
            <a:chOff x="293358" y="960375"/>
            <a:chExt cx="5243377" cy="3204726"/>
          </a:xfrm>
        </p:grpSpPr>
        <p:cxnSp>
          <p:nvCxnSpPr>
            <p:cNvPr id="18" name="Straight Connector 17"/>
            <p:cNvCxnSpPr>
              <a:stCxn id="22" idx="2"/>
            </p:cNvCxnSpPr>
            <p:nvPr/>
          </p:nvCxnSpPr>
          <p:spPr>
            <a:xfrm>
              <a:off x="1564142" y="2687786"/>
              <a:ext cx="10196" cy="58556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4231762" y="2623460"/>
              <a:ext cx="0" cy="436503"/>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2884888" y="1310746"/>
              <a:ext cx="61345" cy="268512"/>
            </a:xfrm>
            <a:custGeom>
              <a:avLst/>
              <a:gdLst/>
              <a:ahLst/>
              <a:cxnLst/>
              <a:rect l="0" t="0" r="0" b="0"/>
              <a:pathLst>
                <a:path>
                  <a:moveTo>
                    <a:pt x="45720" y="0"/>
                  </a:moveTo>
                  <a:lnTo>
                    <a:pt x="45720" y="345044"/>
                  </a:lnTo>
                </a:path>
              </a:pathLst>
            </a:custGeom>
            <a:noFill/>
            <a:ln w="28575">
              <a:solidFill>
                <a:schemeClr val="tx1"/>
              </a:solidFill>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0" name="Rounded Rectangle 19"/>
            <p:cNvSpPr/>
            <p:nvPr/>
          </p:nvSpPr>
          <p:spPr>
            <a:xfrm>
              <a:off x="2020329" y="960375"/>
              <a:ext cx="1790462" cy="350370"/>
            </a:xfrm>
            <a:prstGeom prst="roundRect">
              <a:avLst/>
            </a:prstGeom>
            <a:solidFill>
              <a:schemeClr val="bg2"/>
            </a:solidFill>
            <a:ln w="28575">
              <a:solidFill>
                <a:schemeClr val="tx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defTabSz="711182">
                <a:lnSpc>
                  <a:spcPct val="90000"/>
                </a:lnSpc>
                <a:spcBef>
                  <a:spcPct val="0"/>
                </a:spcBef>
              </a:pPr>
              <a:r>
                <a:rPr lang="en-US" sz="800" dirty="0">
                  <a:latin typeface="Calibri" charset="0"/>
                  <a:ea typeface="Calibri" charset="0"/>
                  <a:cs typeface="Calibri" charset="0"/>
                </a:rPr>
                <a:t>Informed Consent and Enrollment </a:t>
              </a:r>
            </a:p>
            <a:p>
              <a:pPr algn="ctr" defTabSz="711182">
                <a:lnSpc>
                  <a:spcPct val="90000"/>
                </a:lnSpc>
                <a:spcBef>
                  <a:spcPct val="0"/>
                </a:spcBef>
              </a:pPr>
              <a:r>
                <a:rPr lang="en-US" sz="800" dirty="0">
                  <a:latin typeface="Calibri" charset="0"/>
                  <a:ea typeface="Calibri" charset="0"/>
                  <a:cs typeface="Calibri" charset="0"/>
                </a:rPr>
                <a:t>(N = 769)</a:t>
              </a:r>
            </a:p>
          </p:txBody>
        </p:sp>
        <p:sp>
          <p:nvSpPr>
            <p:cNvPr id="21" name="Rounded Rectangle 20"/>
            <p:cNvSpPr/>
            <p:nvPr/>
          </p:nvSpPr>
          <p:spPr>
            <a:xfrm>
              <a:off x="2009411" y="1579258"/>
              <a:ext cx="1812299" cy="346144"/>
            </a:xfrm>
            <a:prstGeom prst="roundRect">
              <a:avLst/>
            </a:prstGeom>
            <a:solidFill>
              <a:schemeClr val="bg2"/>
            </a:solidFill>
            <a:ln w="28575">
              <a:solidFill>
                <a:schemeClr val="tx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defTabSz="711182">
                <a:lnSpc>
                  <a:spcPct val="90000"/>
                </a:lnSpc>
                <a:spcBef>
                  <a:spcPct val="0"/>
                </a:spcBef>
              </a:pPr>
              <a:r>
                <a:rPr lang="en-US" sz="800" dirty="0">
                  <a:latin typeface="Calibri" charset="0"/>
                  <a:ea typeface="Calibri" charset="0"/>
                  <a:cs typeface="Calibri" charset="0"/>
                </a:rPr>
                <a:t>Randomization to Treatment* (1:1) </a:t>
              </a:r>
            </a:p>
            <a:p>
              <a:pPr algn="ctr" defTabSz="711182">
                <a:lnSpc>
                  <a:spcPct val="90000"/>
                </a:lnSpc>
                <a:spcBef>
                  <a:spcPct val="0"/>
                </a:spcBef>
              </a:pPr>
              <a:r>
                <a:rPr lang="en-US" sz="800" dirty="0">
                  <a:latin typeface="Calibri" charset="0"/>
                  <a:ea typeface="Calibri" charset="0"/>
                  <a:cs typeface="Calibri" charset="0"/>
                </a:rPr>
                <a:t>(N = 750)</a:t>
              </a:r>
            </a:p>
          </p:txBody>
        </p:sp>
        <p:sp>
          <p:nvSpPr>
            <p:cNvPr id="22" name="Rounded Rectangle 21"/>
            <p:cNvSpPr/>
            <p:nvPr/>
          </p:nvSpPr>
          <p:spPr>
            <a:xfrm>
              <a:off x="293358" y="2172940"/>
              <a:ext cx="2541568" cy="514846"/>
            </a:xfrm>
            <a:prstGeom prst="roundRect">
              <a:avLst/>
            </a:prstGeom>
            <a:solidFill>
              <a:schemeClr val="tx2"/>
            </a:solidFill>
            <a:ln w="28575">
              <a:no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defTabSz="711182">
                <a:lnSpc>
                  <a:spcPct val="90000"/>
                </a:lnSpc>
                <a:spcBef>
                  <a:spcPct val="0"/>
                </a:spcBef>
              </a:pPr>
              <a:r>
                <a:rPr lang="en-US" sz="800" b="1" dirty="0">
                  <a:solidFill>
                    <a:schemeClr val="bg1"/>
                  </a:solidFill>
                  <a:latin typeface="Calibri" charset="0"/>
                  <a:ea typeface="Calibri" charset="0"/>
                  <a:cs typeface="Calibri" charset="0"/>
                </a:rPr>
                <a:t>CRYO </a:t>
              </a:r>
              <a:r>
                <a:rPr lang="en-US" sz="800" dirty="0">
                  <a:solidFill>
                    <a:schemeClr val="bg1"/>
                  </a:solidFill>
                  <a:latin typeface="Calibri" charset="0"/>
                  <a:ea typeface="Calibri" charset="0"/>
                  <a:cs typeface="Calibri" charset="0"/>
                </a:rPr>
                <a:t>Modified Intent-to-treat Cohort</a:t>
              </a:r>
            </a:p>
            <a:p>
              <a:pPr algn="ctr" defTabSz="711182">
                <a:lnSpc>
                  <a:spcPct val="90000"/>
                </a:lnSpc>
                <a:spcBef>
                  <a:spcPct val="0"/>
                </a:spcBef>
              </a:pPr>
              <a:r>
                <a:rPr lang="en-US" sz="800" dirty="0">
                  <a:solidFill>
                    <a:schemeClr val="bg1"/>
                  </a:solidFill>
                  <a:latin typeface="Calibri" charset="0"/>
                  <a:ea typeface="Calibri" charset="0"/>
                  <a:cs typeface="Calibri" charset="0"/>
                </a:rPr>
                <a:t>(N = 374)</a:t>
              </a:r>
            </a:p>
            <a:p>
              <a:pPr algn="ctr" defTabSz="711182">
                <a:lnSpc>
                  <a:spcPct val="90000"/>
                </a:lnSpc>
                <a:spcBef>
                  <a:spcPct val="0"/>
                </a:spcBef>
              </a:pPr>
              <a:r>
                <a:rPr lang="en-US" sz="800" i="1" dirty="0">
                  <a:solidFill>
                    <a:schemeClr val="bg1"/>
                  </a:solidFill>
                  <a:latin typeface="Calibri" charset="0"/>
                  <a:ea typeface="Calibri" charset="0"/>
                  <a:cs typeface="Calibri" charset="0"/>
                </a:rPr>
                <a:t>primary endpoint analysis</a:t>
              </a:r>
            </a:p>
          </p:txBody>
        </p:sp>
        <p:sp>
          <p:nvSpPr>
            <p:cNvPr id="23" name="Rounded Rectangle 22"/>
            <p:cNvSpPr/>
            <p:nvPr/>
          </p:nvSpPr>
          <p:spPr>
            <a:xfrm>
              <a:off x="377894" y="2831621"/>
              <a:ext cx="2352104" cy="531998"/>
            </a:xfrm>
            <a:prstGeom prst="roundRect">
              <a:avLst/>
            </a:prstGeom>
            <a:solidFill>
              <a:schemeClr val="bg1"/>
            </a:solidFill>
            <a:ln w="28575">
              <a:solidFill>
                <a:schemeClr val="tx2"/>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b="1" dirty="0">
                  <a:latin typeface="Calibri" charset="0"/>
                  <a:ea typeface="Calibri" charset="0"/>
                  <a:cs typeface="Calibri" charset="0"/>
                </a:rPr>
                <a:t>CRYO </a:t>
              </a:r>
              <a:r>
                <a:rPr lang="en-US" sz="800" dirty="0">
                  <a:latin typeface="Calibri" charset="0"/>
                  <a:ea typeface="Calibri" charset="0"/>
                  <a:cs typeface="Calibri" charset="0"/>
                </a:rPr>
                <a:t>As-treated Cohort </a:t>
              </a:r>
            </a:p>
            <a:p>
              <a:pPr algn="ctr" defTabSz="666734">
                <a:lnSpc>
                  <a:spcPct val="90000"/>
                </a:lnSpc>
                <a:spcBef>
                  <a:spcPct val="0"/>
                </a:spcBef>
              </a:pPr>
              <a:r>
                <a:rPr lang="en-US" sz="800" dirty="0">
                  <a:latin typeface="Calibri" charset="0"/>
                  <a:ea typeface="Calibri" charset="0"/>
                  <a:cs typeface="Calibri" charset="0"/>
                </a:rPr>
                <a:t>(N = 369)</a:t>
              </a:r>
            </a:p>
            <a:p>
              <a:pPr algn="ctr" defTabSz="666734">
                <a:lnSpc>
                  <a:spcPct val="90000"/>
                </a:lnSpc>
                <a:spcBef>
                  <a:spcPct val="0"/>
                </a:spcBef>
              </a:pPr>
              <a:r>
                <a:rPr lang="en-US" sz="800" i="1" dirty="0">
                  <a:latin typeface="Calibri" charset="0"/>
                  <a:ea typeface="Calibri" charset="0"/>
                  <a:cs typeface="Calibri" charset="0"/>
                </a:rPr>
                <a:t>secondary catheter comparison analysis</a:t>
              </a:r>
            </a:p>
          </p:txBody>
        </p:sp>
        <p:sp>
          <p:nvSpPr>
            <p:cNvPr id="24" name="Rounded Rectangle 23"/>
            <p:cNvSpPr/>
            <p:nvPr/>
          </p:nvSpPr>
          <p:spPr>
            <a:xfrm>
              <a:off x="293358" y="3650255"/>
              <a:ext cx="773091" cy="509178"/>
            </a:xfrm>
            <a:prstGeom prst="roundRect">
              <a:avLst/>
            </a:prstGeom>
            <a:solidFill>
              <a:schemeClr val="bg1"/>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dirty="0">
                  <a:solidFill>
                    <a:schemeClr val="tx1"/>
                  </a:solidFill>
                  <a:latin typeface="Calibri" charset="0"/>
                  <a:ea typeface="Calibri" charset="0"/>
                  <a:cs typeface="Calibri" charset="0"/>
                </a:rPr>
                <a:t>Arctic </a:t>
              </a:r>
            </a:p>
            <a:p>
              <a:pPr algn="ctr" defTabSz="666734">
                <a:lnSpc>
                  <a:spcPct val="90000"/>
                </a:lnSpc>
                <a:spcBef>
                  <a:spcPct val="0"/>
                </a:spcBef>
              </a:pPr>
              <a:r>
                <a:rPr lang="en-US" sz="800" dirty="0">
                  <a:solidFill>
                    <a:schemeClr val="tx1"/>
                  </a:solidFill>
                  <a:latin typeface="Calibri" charset="0"/>
                  <a:ea typeface="Calibri" charset="0"/>
                  <a:cs typeface="Calibri" charset="0"/>
                </a:rPr>
                <a:t>Front </a:t>
              </a:r>
            </a:p>
            <a:p>
              <a:pPr algn="ctr" defTabSz="666734">
                <a:lnSpc>
                  <a:spcPct val="90000"/>
                </a:lnSpc>
                <a:spcBef>
                  <a:spcPct val="0"/>
                </a:spcBef>
              </a:pPr>
              <a:r>
                <a:rPr lang="en-US" sz="800" dirty="0">
                  <a:solidFill>
                    <a:schemeClr val="tx1"/>
                  </a:solidFill>
                  <a:latin typeface="Calibri" charset="0"/>
                  <a:ea typeface="Calibri" charset="0"/>
                  <a:cs typeface="Calibri" charset="0"/>
                </a:rPr>
                <a:t>(n = 90)</a:t>
              </a:r>
            </a:p>
          </p:txBody>
        </p:sp>
        <p:sp>
          <p:nvSpPr>
            <p:cNvPr id="25" name="Rounded Rectangle 24"/>
            <p:cNvSpPr/>
            <p:nvPr/>
          </p:nvSpPr>
          <p:spPr>
            <a:xfrm>
              <a:off x="2975328" y="2172940"/>
              <a:ext cx="2534992" cy="524115"/>
            </a:xfrm>
            <a:prstGeom prst="roundRect">
              <a:avLst/>
            </a:prstGeom>
            <a:solidFill>
              <a:schemeClr val="accent1"/>
            </a:solidFill>
            <a:ln w="28575">
              <a:no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algn="ctr" defTabSz="711182">
                <a:lnSpc>
                  <a:spcPct val="90000"/>
                </a:lnSpc>
                <a:spcBef>
                  <a:spcPct val="0"/>
                </a:spcBef>
              </a:pPr>
              <a:r>
                <a:rPr lang="en-US" sz="800" b="1" dirty="0">
                  <a:solidFill>
                    <a:schemeClr val="bg1"/>
                  </a:solidFill>
                  <a:latin typeface="Calibri" charset="0"/>
                  <a:ea typeface="Calibri" charset="0"/>
                  <a:cs typeface="Calibri" charset="0"/>
                </a:rPr>
                <a:t>RF</a:t>
              </a:r>
              <a:r>
                <a:rPr lang="en-US" sz="800" dirty="0">
                  <a:solidFill>
                    <a:schemeClr val="bg1"/>
                  </a:solidFill>
                  <a:latin typeface="Calibri" charset="0"/>
                  <a:ea typeface="Calibri" charset="0"/>
                  <a:cs typeface="Calibri" charset="0"/>
                </a:rPr>
                <a:t> Modified Intent-to-treat Cohort</a:t>
              </a:r>
            </a:p>
            <a:p>
              <a:pPr algn="ctr" defTabSz="711182">
                <a:lnSpc>
                  <a:spcPct val="90000"/>
                </a:lnSpc>
                <a:spcBef>
                  <a:spcPct val="0"/>
                </a:spcBef>
              </a:pPr>
              <a:r>
                <a:rPr lang="en-US" sz="800" dirty="0">
                  <a:solidFill>
                    <a:schemeClr val="bg1"/>
                  </a:solidFill>
                  <a:latin typeface="Calibri" charset="0"/>
                  <a:ea typeface="Calibri" charset="0"/>
                  <a:cs typeface="Calibri" charset="0"/>
                </a:rPr>
                <a:t>(N = 376) </a:t>
              </a:r>
            </a:p>
            <a:p>
              <a:pPr algn="ctr" defTabSz="711182">
                <a:lnSpc>
                  <a:spcPct val="90000"/>
                </a:lnSpc>
                <a:spcBef>
                  <a:spcPct val="0"/>
                </a:spcBef>
              </a:pPr>
              <a:r>
                <a:rPr lang="en-US" sz="800" i="1" dirty="0">
                  <a:solidFill>
                    <a:schemeClr val="bg1"/>
                  </a:solidFill>
                  <a:latin typeface="Calibri" charset="0"/>
                  <a:ea typeface="Calibri" charset="0"/>
                  <a:cs typeface="Calibri" charset="0"/>
                </a:rPr>
                <a:t>primary endpoint analysis</a:t>
              </a:r>
            </a:p>
          </p:txBody>
        </p:sp>
        <p:sp>
          <p:nvSpPr>
            <p:cNvPr id="26" name="Rounded Rectangle 25"/>
            <p:cNvSpPr/>
            <p:nvPr/>
          </p:nvSpPr>
          <p:spPr>
            <a:xfrm>
              <a:off x="3066772" y="2831621"/>
              <a:ext cx="2352104" cy="509634"/>
            </a:xfrm>
            <a:prstGeom prst="roundRect">
              <a:avLst/>
            </a:prstGeom>
            <a:solidFill>
              <a:schemeClr val="bg1"/>
            </a:solidFill>
            <a:ln w="28575">
              <a:solidFill>
                <a:schemeClr val="accent1"/>
              </a:solidFill>
            </a:ln>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b="1" dirty="0">
                  <a:latin typeface="Calibri" charset="0"/>
                  <a:ea typeface="Calibri" charset="0"/>
                  <a:cs typeface="Calibri" charset="0"/>
                </a:rPr>
                <a:t>RF</a:t>
              </a:r>
              <a:r>
                <a:rPr lang="en-US" sz="800" dirty="0">
                  <a:latin typeface="Calibri" charset="0"/>
                  <a:ea typeface="Calibri" charset="0"/>
                  <a:cs typeface="Calibri" charset="0"/>
                </a:rPr>
                <a:t> As-treated Cohort </a:t>
              </a:r>
            </a:p>
            <a:p>
              <a:pPr algn="ctr" defTabSz="666734">
                <a:lnSpc>
                  <a:spcPct val="90000"/>
                </a:lnSpc>
                <a:spcBef>
                  <a:spcPct val="0"/>
                </a:spcBef>
              </a:pPr>
              <a:r>
                <a:rPr lang="en-US" sz="800" dirty="0">
                  <a:latin typeface="Calibri" charset="0"/>
                  <a:ea typeface="Calibri" charset="0"/>
                  <a:cs typeface="Calibri" charset="0"/>
                </a:rPr>
                <a:t>(N=377)</a:t>
              </a:r>
            </a:p>
            <a:p>
              <a:pPr algn="ctr" defTabSz="666734">
                <a:lnSpc>
                  <a:spcPct val="90000"/>
                </a:lnSpc>
                <a:spcBef>
                  <a:spcPct val="0"/>
                </a:spcBef>
              </a:pPr>
              <a:r>
                <a:rPr lang="en-US" sz="800" i="1" dirty="0">
                  <a:latin typeface="Calibri" charset="0"/>
                  <a:ea typeface="Calibri" charset="0"/>
                  <a:cs typeface="Calibri" charset="0"/>
                </a:rPr>
                <a:t>secondary catheter comparison analysis</a:t>
              </a:r>
            </a:p>
          </p:txBody>
        </p:sp>
        <p:sp>
          <p:nvSpPr>
            <p:cNvPr id="27" name="Rounded Rectangle 26"/>
            <p:cNvSpPr/>
            <p:nvPr/>
          </p:nvSpPr>
          <p:spPr>
            <a:xfrm>
              <a:off x="2966182" y="3650255"/>
              <a:ext cx="1712871" cy="514846"/>
            </a:xfrm>
            <a:prstGeom prst="round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dirty="0" err="1">
                  <a:solidFill>
                    <a:schemeClr val="tx1"/>
                  </a:solidFill>
                  <a:latin typeface="Calibri" charset="0"/>
                  <a:ea typeface="Calibri" charset="0"/>
                  <a:cs typeface="Calibri" charset="0"/>
                </a:rPr>
                <a:t>ThermoCool</a:t>
              </a:r>
              <a:r>
                <a:rPr lang="en-US" sz="800" baseline="30000" dirty="0">
                  <a:solidFill>
                    <a:schemeClr val="tx1"/>
                  </a:solidFill>
                  <a:latin typeface="Calibri" charset="0"/>
                  <a:ea typeface="Calibri" charset="0"/>
                  <a:cs typeface="Calibri" charset="0"/>
                </a:rPr>
                <a:t>‡ </a:t>
              </a:r>
              <a:r>
                <a:rPr lang="en-US" sz="800" dirty="0">
                  <a:solidFill>
                    <a:schemeClr val="tx1"/>
                  </a:solidFill>
                  <a:latin typeface="Calibri" charset="0"/>
                  <a:ea typeface="Calibri" charset="0"/>
                  <a:cs typeface="Calibri" charset="0"/>
                </a:rPr>
                <a:t>/</a:t>
              </a:r>
            </a:p>
            <a:p>
              <a:pPr algn="ctr" defTabSz="666734">
                <a:lnSpc>
                  <a:spcPct val="90000"/>
                </a:lnSpc>
                <a:spcBef>
                  <a:spcPct val="0"/>
                </a:spcBef>
              </a:pPr>
              <a:r>
                <a:rPr lang="en-US" sz="800" dirty="0" err="1">
                  <a:solidFill>
                    <a:schemeClr val="tx1"/>
                  </a:solidFill>
                  <a:latin typeface="Calibri" charset="0"/>
                  <a:ea typeface="Calibri" charset="0"/>
                  <a:cs typeface="Calibri" charset="0"/>
                </a:rPr>
                <a:t>ThermoCool</a:t>
              </a:r>
              <a:r>
                <a:rPr lang="en-US" sz="800" dirty="0">
                  <a:solidFill>
                    <a:schemeClr val="tx1"/>
                  </a:solidFill>
                  <a:latin typeface="Calibri" charset="0"/>
                  <a:ea typeface="Calibri" charset="0"/>
                  <a:cs typeface="Calibri" charset="0"/>
                </a:rPr>
                <a:t> SF</a:t>
              </a:r>
              <a:r>
                <a:rPr lang="en-US" sz="800" baseline="30000" dirty="0">
                  <a:solidFill>
                    <a:schemeClr val="tx1"/>
                  </a:solidFill>
                  <a:latin typeface="Calibri" charset="0"/>
                  <a:ea typeface="Calibri" charset="0"/>
                  <a:cs typeface="Calibri" charset="0"/>
                </a:rPr>
                <a:t>‡</a:t>
              </a:r>
              <a:endParaRPr lang="en-US" sz="800" dirty="0">
                <a:solidFill>
                  <a:schemeClr val="tx1"/>
                </a:solidFill>
                <a:latin typeface="Calibri" charset="0"/>
                <a:ea typeface="Calibri" charset="0"/>
                <a:cs typeface="Calibri" charset="0"/>
              </a:endParaRPr>
            </a:p>
            <a:p>
              <a:pPr algn="ctr" defTabSz="666734">
                <a:lnSpc>
                  <a:spcPct val="90000"/>
                </a:lnSpc>
                <a:spcBef>
                  <a:spcPct val="0"/>
                </a:spcBef>
              </a:pPr>
              <a:r>
                <a:rPr lang="en-US" sz="800" dirty="0">
                  <a:solidFill>
                    <a:schemeClr val="tx1"/>
                  </a:solidFill>
                  <a:latin typeface="Calibri" charset="0"/>
                  <a:ea typeface="Calibri" charset="0"/>
                  <a:cs typeface="Calibri" charset="0"/>
                </a:rPr>
                <a:t>(n = 284)</a:t>
              </a:r>
            </a:p>
          </p:txBody>
        </p:sp>
        <p:cxnSp>
          <p:nvCxnSpPr>
            <p:cNvPr id="8" name="Elbow Connector 7"/>
            <p:cNvCxnSpPr/>
            <p:nvPr/>
          </p:nvCxnSpPr>
          <p:spPr bwMode="auto">
            <a:xfrm rot="16200000" flipV="1">
              <a:off x="3498616" y="1396213"/>
              <a:ext cx="247538" cy="1327263"/>
            </a:xfrm>
            <a:prstGeom prst="bentConnector3">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Elbow Connector 27"/>
            <p:cNvCxnSpPr/>
            <p:nvPr/>
          </p:nvCxnSpPr>
          <p:spPr bwMode="auto">
            <a:xfrm rot="5400000" flipH="1" flipV="1">
              <a:off x="2182624" y="1412365"/>
              <a:ext cx="128502" cy="1411186"/>
            </a:xfrm>
            <a:prstGeom prst="bentConnector2">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Elbow Connector 32"/>
            <p:cNvCxnSpPr>
              <a:stCxn id="23" idx="2"/>
              <a:endCxn id="24" idx="0"/>
            </p:cNvCxnSpPr>
            <p:nvPr/>
          </p:nvCxnSpPr>
          <p:spPr bwMode="auto">
            <a:xfrm rot="5400000">
              <a:off x="973607" y="3069916"/>
              <a:ext cx="286636" cy="874042"/>
            </a:xfrm>
            <a:prstGeom prst="bentConnector3">
              <a:avLst/>
            </a:prstGeom>
            <a:ln>
              <a:solidFill>
                <a:schemeClr val="tx2"/>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35" name="Rounded Rectangle 34"/>
            <p:cNvSpPr/>
            <p:nvPr/>
          </p:nvSpPr>
          <p:spPr>
            <a:xfrm>
              <a:off x="1160117" y="3650255"/>
              <a:ext cx="1718001" cy="514022"/>
            </a:xfrm>
            <a:prstGeom prst="roundRect">
              <a:avLst/>
            </a:prstGeom>
            <a:solidFill>
              <a:schemeClr val="bg1"/>
            </a:solidFill>
            <a:ln>
              <a:solidFill>
                <a:schemeClr val="tx2"/>
              </a:solidFill>
            </a:ln>
            <a:effectLst/>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dirty="0">
                  <a:solidFill>
                    <a:schemeClr val="tx1"/>
                  </a:solidFill>
                  <a:latin typeface="Calibri" charset="0"/>
                  <a:ea typeface="Calibri" charset="0"/>
                  <a:cs typeface="Calibri" charset="0"/>
                </a:rPr>
                <a:t>Arctic Front </a:t>
              </a:r>
            </a:p>
            <a:p>
              <a:pPr algn="ctr" defTabSz="666734">
                <a:lnSpc>
                  <a:spcPct val="90000"/>
                </a:lnSpc>
                <a:spcBef>
                  <a:spcPct val="0"/>
                </a:spcBef>
              </a:pPr>
              <a:r>
                <a:rPr lang="en-US" sz="800" dirty="0">
                  <a:solidFill>
                    <a:schemeClr val="tx1"/>
                  </a:solidFill>
                  <a:latin typeface="Calibri" charset="0"/>
                  <a:ea typeface="Calibri" charset="0"/>
                  <a:cs typeface="Calibri" charset="0"/>
                </a:rPr>
                <a:t>Advance </a:t>
              </a:r>
            </a:p>
            <a:p>
              <a:pPr algn="ctr" defTabSz="666734">
                <a:lnSpc>
                  <a:spcPct val="90000"/>
                </a:lnSpc>
                <a:spcBef>
                  <a:spcPct val="0"/>
                </a:spcBef>
              </a:pPr>
              <a:r>
                <a:rPr lang="en-US" sz="800" dirty="0">
                  <a:solidFill>
                    <a:schemeClr val="tx1"/>
                  </a:solidFill>
                  <a:latin typeface="Calibri" charset="0"/>
                  <a:ea typeface="Calibri" charset="0"/>
                  <a:cs typeface="Calibri" charset="0"/>
                </a:rPr>
                <a:t>(n = 279)</a:t>
              </a:r>
            </a:p>
          </p:txBody>
        </p:sp>
        <p:cxnSp>
          <p:nvCxnSpPr>
            <p:cNvPr id="37" name="Elbow Connector 36"/>
            <p:cNvCxnSpPr>
              <a:stCxn id="23" idx="2"/>
              <a:endCxn id="35" idx="0"/>
            </p:cNvCxnSpPr>
            <p:nvPr/>
          </p:nvCxnSpPr>
          <p:spPr bwMode="auto">
            <a:xfrm rot="16200000" flipH="1">
              <a:off x="1643214" y="3274351"/>
              <a:ext cx="286636" cy="465172"/>
            </a:xfrm>
            <a:prstGeom prst="bentConnector3">
              <a:avLst>
                <a:gd name="adj1" fmla="val 50000"/>
              </a:avLst>
            </a:prstGeom>
            <a:ln>
              <a:solidFill>
                <a:schemeClr val="tx2"/>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0" name="Elbow Connector 39"/>
            <p:cNvCxnSpPr/>
            <p:nvPr/>
          </p:nvCxnSpPr>
          <p:spPr bwMode="auto">
            <a:xfrm rot="5400000">
              <a:off x="3877552" y="3296413"/>
              <a:ext cx="298909" cy="420206"/>
            </a:xfrm>
            <a:prstGeom prst="bentConnector3">
              <a:avLst>
                <a:gd name="adj1" fmla="val 50000"/>
              </a:avLst>
            </a:prstGeom>
            <a:ln>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3" name="Elbow Connector 42"/>
            <p:cNvCxnSpPr/>
            <p:nvPr/>
          </p:nvCxnSpPr>
          <p:spPr bwMode="auto">
            <a:xfrm rot="16200000" flipH="1">
              <a:off x="4543495" y="3052857"/>
              <a:ext cx="309000" cy="910343"/>
            </a:xfrm>
            <a:prstGeom prst="bentConnector3">
              <a:avLst>
                <a:gd name="adj1" fmla="val 50000"/>
              </a:avLst>
            </a:prstGeom>
            <a:ln>
              <a:solidFill>
                <a:schemeClr val="accent1"/>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7" name="Rounded Rectangle 46"/>
            <p:cNvSpPr/>
            <p:nvPr/>
          </p:nvSpPr>
          <p:spPr>
            <a:xfrm>
              <a:off x="4769598" y="3650255"/>
              <a:ext cx="767137" cy="514846"/>
            </a:xfrm>
            <a:prstGeom prst="roundRect">
              <a:avLst/>
            </a:prstGeom>
            <a:solidFill>
              <a:schemeClr val="bg1"/>
            </a:solidFill>
            <a:ln>
              <a:solidFill>
                <a:schemeClr val="accent1"/>
              </a:solidFill>
            </a:ln>
            <a:effectLst/>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9525" tIns="9525" rIns="9525" bIns="9525" numCol="1" spcCol="1270" anchor="ctr" anchorCtr="0">
              <a:noAutofit/>
            </a:bodyPr>
            <a:lstStyle/>
            <a:p>
              <a:pPr algn="ctr" defTabSz="666734">
                <a:lnSpc>
                  <a:spcPct val="90000"/>
                </a:lnSpc>
                <a:spcBef>
                  <a:spcPct val="0"/>
                </a:spcBef>
              </a:pPr>
              <a:r>
                <a:rPr lang="en-US" sz="800" dirty="0" err="1">
                  <a:solidFill>
                    <a:schemeClr val="tx1"/>
                  </a:solidFill>
                  <a:latin typeface="Calibri" charset="0"/>
                  <a:ea typeface="Calibri" charset="0"/>
                  <a:cs typeface="Calibri" charset="0"/>
                </a:rPr>
                <a:t>ThermoCool</a:t>
              </a:r>
              <a:r>
                <a:rPr lang="en-US" sz="800" dirty="0">
                  <a:solidFill>
                    <a:schemeClr val="tx1"/>
                  </a:solidFill>
                  <a:latin typeface="Calibri" charset="0"/>
                  <a:ea typeface="Calibri" charset="0"/>
                  <a:cs typeface="Calibri" charset="0"/>
                </a:rPr>
                <a:t> </a:t>
              </a:r>
              <a:r>
                <a:rPr lang="en-US" sz="800" dirty="0" err="1">
                  <a:solidFill>
                    <a:schemeClr val="tx1"/>
                  </a:solidFill>
                  <a:latin typeface="Calibri" charset="0"/>
                  <a:ea typeface="Calibri" charset="0"/>
                  <a:cs typeface="Calibri" charset="0"/>
                </a:rPr>
                <a:t>SmartTouch</a:t>
              </a:r>
              <a:r>
                <a:rPr lang="en-US" sz="800" baseline="30000" dirty="0">
                  <a:solidFill>
                    <a:schemeClr val="tx1"/>
                  </a:solidFill>
                  <a:latin typeface="Calibri" charset="0"/>
                  <a:ea typeface="Calibri" charset="0"/>
                  <a:cs typeface="Calibri" charset="0"/>
                </a:rPr>
                <a:t>‡</a:t>
              </a:r>
              <a:endParaRPr lang="en-US" sz="800" dirty="0">
                <a:solidFill>
                  <a:schemeClr val="tx1"/>
                </a:solidFill>
                <a:latin typeface="Calibri" charset="0"/>
                <a:ea typeface="Calibri" charset="0"/>
                <a:cs typeface="Calibri" charset="0"/>
              </a:endParaRPr>
            </a:p>
            <a:p>
              <a:pPr algn="ctr" defTabSz="666734">
                <a:lnSpc>
                  <a:spcPct val="90000"/>
                </a:lnSpc>
                <a:spcBef>
                  <a:spcPct val="0"/>
                </a:spcBef>
              </a:pPr>
              <a:r>
                <a:rPr lang="en-US" sz="800" dirty="0">
                  <a:solidFill>
                    <a:schemeClr val="tx1"/>
                  </a:solidFill>
                  <a:latin typeface="Calibri" charset="0"/>
                  <a:ea typeface="Calibri" charset="0"/>
                  <a:cs typeface="Calibri" charset="0"/>
                </a:rPr>
                <a:t>(n = 93)</a:t>
              </a:r>
            </a:p>
          </p:txBody>
        </p:sp>
        <p:sp>
          <p:nvSpPr>
            <p:cNvPr id="55" name="TextBox 54"/>
            <p:cNvSpPr txBox="1"/>
            <p:nvPr/>
          </p:nvSpPr>
          <p:spPr>
            <a:xfrm>
              <a:off x="2023401" y="3403180"/>
              <a:ext cx="1793759" cy="215444"/>
            </a:xfrm>
            <a:prstGeom prst="rect">
              <a:avLst/>
            </a:prstGeom>
            <a:noFill/>
            <a:effectLst/>
          </p:spPr>
          <p:txBody>
            <a:bodyPr wrap="square" rtlCol="0">
              <a:spAutoFit/>
            </a:bodyPr>
            <a:lstStyle/>
            <a:p>
              <a:pPr algn="ctr"/>
              <a:r>
                <a:rPr lang="en-US" sz="800" b="1" dirty="0">
                  <a:latin typeface="Calibri" charset="0"/>
                  <a:ea typeface="Calibri" charset="0"/>
                  <a:cs typeface="Calibri" charset="0"/>
                </a:rPr>
                <a:t>Non-randomized Subgroups</a:t>
              </a:r>
            </a:p>
          </p:txBody>
        </p:sp>
      </p:grpSp>
      <p:sp>
        <p:nvSpPr>
          <p:cNvPr id="67" name="Content Placeholder 2"/>
          <p:cNvSpPr txBox="1">
            <a:spLocks/>
          </p:cNvSpPr>
          <p:nvPr/>
        </p:nvSpPr>
        <p:spPr>
          <a:xfrm>
            <a:off x="5940456" y="960376"/>
            <a:ext cx="2994889" cy="3703904"/>
          </a:xfrm>
          <a:prstGeom prst="rect">
            <a:avLst/>
          </a:prstGeom>
        </p:spPr>
        <p:txBody>
          <a:bodyPr vert="horz" lIns="0" tIns="0" rIns="0" bIns="0" rtlCol="0">
            <a:noAutofit/>
          </a:bodyPr>
          <a:lstStyle>
            <a:lvl1pPr marL="282430" marR="0" indent="-282430" algn="l" defTabSz="913934" rtl="0" eaLnBrk="1" fontAlgn="base" latinLnBrk="0" hangingPunct="1">
              <a:lnSpc>
                <a:spcPct val="100000"/>
              </a:lnSpc>
              <a:spcBef>
                <a:spcPct val="20000"/>
              </a:spcBef>
              <a:spcAft>
                <a:spcPct val="0"/>
              </a:spcAft>
              <a:buClrTx/>
              <a:buSzTx/>
              <a:buFont typeface="Wingdings" charset="0"/>
              <a:buChar char="§"/>
              <a:tabLst/>
              <a:defRPr kumimoji="0" lang="en-US" sz="1600" b="0" i="0" u="none" strike="noStrike" kern="1200" cap="none" spc="0" normalizeH="0" baseline="0" noProof="0">
                <a:ln>
                  <a:noFill/>
                </a:ln>
                <a:solidFill>
                  <a:srgbClr val="000000"/>
                </a:solidFill>
                <a:effectLst/>
                <a:uLnTx/>
                <a:uFillTx/>
                <a:latin typeface="+mn-lt"/>
                <a:ea typeface="ＭＳ Ｐゴシック" charset="0"/>
                <a:cs typeface="Arial Narrow"/>
              </a:defRPr>
            </a:lvl1pPr>
            <a:lvl2pPr marL="575672" marR="0" indent="-287845" algn="l" defTabSz="511739" rtl="0" eaLnBrk="1" fontAlgn="auto" latinLnBrk="0" hangingPunct="1">
              <a:lnSpc>
                <a:spcPct val="100000"/>
              </a:lnSpc>
              <a:spcBef>
                <a:spcPts val="1000"/>
              </a:spcBef>
              <a:spcAft>
                <a:spcPts val="0"/>
              </a:spcAft>
              <a:buClrTx/>
              <a:buSzPct val="100000"/>
              <a:buFont typeface="Wingdings" charset="2"/>
              <a:buChar char="§"/>
              <a:tabLst/>
              <a:defRPr kumimoji="0" lang="en-US" sz="1400" b="0" i="0" u="none" strike="noStrike" kern="1200" cap="none" spc="0" normalizeH="0" baseline="0" noProof="0">
                <a:ln>
                  <a:noFill/>
                </a:ln>
                <a:solidFill>
                  <a:srgbClr val="000000"/>
                </a:solidFill>
                <a:effectLst/>
                <a:uLnTx/>
                <a:uFillTx/>
                <a:latin typeface="+mn-lt"/>
                <a:ea typeface="ＭＳ Ｐゴシック" charset="0"/>
                <a:cs typeface="Arial Narrow"/>
              </a:defRPr>
            </a:lvl2pPr>
            <a:lvl3pPr marL="863536" marR="0" indent="-287845" algn="l" defTabSz="511739" rtl="0" eaLnBrk="1" fontAlgn="auto" latinLnBrk="0" hangingPunct="1">
              <a:lnSpc>
                <a:spcPct val="100000"/>
              </a:lnSpc>
              <a:spcBef>
                <a:spcPts val="1000"/>
              </a:spcBef>
              <a:spcAft>
                <a:spcPts val="0"/>
              </a:spcAft>
              <a:buClrTx/>
              <a:buSzPct val="100000"/>
              <a:buFont typeface="Wingdings" charset="2"/>
              <a:buChar char="§"/>
              <a:tabLst/>
              <a:defRPr kumimoji="0" lang="en-US" sz="1300" b="0" i="0" u="none" strike="noStrike" kern="1200" cap="none" spc="0" normalizeH="0" baseline="0" noProof="0">
                <a:ln>
                  <a:noFill/>
                </a:ln>
                <a:solidFill>
                  <a:srgbClr val="000000"/>
                </a:solidFill>
                <a:effectLst/>
                <a:uLnTx/>
                <a:uFillTx/>
                <a:latin typeface="+mn-lt"/>
                <a:ea typeface="ＭＳ Ｐゴシック" charset="0"/>
                <a:cs typeface="Arial Narrow"/>
              </a:defRPr>
            </a:lvl3pPr>
            <a:lvl4pPr marL="1151372" marR="0" indent="-287845" algn="l" defTabSz="511739" rtl="0" eaLnBrk="1" fontAlgn="auto" latinLnBrk="0" hangingPunct="1">
              <a:lnSpc>
                <a:spcPct val="100000"/>
              </a:lnSpc>
              <a:spcBef>
                <a:spcPts val="1000"/>
              </a:spcBef>
              <a:spcAft>
                <a:spcPts val="0"/>
              </a:spcAft>
              <a:buClrTx/>
              <a:buSzPct val="100000"/>
              <a:buFont typeface="Wingdings" charset="2"/>
              <a:buChar char="§"/>
              <a:tabLst/>
              <a:defRPr kumimoji="0" lang="en-US" sz="1300" b="0" i="0" u="none" strike="noStrike" kern="1200" cap="none" spc="0" normalizeH="0" baseline="0" noProof="0">
                <a:ln>
                  <a:noFill/>
                </a:ln>
                <a:solidFill>
                  <a:srgbClr val="000000"/>
                </a:solidFill>
                <a:effectLst/>
                <a:uLnTx/>
                <a:uFillTx/>
                <a:latin typeface="+mn-lt"/>
                <a:ea typeface="ＭＳ Ｐゴシック" charset="0"/>
                <a:cs typeface="Arial Narrow"/>
              </a:defRPr>
            </a:lvl4pPr>
            <a:lvl5pPr marL="1439207" marR="0" indent="-287845" algn="l" defTabSz="511739" rtl="0" eaLnBrk="1" fontAlgn="auto" latinLnBrk="0" hangingPunct="1">
              <a:lnSpc>
                <a:spcPct val="100000"/>
              </a:lnSpc>
              <a:spcBef>
                <a:spcPts val="1000"/>
              </a:spcBef>
              <a:spcAft>
                <a:spcPts val="0"/>
              </a:spcAft>
              <a:buClrTx/>
              <a:buSzPct val="100000"/>
              <a:buFont typeface="Wingdings" charset="2"/>
              <a:buChar char="§"/>
              <a:tabLst/>
              <a:defRPr kumimoji="0" lang="en-US" sz="1300" b="0" i="0" u="none" strike="noStrike" kern="1200" cap="none" spc="0" normalizeH="0" baseline="0" noProof="0">
                <a:ln>
                  <a:noFill/>
                </a:ln>
                <a:solidFill>
                  <a:srgbClr val="000000"/>
                </a:solidFill>
                <a:effectLst/>
                <a:uLnTx/>
                <a:uFillTx/>
                <a:latin typeface="+mn-lt"/>
                <a:ea typeface="ＭＳ Ｐゴシック" charset="0"/>
                <a:cs typeface="Arial Narrow"/>
              </a:defRPr>
            </a:lvl5pPr>
            <a:lvl6pPr marL="2513298" indent="-228477" algn="l" rtl="0" eaLnBrk="1" fontAlgn="base" hangingPunct="1">
              <a:spcBef>
                <a:spcPct val="20000"/>
              </a:spcBef>
              <a:spcAft>
                <a:spcPct val="0"/>
              </a:spcAft>
              <a:buFont typeface="Wingdings" pitchFamily="-108" charset="2"/>
              <a:buChar char="§"/>
              <a:defRPr sz="2000">
                <a:solidFill>
                  <a:schemeClr val="tx1"/>
                </a:solidFill>
                <a:latin typeface="+mn-lt"/>
              </a:defRPr>
            </a:lvl6pPr>
            <a:lvl7pPr marL="2970270" indent="-228477" algn="l" rtl="0" eaLnBrk="1" fontAlgn="base" hangingPunct="1">
              <a:spcBef>
                <a:spcPct val="20000"/>
              </a:spcBef>
              <a:spcAft>
                <a:spcPct val="0"/>
              </a:spcAft>
              <a:buFont typeface="Wingdings" pitchFamily="-108" charset="2"/>
              <a:buChar char="§"/>
              <a:defRPr sz="2000">
                <a:solidFill>
                  <a:schemeClr val="tx1"/>
                </a:solidFill>
                <a:latin typeface="+mn-lt"/>
              </a:defRPr>
            </a:lvl7pPr>
            <a:lvl8pPr marL="3427232" indent="-228477" algn="l" rtl="0" eaLnBrk="1" fontAlgn="base" hangingPunct="1">
              <a:spcBef>
                <a:spcPct val="20000"/>
              </a:spcBef>
              <a:spcAft>
                <a:spcPct val="0"/>
              </a:spcAft>
              <a:buFont typeface="Wingdings" pitchFamily="-108" charset="2"/>
              <a:buChar char="§"/>
              <a:defRPr sz="2000">
                <a:solidFill>
                  <a:schemeClr val="tx1"/>
                </a:solidFill>
                <a:latin typeface="+mn-lt"/>
              </a:defRPr>
            </a:lvl8pPr>
            <a:lvl9pPr marL="3884195" indent="-228477" algn="l" rtl="0" eaLnBrk="1" fontAlgn="base" hangingPunct="1">
              <a:spcBef>
                <a:spcPct val="20000"/>
              </a:spcBef>
              <a:spcAft>
                <a:spcPct val="0"/>
              </a:spcAft>
              <a:buFont typeface="Wingdings" pitchFamily="-108" charset="2"/>
              <a:buChar char="§"/>
              <a:defRPr sz="2000">
                <a:solidFill>
                  <a:schemeClr val="tx1"/>
                </a:solidFill>
                <a:latin typeface="+mn-lt"/>
              </a:defRPr>
            </a:lvl9pPr>
          </a:lstStyle>
          <a:p>
            <a:pPr marL="177800" indent="-177800">
              <a:buFont typeface="Arial" charset="0"/>
              <a:buChar char="•"/>
            </a:pPr>
            <a:r>
              <a:rPr lang="en-US" sz="1200" dirty="0"/>
              <a:t>CRYO met primary efficacy endpoint </a:t>
            </a:r>
            <a:br>
              <a:rPr lang="en-US" sz="1200" dirty="0"/>
            </a:br>
            <a:r>
              <a:rPr lang="en-US" sz="1200" dirty="0"/>
              <a:t>test for </a:t>
            </a:r>
            <a:r>
              <a:rPr lang="en-US" sz="1200" b="1" dirty="0" err="1"/>
              <a:t>noninferiority</a:t>
            </a:r>
            <a:r>
              <a:rPr lang="en-US" sz="1200" dirty="0"/>
              <a:t> vs. RF – but </a:t>
            </a:r>
          </a:p>
          <a:p>
            <a:pPr marL="177800" indent="-177800">
              <a:buFont typeface="Arial" charset="0"/>
              <a:buChar char="•"/>
            </a:pPr>
            <a:r>
              <a:rPr lang="en-US" sz="1200" b="1" dirty="0">
                <a:solidFill>
                  <a:schemeClr val="accent2"/>
                </a:solidFill>
              </a:rPr>
              <a:t>Failed to show superiority vs. RF</a:t>
            </a:r>
          </a:p>
          <a:p>
            <a:pPr lvl="1"/>
            <a:endParaRPr lang="en-US" sz="1200" dirty="0"/>
          </a:p>
          <a:p>
            <a:pPr lvl="1"/>
            <a:endParaRPr lang="en-US" sz="1200" dirty="0"/>
          </a:p>
          <a:p>
            <a:pPr lvl="1"/>
            <a:endParaRPr lang="en-US" sz="1200" dirty="0"/>
          </a:p>
          <a:p>
            <a:pPr lvl="1"/>
            <a:endParaRPr lang="en-US" sz="1200" dirty="0"/>
          </a:p>
          <a:p>
            <a:pPr lvl="1"/>
            <a:endParaRPr lang="en-US" sz="1200" dirty="0"/>
          </a:p>
          <a:p>
            <a:endParaRPr lang="en-US" sz="1200" dirty="0"/>
          </a:p>
          <a:p>
            <a:endParaRPr lang="en-US" sz="1200" dirty="0"/>
          </a:p>
          <a:p>
            <a:endParaRPr lang="en-US" sz="1200" dirty="0"/>
          </a:p>
          <a:p>
            <a:pPr marL="287827" lvl="1" indent="0">
              <a:spcBef>
                <a:spcPts val="600"/>
              </a:spcBef>
              <a:buNone/>
            </a:pPr>
            <a:endParaRPr lang="en-US" sz="1000" dirty="0"/>
          </a:p>
          <a:p>
            <a:pPr marL="287827" lvl="1" indent="0">
              <a:spcBef>
                <a:spcPts val="600"/>
              </a:spcBef>
              <a:buNone/>
            </a:pPr>
            <a:endParaRPr lang="en-US" sz="1000" dirty="0"/>
          </a:p>
          <a:p>
            <a:pPr marL="0" indent="-5415">
              <a:spcBef>
                <a:spcPts val="600"/>
              </a:spcBef>
              <a:buNone/>
            </a:pPr>
            <a:r>
              <a:rPr lang="en-US" sz="900" dirty="0"/>
              <a:t>Primary efficacy endpoint = time to failure </a:t>
            </a:r>
          </a:p>
          <a:p>
            <a:pPr marL="0" indent="0">
              <a:spcBef>
                <a:spcPts val="0"/>
              </a:spcBef>
              <a:buNone/>
            </a:pPr>
            <a:r>
              <a:rPr lang="en-US" sz="900" dirty="0"/>
              <a:t>(first recurrence or AAD Rx after 3-month </a:t>
            </a:r>
            <a:br>
              <a:rPr lang="en-US" sz="900" dirty="0"/>
            </a:br>
            <a:r>
              <a:rPr lang="en-US" sz="900" dirty="0"/>
              <a:t>blanking period)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593" y="1733550"/>
            <a:ext cx="2850059" cy="2447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2" name="TextBox 71"/>
          <p:cNvSpPr txBox="1"/>
          <p:nvPr/>
        </p:nvSpPr>
        <p:spPr>
          <a:xfrm>
            <a:off x="7278800" y="3273335"/>
            <a:ext cx="1491615" cy="244682"/>
          </a:xfrm>
          <a:prstGeom prst="rect">
            <a:avLst/>
          </a:prstGeom>
          <a:solidFill>
            <a:schemeClr val="accent2"/>
          </a:solidFill>
          <a:ln w="28575">
            <a:noFill/>
          </a:ln>
          <a:effectLst/>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defPPr>
              <a:defRPr lang="en-US"/>
            </a:defPPr>
            <a:lvl1pPr algn="ctr" defTabSz="711182">
              <a:lnSpc>
                <a:spcPct val="90000"/>
              </a:lnSpc>
              <a:spcBef>
                <a:spcPct val="0"/>
              </a:spcBef>
              <a:defRPr sz="1100" b="1">
                <a:solidFill>
                  <a:schemeClr val="bg1"/>
                </a:solidFill>
                <a:latin typeface="Arial Narrow" panose="020B0606020202030204" pitchFamily="34" charset="0"/>
              </a:defRPr>
            </a:lvl1pPr>
            <a:lvl2pPr>
              <a:defRPr>
                <a:solidFill>
                  <a:schemeClr val="dk1">
                    <a:hueOff val="0"/>
                    <a:satOff val="0"/>
                    <a:lumOff val="0"/>
                    <a:alphaOff val="0"/>
                  </a:schemeClr>
                </a:solidFill>
              </a:defRPr>
            </a:lvl2pPr>
            <a:lvl3pPr>
              <a:defRPr>
                <a:solidFill>
                  <a:schemeClr val="dk1">
                    <a:hueOff val="0"/>
                    <a:satOff val="0"/>
                    <a:lumOff val="0"/>
                    <a:alphaOff val="0"/>
                  </a:schemeClr>
                </a:solidFill>
              </a:defRPr>
            </a:lvl3pPr>
            <a:lvl4pPr>
              <a:defRPr>
                <a:solidFill>
                  <a:schemeClr val="dk1">
                    <a:hueOff val="0"/>
                    <a:satOff val="0"/>
                    <a:lumOff val="0"/>
                    <a:alphaOff val="0"/>
                  </a:schemeClr>
                </a:solidFill>
              </a:defRPr>
            </a:lvl4pPr>
            <a:lvl5pPr>
              <a:defRPr>
                <a:solidFill>
                  <a:schemeClr val="dk1">
                    <a:hueOff val="0"/>
                    <a:satOff val="0"/>
                    <a:lumOff val="0"/>
                    <a:alphaOff val="0"/>
                  </a:schemeClr>
                </a:solidFill>
              </a:defRPr>
            </a:lvl5pPr>
            <a:lvl6pPr>
              <a:defRPr>
                <a:solidFill>
                  <a:schemeClr val="dk1">
                    <a:hueOff val="0"/>
                    <a:satOff val="0"/>
                    <a:lumOff val="0"/>
                    <a:alphaOff val="0"/>
                  </a:schemeClr>
                </a:solidFill>
              </a:defRPr>
            </a:lvl6pPr>
            <a:lvl7pPr>
              <a:defRPr>
                <a:solidFill>
                  <a:schemeClr val="dk1">
                    <a:hueOff val="0"/>
                    <a:satOff val="0"/>
                    <a:lumOff val="0"/>
                    <a:alphaOff val="0"/>
                  </a:schemeClr>
                </a:solidFill>
              </a:defRPr>
            </a:lvl7pPr>
            <a:lvl8pPr>
              <a:defRPr>
                <a:solidFill>
                  <a:schemeClr val="dk1">
                    <a:hueOff val="0"/>
                    <a:satOff val="0"/>
                    <a:lumOff val="0"/>
                    <a:alphaOff val="0"/>
                  </a:schemeClr>
                </a:solidFill>
              </a:defRPr>
            </a:lvl8pPr>
            <a:lvl9pPr>
              <a:defRPr>
                <a:solidFill>
                  <a:schemeClr val="dk1">
                    <a:hueOff val="0"/>
                    <a:satOff val="0"/>
                    <a:lumOff val="0"/>
                    <a:alphaOff val="0"/>
                  </a:schemeClr>
                </a:solidFill>
              </a:defRPr>
            </a:lvl9pPr>
          </a:lstStyle>
          <a:p>
            <a:r>
              <a:rPr lang="en-US" sz="1000" dirty="0">
                <a:latin typeface="Calibri" charset="0"/>
                <a:ea typeface="Calibri" charset="0"/>
                <a:cs typeface="Calibri" charset="0"/>
              </a:rPr>
              <a:t>Superiority test (p = 0.74)</a:t>
            </a:r>
          </a:p>
        </p:txBody>
      </p:sp>
      <p:sp>
        <p:nvSpPr>
          <p:cNvPr id="4" name="TextBox 3"/>
          <p:cNvSpPr txBox="1"/>
          <p:nvPr/>
        </p:nvSpPr>
        <p:spPr>
          <a:xfrm>
            <a:off x="428308" y="4278727"/>
            <a:ext cx="1553630" cy="230832"/>
          </a:xfrm>
          <a:prstGeom prst="rect">
            <a:avLst/>
          </a:prstGeom>
          <a:noFill/>
        </p:spPr>
        <p:txBody>
          <a:bodyPr wrap="none" rtlCol="0">
            <a:spAutoFit/>
          </a:bodyPr>
          <a:lstStyle/>
          <a:p>
            <a:r>
              <a:rPr lang="en-US" sz="900" dirty="0"/>
              <a:t>*Treatment Limited to PVI</a:t>
            </a:r>
          </a:p>
        </p:txBody>
      </p:sp>
      <p:sp>
        <p:nvSpPr>
          <p:cNvPr id="45" name="Right Arrow 44"/>
          <p:cNvSpPr/>
          <p:nvPr/>
        </p:nvSpPr>
        <p:spPr bwMode="auto">
          <a:xfrm>
            <a:off x="5596736" y="2271982"/>
            <a:ext cx="435164" cy="316761"/>
          </a:xfrm>
          <a:prstGeom prst="rightArrow">
            <a:avLst>
              <a:gd name="adj1" fmla="val 78498"/>
              <a:gd name="adj2" fmla="val 5701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32" name="TextBox 31"/>
          <p:cNvSpPr txBox="1"/>
          <p:nvPr/>
        </p:nvSpPr>
        <p:spPr>
          <a:xfrm rot="16200000">
            <a:off x="6764651" y="2427694"/>
            <a:ext cx="4408303" cy="233397"/>
          </a:xfrm>
          <a:prstGeom prst="rect">
            <a:avLst/>
          </a:prstGeom>
          <a:noFill/>
        </p:spPr>
        <p:txBody>
          <a:bodyPr wrap="square" rtlCol="0">
            <a:spAutoFit/>
          </a:bodyPr>
          <a:lstStyle/>
          <a:p>
            <a:pPr>
              <a:lnSpc>
                <a:spcPts val="1050"/>
              </a:lnSpc>
            </a:pPr>
            <a:r>
              <a:rPr lang="en-US" sz="800" dirty="0">
                <a:latin typeface="Calibri" panose="020F0502020204030204" pitchFamily="34" charset="0"/>
              </a:rPr>
              <a:t>‡ Indicates a third-party trademark, which is property of its respective owner</a:t>
            </a:r>
            <a:endParaRPr lang="en-US"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693809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 &amp; ICE secondary endpoints: </a:t>
            </a:r>
            <a:r>
              <a:rPr lang="en-US" dirty="0" err="1"/>
              <a:t>Fluoro</a:t>
            </a:r>
            <a:r>
              <a:rPr lang="en-US" dirty="0"/>
              <a:t> &amp; procedure times</a:t>
            </a:r>
            <a:r>
              <a:rPr lang="en-US" baseline="30000" dirty="0"/>
              <a:t>1-3</a:t>
            </a:r>
          </a:p>
        </p:txBody>
      </p:sp>
      <p:sp>
        <p:nvSpPr>
          <p:cNvPr id="3" name="Content Placeholder 2"/>
          <p:cNvSpPr>
            <a:spLocks noGrp="1"/>
          </p:cNvSpPr>
          <p:nvPr>
            <p:ph idx="1"/>
          </p:nvPr>
        </p:nvSpPr>
        <p:spPr>
          <a:xfrm>
            <a:off x="502920" y="914401"/>
            <a:ext cx="4570121" cy="3367454"/>
          </a:xfrm>
        </p:spPr>
        <p:txBody>
          <a:bodyPr/>
          <a:lstStyle/>
          <a:p>
            <a:r>
              <a:rPr lang="en-US" sz="1600" dirty="0"/>
              <a:t>Fluoroscopy time was 31% longer in </a:t>
            </a:r>
            <a:r>
              <a:rPr lang="en-US" sz="1600" dirty="0" err="1"/>
              <a:t>Cryo</a:t>
            </a:r>
            <a:r>
              <a:rPr lang="en-US" sz="1600" dirty="0"/>
              <a:t> arm vs. RF arm</a:t>
            </a:r>
          </a:p>
          <a:p>
            <a:r>
              <a:rPr lang="en-US" sz="1600" dirty="0"/>
              <a:t>Total procedure time* was significantly shorter for CRYO vs. RF groups</a:t>
            </a:r>
          </a:p>
          <a:p>
            <a:pPr lvl="1"/>
            <a:r>
              <a:rPr lang="en-US" sz="1600" dirty="0"/>
              <a:t>Only 12% of RF group incorporated CF ablation catheters. No procedure time data </a:t>
            </a:r>
            <a:br>
              <a:rPr lang="en-US" sz="1600" dirty="0"/>
            </a:br>
            <a:r>
              <a:rPr lang="en-US" sz="1600" dirty="0"/>
              <a:t>for catheter subgroups have been reported from FIRE &amp; ICE.</a:t>
            </a:r>
          </a:p>
          <a:p>
            <a:pPr lvl="2"/>
            <a:r>
              <a:rPr lang="en-US" sz="1400" dirty="0"/>
              <a:t>Contact force resulted in 17 min shorter procedure time than non-CF in an independent meta-analysis of 613 patients and 7 studies</a:t>
            </a:r>
            <a:r>
              <a:rPr lang="en-US" sz="1400" baseline="30000" dirty="0"/>
              <a:t>4</a:t>
            </a:r>
          </a:p>
          <a:p>
            <a:endParaRPr lang="en-US" sz="1600" dirty="0"/>
          </a:p>
          <a:p>
            <a:endParaRPr lang="en-US" sz="1600" dirty="0"/>
          </a:p>
          <a:p>
            <a:pPr lvl="1"/>
            <a:endParaRPr lang="en-US" sz="1600" dirty="0"/>
          </a:p>
          <a:p>
            <a:pPr lvl="1"/>
            <a:endParaRPr lang="en-US" sz="1600" dirty="0"/>
          </a:p>
          <a:p>
            <a:pPr lvl="1"/>
            <a:endParaRPr lang="en-US" sz="1600" dirty="0"/>
          </a:p>
          <a:p>
            <a:pPr lvl="1"/>
            <a:endParaRPr lang="en-US" sz="1600" dirty="0"/>
          </a:p>
          <a:p>
            <a:endParaRPr lang="en-US" sz="1600" dirty="0"/>
          </a:p>
          <a:p>
            <a:endParaRPr lang="en-US" sz="1600" dirty="0"/>
          </a:p>
        </p:txBody>
      </p:sp>
      <p:sp>
        <p:nvSpPr>
          <p:cNvPr id="14" name="Date Placeholder 13"/>
          <p:cNvSpPr>
            <a:spLocks noGrp="1"/>
          </p:cNvSpPr>
          <p:nvPr>
            <p:ph type="dt" sz="half" idx="10"/>
          </p:nvPr>
        </p:nvSpPr>
        <p:spPr/>
        <p:txBody>
          <a:bodyPr/>
          <a:lstStyle/>
          <a:p>
            <a:fld id="{5088CC98-68CC-6044-8774-E9007DA98959}" type="datetime1">
              <a:rPr lang="en-US" smtClean="0"/>
              <a:pPr/>
              <a:t>3/29/2019</a:t>
            </a:fld>
            <a:endParaRPr lang="en-US"/>
          </a:p>
        </p:txBody>
      </p:sp>
      <p:sp>
        <p:nvSpPr>
          <p:cNvPr id="10" name="Slide Number Placeholder 3"/>
          <p:cNvSpPr>
            <a:spLocks noGrp="1"/>
          </p:cNvSpPr>
          <p:nvPr>
            <p:ph type="sldNum" sz="quarter" idx="12"/>
          </p:nvPr>
        </p:nvSpPr>
        <p:spPr/>
        <p:txBody>
          <a:bodyPr/>
          <a:lstStyle/>
          <a:p>
            <a:fld id="{0C9F10FC-1A7C-0142-9391-393B55E2CC4A}" type="slidenum">
              <a:rPr lang="en-US" smtClean="0"/>
              <a:pPr/>
              <a:t>111</a:t>
            </a:fld>
            <a:endParaRPr lang="en-US" dirty="0"/>
          </a:p>
        </p:txBody>
      </p:sp>
      <p:sp>
        <p:nvSpPr>
          <p:cNvPr id="23" name="Text Placeholder 22"/>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2235–45.</a:t>
            </a:r>
          </a:p>
          <a:p>
            <a:r>
              <a:rPr lang="en-US" dirty="0"/>
              <a:t>2. </a:t>
            </a:r>
            <a:r>
              <a:rPr lang="en-US" dirty="0" err="1"/>
              <a:t>Kuck</a:t>
            </a:r>
            <a:r>
              <a:rPr lang="en-US" dirty="0"/>
              <a:t> KH, ACC Scientific Sessions 2016.</a:t>
            </a:r>
          </a:p>
          <a:p>
            <a:r>
              <a:rPr lang="en-US" dirty="0"/>
              <a:t>3. </a:t>
            </a:r>
            <a:r>
              <a:rPr lang="en-US" dirty="0" err="1"/>
              <a:t>Fürnkranz</a:t>
            </a:r>
            <a:r>
              <a:rPr lang="en-US" dirty="0"/>
              <a:t> A, et al., </a:t>
            </a:r>
            <a:r>
              <a:rPr lang="en-US" i="1" dirty="0"/>
              <a:t>J </a:t>
            </a:r>
            <a:r>
              <a:rPr lang="en-US" i="1" dirty="0" err="1"/>
              <a:t>Cardiovasc</a:t>
            </a:r>
            <a:r>
              <a:rPr lang="en-US" i="1" dirty="0"/>
              <a:t> </a:t>
            </a:r>
            <a:r>
              <a:rPr lang="en-US" i="1" dirty="0" err="1"/>
              <a:t>Electrophysiol</a:t>
            </a:r>
            <a:r>
              <a:rPr lang="en-US" dirty="0"/>
              <a:t> 2014;25(12), 1314–1320.</a:t>
            </a:r>
          </a:p>
          <a:p>
            <a:r>
              <a:rPr lang="en-US" dirty="0"/>
              <a:t>4. </a:t>
            </a:r>
            <a:r>
              <a:rPr lang="en-US" dirty="0" err="1"/>
              <a:t>Shurrab</a:t>
            </a:r>
            <a:r>
              <a:rPr lang="en-US" dirty="0"/>
              <a:t> M, et al., </a:t>
            </a:r>
            <a:r>
              <a:rPr lang="en-US" i="1" dirty="0"/>
              <a:t>J American Heart </a:t>
            </a:r>
            <a:r>
              <a:rPr lang="en-US" i="1" dirty="0" err="1"/>
              <a:t>Assoc</a:t>
            </a:r>
            <a:r>
              <a:rPr lang="en-US" i="1" dirty="0"/>
              <a:t> </a:t>
            </a:r>
            <a:r>
              <a:rPr lang="en-US" dirty="0"/>
              <a:t>2015 Sep 21;4(9):e002476.</a:t>
            </a:r>
          </a:p>
        </p:txBody>
      </p:sp>
      <p:sp>
        <p:nvSpPr>
          <p:cNvPr id="4" name="TextBox 3"/>
          <p:cNvSpPr txBox="1"/>
          <p:nvPr/>
        </p:nvSpPr>
        <p:spPr>
          <a:xfrm>
            <a:off x="410814" y="4238347"/>
            <a:ext cx="5222872" cy="230832"/>
          </a:xfrm>
          <a:prstGeom prst="rect">
            <a:avLst/>
          </a:prstGeom>
          <a:noFill/>
          <a:ln>
            <a:noFill/>
          </a:ln>
        </p:spPr>
        <p:txBody>
          <a:bodyPr wrap="square" rtlCol="0">
            <a:spAutoFit/>
          </a:bodyPr>
          <a:lstStyle/>
          <a:p>
            <a:r>
              <a:rPr lang="en-US" sz="900" dirty="0"/>
              <a:t>*Protocol required 30-min waiting period after last application to assess PV isolation.</a:t>
            </a: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416" y="1176903"/>
            <a:ext cx="3275708" cy="2480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69688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FIRE &amp; ICE study design &amp; observations</a:t>
            </a:r>
            <a:endParaRPr lang="en-US" dirty="0"/>
          </a:p>
        </p:txBody>
      </p:sp>
      <p:sp>
        <p:nvSpPr>
          <p:cNvPr id="11" name="Content Placeholder 10"/>
          <p:cNvSpPr>
            <a:spLocks noGrp="1"/>
          </p:cNvSpPr>
          <p:nvPr>
            <p:ph idx="1"/>
          </p:nvPr>
        </p:nvSpPr>
        <p:spPr/>
        <p:txBody>
          <a:bodyPr/>
          <a:lstStyle/>
          <a:p>
            <a:pPr>
              <a:spcBef>
                <a:spcPts val="400"/>
              </a:spcBef>
            </a:pPr>
            <a:r>
              <a:rPr lang="en-US" dirty="0"/>
              <a:t>Study compared multi-generation CB to </a:t>
            </a:r>
            <a:br>
              <a:rPr lang="en-US" dirty="0"/>
            </a:br>
            <a:r>
              <a:rPr lang="en-US" dirty="0"/>
              <a:t>a mix of RF technologies, primarily non-contact force</a:t>
            </a:r>
            <a:r>
              <a:rPr lang="en-US" baseline="30000" dirty="0"/>
              <a:t>1,2,3</a:t>
            </a:r>
          </a:p>
          <a:p>
            <a:pPr lvl="1">
              <a:spcBef>
                <a:spcPts val="400"/>
              </a:spcBef>
            </a:pPr>
            <a:r>
              <a:rPr lang="en-US" dirty="0"/>
              <a:t>Only 12% of total patients were treated with contact force (93 RF patients or 25% of RF group)</a:t>
            </a:r>
          </a:p>
          <a:p>
            <a:pPr lvl="2">
              <a:spcBef>
                <a:spcPts val="400"/>
              </a:spcBef>
            </a:pPr>
            <a:r>
              <a:rPr lang="en-US" dirty="0"/>
              <a:t>No CF recommendations provided for the </a:t>
            </a:r>
            <a:br>
              <a:rPr lang="en-US" dirty="0"/>
            </a:br>
            <a:r>
              <a:rPr lang="en-US" dirty="0"/>
              <a:t>CF catheters</a:t>
            </a:r>
          </a:p>
          <a:p>
            <a:pPr lvl="1">
              <a:spcBef>
                <a:spcPts val="400"/>
              </a:spcBef>
            </a:pPr>
            <a:r>
              <a:rPr lang="en-US" dirty="0"/>
              <a:t>37% of total patients treated with advanced second generation balloon (279 </a:t>
            </a:r>
            <a:r>
              <a:rPr lang="en-US" dirty="0" err="1"/>
              <a:t>Cryo</a:t>
            </a:r>
            <a:r>
              <a:rPr lang="en-US" dirty="0"/>
              <a:t> patients or 75% of </a:t>
            </a:r>
            <a:br>
              <a:rPr lang="en-US" dirty="0"/>
            </a:br>
            <a:r>
              <a:rPr lang="en-US" dirty="0" err="1"/>
              <a:t>Cryo</a:t>
            </a:r>
            <a:r>
              <a:rPr lang="en-US" dirty="0"/>
              <a:t> group)</a:t>
            </a:r>
          </a:p>
          <a:p>
            <a:pPr>
              <a:spcBef>
                <a:spcPts val="1200"/>
              </a:spcBef>
            </a:pPr>
            <a:r>
              <a:rPr lang="en-US" dirty="0"/>
              <a:t>Selected trial population</a:t>
            </a:r>
            <a:r>
              <a:rPr lang="en-US" baseline="30000" dirty="0"/>
              <a:t>3</a:t>
            </a:r>
          </a:p>
          <a:p>
            <a:pPr lvl="1">
              <a:spcBef>
                <a:spcPts val="400"/>
              </a:spcBef>
            </a:pPr>
            <a:r>
              <a:rPr lang="en-US" dirty="0"/>
              <a:t>Patients with right PV diameter &gt; 26-mm excluded</a:t>
            </a:r>
          </a:p>
          <a:p>
            <a:pPr lvl="1">
              <a:spcBef>
                <a:spcPts val="400"/>
              </a:spcBef>
            </a:pPr>
            <a:r>
              <a:rPr lang="en-US" dirty="0"/>
              <a:t>Limited to patients with PAF </a:t>
            </a:r>
          </a:p>
          <a:p>
            <a:pPr lvl="1">
              <a:spcBef>
                <a:spcPts val="400"/>
              </a:spcBef>
            </a:pPr>
            <a:r>
              <a:rPr lang="en-US" dirty="0"/>
              <a:t>No linear LA or CFAE ablation</a:t>
            </a:r>
          </a:p>
          <a:p>
            <a:pPr>
              <a:spcBef>
                <a:spcPts val="400"/>
              </a:spcBef>
            </a:pPr>
            <a:endParaRPr lang="en-US" dirty="0"/>
          </a:p>
          <a:p>
            <a:pPr lvl="1">
              <a:spcBef>
                <a:spcPts val="400"/>
              </a:spcBef>
            </a:pPr>
            <a:endParaRPr lang="en-US" dirty="0"/>
          </a:p>
        </p:txBody>
      </p:sp>
      <p:sp>
        <p:nvSpPr>
          <p:cNvPr id="15" name="Date Placeholder 14"/>
          <p:cNvSpPr>
            <a:spLocks noGrp="1"/>
          </p:cNvSpPr>
          <p:nvPr>
            <p:ph type="dt" sz="half" idx="10"/>
          </p:nvPr>
        </p:nvSpPr>
        <p:spPr/>
        <p:txBody>
          <a:bodyPr/>
          <a:lstStyle/>
          <a:p>
            <a:fld id="{B2504384-904C-4947-8955-2DFC83A9E46E}" type="datetime1">
              <a:rPr lang="en-US" smtClean="0"/>
              <a:pPr/>
              <a:t>3/29/2019</a:t>
            </a:fld>
            <a:endParaRPr lang="en-US"/>
          </a:p>
        </p:txBody>
      </p:sp>
      <p:sp>
        <p:nvSpPr>
          <p:cNvPr id="9" name="Slide Number Placeholder 3"/>
          <p:cNvSpPr>
            <a:spLocks noGrp="1"/>
          </p:cNvSpPr>
          <p:nvPr>
            <p:ph type="sldNum" sz="quarter" idx="12"/>
          </p:nvPr>
        </p:nvSpPr>
        <p:spPr/>
        <p:txBody>
          <a:bodyPr/>
          <a:lstStyle/>
          <a:p>
            <a:fld id="{0C9F10FC-1A7C-0142-9391-393B55E2CC4A}" type="slidenum">
              <a:rPr lang="en-US" smtClean="0"/>
              <a:pPr/>
              <a:t>112</a:t>
            </a:fld>
            <a:endParaRPr lang="en-US" dirty="0"/>
          </a:p>
        </p:txBody>
      </p:sp>
      <p:sp>
        <p:nvSpPr>
          <p:cNvPr id="17" name="Content Placeholder 16"/>
          <p:cNvSpPr>
            <a:spLocks noGrp="1"/>
          </p:cNvSpPr>
          <p:nvPr>
            <p:ph idx="14"/>
          </p:nvPr>
        </p:nvSpPr>
        <p:spPr>
          <a:xfrm>
            <a:off x="4572000" y="976312"/>
            <a:ext cx="4229100" cy="3545583"/>
          </a:xfrm>
          <a:solidFill>
            <a:schemeClr val="tx2"/>
          </a:solidFill>
        </p:spPr>
        <p:txBody>
          <a:bodyPr lIns="182880" tIns="182880" rIns="182880" bIns="182880"/>
          <a:lstStyle/>
          <a:p>
            <a:pPr>
              <a:spcBef>
                <a:spcPts val="400"/>
              </a:spcBef>
            </a:pPr>
            <a:r>
              <a:rPr lang="en-US" dirty="0">
                <a:solidFill>
                  <a:schemeClr val="bg1"/>
                </a:solidFill>
              </a:rPr>
              <a:t>Key Observations</a:t>
            </a:r>
          </a:p>
          <a:p>
            <a:pPr lvl="1"/>
            <a:r>
              <a:rPr lang="en-US" b="1" dirty="0">
                <a:solidFill>
                  <a:schemeClr val="bg1"/>
                </a:solidFill>
              </a:rPr>
              <a:t>No Abbott ablation or mapping technology</a:t>
            </a:r>
            <a:br>
              <a:rPr lang="en-US" b="1" dirty="0">
                <a:solidFill>
                  <a:schemeClr val="bg1"/>
                </a:solidFill>
              </a:rPr>
            </a:br>
            <a:r>
              <a:rPr lang="en-US" dirty="0">
                <a:solidFill>
                  <a:schemeClr val="bg1"/>
                </a:solidFill>
              </a:rPr>
              <a:t>used in RF group:</a:t>
            </a:r>
            <a:r>
              <a:rPr lang="en-US" baseline="30000" dirty="0">
                <a:solidFill>
                  <a:schemeClr val="bg1"/>
                </a:solidFill>
              </a:rPr>
              <a:t>1,2,3 </a:t>
            </a:r>
          </a:p>
          <a:p>
            <a:pPr lvl="2">
              <a:spcBef>
                <a:spcPts val="400"/>
              </a:spcBef>
            </a:pPr>
            <a:r>
              <a:rPr lang="en-US" dirty="0">
                <a:solidFill>
                  <a:schemeClr val="bg1"/>
                </a:solidFill>
              </a:rPr>
              <a:t>NO </a:t>
            </a:r>
            <a:r>
              <a:rPr lang="en-US" dirty="0" err="1">
                <a:solidFill>
                  <a:schemeClr val="bg1"/>
                </a:solidFill>
              </a:rPr>
              <a:t>TactiCath</a:t>
            </a:r>
            <a:r>
              <a:rPr lang="en-US" dirty="0">
                <a:solidFill>
                  <a:schemeClr val="bg1"/>
                </a:solidFill>
              </a:rPr>
              <a:t>™ catheters</a:t>
            </a:r>
          </a:p>
          <a:p>
            <a:pPr lvl="2">
              <a:spcBef>
                <a:spcPts val="400"/>
              </a:spcBef>
            </a:pPr>
            <a:r>
              <a:rPr lang="en-US" dirty="0">
                <a:solidFill>
                  <a:schemeClr val="bg1"/>
                </a:solidFill>
              </a:rPr>
              <a:t>NO validated optimal CF guidelines</a:t>
            </a:r>
          </a:p>
          <a:p>
            <a:pPr lvl="2">
              <a:spcBef>
                <a:spcPts val="400"/>
              </a:spcBef>
            </a:pPr>
            <a:r>
              <a:rPr lang="en-US" dirty="0">
                <a:solidFill>
                  <a:schemeClr val="bg1"/>
                </a:solidFill>
              </a:rPr>
              <a:t>NO </a:t>
            </a:r>
            <a:r>
              <a:rPr lang="en-US" dirty="0" err="1">
                <a:solidFill>
                  <a:schemeClr val="bg1"/>
                </a:solidFill>
              </a:rPr>
              <a:t>EnSite</a:t>
            </a:r>
            <a:r>
              <a:rPr lang="en-US" dirty="0">
                <a:solidFill>
                  <a:schemeClr val="bg1"/>
                </a:solidFill>
              </a:rPr>
              <a:t>™ Velocity™ 3D mapping system</a:t>
            </a:r>
          </a:p>
          <a:p>
            <a:pPr lvl="1"/>
            <a:r>
              <a:rPr lang="en-US" b="1" dirty="0">
                <a:solidFill>
                  <a:schemeClr val="bg1"/>
                </a:solidFill>
              </a:rPr>
              <a:t>75% of CB group patients were treated </a:t>
            </a:r>
            <a:br>
              <a:rPr lang="en-US" b="1" dirty="0">
                <a:solidFill>
                  <a:schemeClr val="bg1"/>
                </a:solidFill>
              </a:rPr>
            </a:br>
            <a:r>
              <a:rPr lang="en-US" b="1" dirty="0">
                <a:solidFill>
                  <a:schemeClr val="bg1"/>
                </a:solidFill>
              </a:rPr>
              <a:t>with CB2</a:t>
            </a:r>
            <a:r>
              <a:rPr lang="en-US" b="1" baseline="30000" dirty="0">
                <a:solidFill>
                  <a:schemeClr val="bg1"/>
                </a:solidFill>
              </a:rPr>
              <a:t>1,2,3</a:t>
            </a:r>
          </a:p>
          <a:p>
            <a:pPr lvl="2">
              <a:spcBef>
                <a:spcPts val="400"/>
              </a:spcBef>
            </a:pPr>
            <a:r>
              <a:rPr lang="en-US" dirty="0">
                <a:solidFill>
                  <a:schemeClr val="bg1"/>
                </a:solidFill>
              </a:rPr>
              <a:t>Improved clinical success for CB2 compared to </a:t>
            </a:r>
            <a:br>
              <a:rPr lang="en-US" dirty="0">
                <a:solidFill>
                  <a:schemeClr val="bg1"/>
                </a:solidFill>
              </a:rPr>
            </a:br>
            <a:r>
              <a:rPr lang="en-US" dirty="0">
                <a:solidFill>
                  <a:schemeClr val="bg1"/>
                </a:solidFill>
              </a:rPr>
              <a:t>CB1 shown in previous studies4</a:t>
            </a:r>
          </a:p>
          <a:p>
            <a:pPr lvl="1"/>
            <a:r>
              <a:rPr lang="en-US" b="1" dirty="0">
                <a:solidFill>
                  <a:schemeClr val="bg1"/>
                </a:solidFill>
              </a:rPr>
              <a:t>Only 25% of RF group patients were </a:t>
            </a:r>
            <a:br>
              <a:rPr lang="en-US" b="1" dirty="0">
                <a:solidFill>
                  <a:schemeClr val="bg1"/>
                </a:solidFill>
              </a:rPr>
            </a:br>
            <a:r>
              <a:rPr lang="en-US" b="1" dirty="0">
                <a:solidFill>
                  <a:schemeClr val="bg1"/>
                </a:solidFill>
              </a:rPr>
              <a:t>treated with CF</a:t>
            </a:r>
            <a:r>
              <a:rPr lang="en-US" b="1" baseline="30000" dirty="0">
                <a:solidFill>
                  <a:schemeClr val="bg1"/>
                </a:solidFill>
              </a:rPr>
              <a:t>1,2,3</a:t>
            </a:r>
          </a:p>
          <a:p>
            <a:pPr lvl="2">
              <a:spcBef>
                <a:spcPts val="400"/>
              </a:spcBef>
            </a:pPr>
            <a:r>
              <a:rPr lang="en-US" dirty="0">
                <a:solidFill>
                  <a:schemeClr val="bg1"/>
                </a:solidFill>
              </a:rPr>
              <a:t>Improved clinical success with CF compared with conventional RF shown in previous studies</a:t>
            </a:r>
            <a:r>
              <a:rPr lang="en-US" baseline="30000" dirty="0">
                <a:solidFill>
                  <a:schemeClr val="bg1"/>
                </a:solidFill>
              </a:rPr>
              <a:t>5</a:t>
            </a:r>
            <a:endParaRPr lang="en-US" dirty="0"/>
          </a:p>
        </p:txBody>
      </p:sp>
      <p:sp>
        <p:nvSpPr>
          <p:cNvPr id="21" name="Text Placeholder 20"/>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2235–45.</a:t>
            </a:r>
          </a:p>
          <a:p>
            <a:r>
              <a:rPr lang="en-US" dirty="0"/>
              <a:t>2. </a:t>
            </a:r>
            <a:r>
              <a:rPr lang="en-US" dirty="0" err="1"/>
              <a:t>Kuck</a:t>
            </a:r>
            <a:r>
              <a:rPr lang="en-US" dirty="0"/>
              <a:t> KH, ACC Scientific Sessions 2016.</a:t>
            </a:r>
          </a:p>
          <a:p>
            <a:r>
              <a:rPr lang="en-US" dirty="0"/>
              <a:t>3. </a:t>
            </a:r>
            <a:r>
              <a:rPr lang="en-US" dirty="0" err="1"/>
              <a:t>Fürnkranz</a:t>
            </a:r>
            <a:r>
              <a:rPr lang="en-US" dirty="0"/>
              <a:t> A, et al., </a:t>
            </a:r>
            <a:r>
              <a:rPr lang="en-US" i="1" dirty="0"/>
              <a:t>J </a:t>
            </a:r>
            <a:r>
              <a:rPr lang="en-US" i="1" dirty="0" err="1"/>
              <a:t>Cardiovasc</a:t>
            </a:r>
            <a:r>
              <a:rPr lang="en-US" i="1" dirty="0"/>
              <a:t> </a:t>
            </a:r>
            <a:r>
              <a:rPr lang="en-US" i="1" dirty="0" err="1"/>
              <a:t>Electrophysiol</a:t>
            </a:r>
            <a:r>
              <a:rPr lang="en-US" dirty="0"/>
              <a:t> 2014;25(12), 1314–1320.</a:t>
            </a:r>
          </a:p>
          <a:p>
            <a:r>
              <a:rPr lang="en-US" dirty="0"/>
              <a:t>4. Pandya B, et al., </a:t>
            </a:r>
            <a:r>
              <a:rPr lang="en-US" i="1" dirty="0"/>
              <a:t>J </a:t>
            </a:r>
            <a:r>
              <a:rPr lang="en-US" i="1" dirty="0" err="1"/>
              <a:t>Interv</a:t>
            </a:r>
            <a:r>
              <a:rPr lang="en-US" i="1" dirty="0"/>
              <a:t> Card </a:t>
            </a:r>
            <a:r>
              <a:rPr lang="en-US" i="1" dirty="0" err="1"/>
              <a:t>Electrophysiol</a:t>
            </a:r>
            <a:r>
              <a:rPr lang="en-US" i="1" dirty="0"/>
              <a:t> </a:t>
            </a:r>
            <a:r>
              <a:rPr lang="en-US" dirty="0"/>
              <a:t>2015;45(1), 49–56.</a:t>
            </a:r>
          </a:p>
          <a:p>
            <a:r>
              <a:rPr lang="en-US" dirty="0"/>
              <a:t>5. Reddy VY, et al., </a:t>
            </a:r>
            <a:r>
              <a:rPr lang="en-US" i="1" dirty="0"/>
              <a:t>Circulation</a:t>
            </a:r>
            <a:r>
              <a:rPr lang="en-US" dirty="0"/>
              <a:t> 2015;132, 907–15.</a:t>
            </a:r>
          </a:p>
        </p:txBody>
      </p:sp>
    </p:spTree>
    <p:extLst>
      <p:ext uri="{BB962C8B-B14F-4D97-AF65-F5344CB8AC3E}">
        <p14:creationId xmlns:p14="http://schemas.microsoft.com/office/powerpoint/2010/main" val="16658407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Unbalanced representation of advanced catheters</a:t>
            </a:r>
            <a:r>
              <a:rPr lang="en-US" baseline="30000" dirty="0"/>
              <a:t>1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89393"/>
              </p:ext>
            </p:extLst>
          </p:nvPr>
        </p:nvGraphicFramePr>
        <p:xfrm>
          <a:off x="503238" y="914400"/>
          <a:ext cx="4022725" cy="3479800"/>
        </p:xfrm>
        <a:graphic>
          <a:graphicData uri="http://schemas.openxmlformats.org/drawingml/2006/chart">
            <c:chart xmlns:c="http://schemas.openxmlformats.org/drawingml/2006/chart" xmlns:r="http://schemas.openxmlformats.org/officeDocument/2006/relationships" r:id="rId3"/>
          </a:graphicData>
        </a:graphic>
      </p:graphicFrame>
      <p:sp>
        <p:nvSpPr>
          <p:cNvPr id="22" name="Date Placeholder 21"/>
          <p:cNvSpPr>
            <a:spLocks noGrp="1"/>
          </p:cNvSpPr>
          <p:nvPr>
            <p:ph type="dt" sz="half" idx="10"/>
          </p:nvPr>
        </p:nvSpPr>
        <p:spPr/>
        <p:txBody>
          <a:bodyPr/>
          <a:lstStyle/>
          <a:p>
            <a:fld id="{515DAA03-AA2B-234C-9ACD-EE3D98BB03AB}" type="datetime1">
              <a:rPr lang="en-US" smtClean="0"/>
              <a:pPr/>
              <a:t>3/29/2019</a:t>
            </a:fld>
            <a:endParaRPr lang="en-US"/>
          </a:p>
        </p:txBody>
      </p:sp>
      <p:sp>
        <p:nvSpPr>
          <p:cNvPr id="19" name="Slide Number Placeholder 3"/>
          <p:cNvSpPr>
            <a:spLocks noGrp="1"/>
          </p:cNvSpPr>
          <p:nvPr>
            <p:ph type="sldNum" sz="quarter" idx="12"/>
          </p:nvPr>
        </p:nvSpPr>
        <p:spPr/>
        <p:txBody>
          <a:bodyPr/>
          <a:lstStyle/>
          <a:p>
            <a:fld id="{0C9F10FC-1A7C-0142-9391-393B55E2CC4A}" type="slidenum">
              <a:rPr lang="en-US" smtClean="0"/>
              <a:pPr/>
              <a:t>113</a:t>
            </a:fld>
            <a:endParaRPr lang="en-US" dirty="0"/>
          </a:p>
        </p:txBody>
      </p:sp>
      <p:sp>
        <p:nvSpPr>
          <p:cNvPr id="28" name="Text Placeholder 27"/>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2235–45.</a:t>
            </a:r>
          </a:p>
        </p:txBody>
      </p:sp>
      <p:grpSp>
        <p:nvGrpSpPr>
          <p:cNvPr id="6" name="Group 5"/>
          <p:cNvGrpSpPr/>
          <p:nvPr/>
        </p:nvGrpSpPr>
        <p:grpSpPr>
          <a:xfrm>
            <a:off x="4786128" y="988591"/>
            <a:ext cx="3985980" cy="3308524"/>
            <a:chOff x="5092872" y="831238"/>
            <a:chExt cx="4051127" cy="3639170"/>
          </a:xfrm>
        </p:grpSpPr>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42" t="16060" r="15543" b="22274"/>
            <a:stretch/>
          </p:blipFill>
          <p:spPr bwMode="auto">
            <a:xfrm>
              <a:off x="5092872" y="831238"/>
              <a:ext cx="4051127" cy="363917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bwMode="auto">
            <a:xfrm>
              <a:off x="7274719" y="2864644"/>
              <a:ext cx="1261857" cy="31449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grpSp>
      <p:sp>
        <p:nvSpPr>
          <p:cNvPr id="13" name="TextBox 12"/>
          <p:cNvSpPr txBox="1"/>
          <p:nvPr/>
        </p:nvSpPr>
        <p:spPr>
          <a:xfrm>
            <a:off x="1456841" y="3504703"/>
            <a:ext cx="1089562" cy="646331"/>
          </a:xfrm>
          <a:prstGeom prst="rect">
            <a:avLst/>
          </a:prstGeom>
          <a:noFill/>
        </p:spPr>
        <p:txBody>
          <a:bodyPr wrap="square" rtlCol="0">
            <a:spAutoFit/>
          </a:bodyPr>
          <a:lstStyle/>
          <a:p>
            <a:pPr algn="ctr"/>
            <a:r>
              <a:rPr lang="en-US" sz="1200" b="1" dirty="0">
                <a:solidFill>
                  <a:schemeClr val="bg1"/>
                </a:solidFill>
                <a:latin typeface="Calibri" charset="0"/>
                <a:ea typeface="Calibri" charset="0"/>
                <a:cs typeface="Calibri" charset="0"/>
              </a:rPr>
              <a:t>Gen1 Cryoballoon </a:t>
            </a:r>
            <a:br>
              <a:rPr lang="en-US" sz="1200" b="1" dirty="0">
                <a:solidFill>
                  <a:schemeClr val="bg1"/>
                </a:solidFill>
                <a:latin typeface="Calibri" charset="0"/>
                <a:ea typeface="Calibri" charset="0"/>
                <a:cs typeface="Calibri" charset="0"/>
              </a:rPr>
            </a:br>
            <a:r>
              <a:rPr lang="en-US" sz="1200" b="1" dirty="0">
                <a:solidFill>
                  <a:schemeClr val="bg1"/>
                </a:solidFill>
                <a:latin typeface="Calibri" charset="0"/>
                <a:ea typeface="Calibri" charset="0"/>
                <a:cs typeface="Calibri" charset="0"/>
              </a:rPr>
              <a:t>n = 90</a:t>
            </a:r>
          </a:p>
        </p:txBody>
      </p:sp>
      <p:sp>
        <p:nvSpPr>
          <p:cNvPr id="14" name="TextBox 13"/>
          <p:cNvSpPr txBox="1"/>
          <p:nvPr/>
        </p:nvSpPr>
        <p:spPr>
          <a:xfrm>
            <a:off x="1084198" y="2071678"/>
            <a:ext cx="1250532" cy="646331"/>
          </a:xfrm>
          <a:prstGeom prst="rect">
            <a:avLst/>
          </a:prstGeom>
          <a:noFill/>
        </p:spPr>
        <p:txBody>
          <a:bodyPr wrap="square" rtlCol="0">
            <a:spAutoFit/>
          </a:bodyPr>
          <a:lstStyle/>
          <a:p>
            <a:pPr algn="ctr"/>
            <a:r>
              <a:rPr lang="en-US" sz="1200" b="1" dirty="0">
                <a:solidFill>
                  <a:schemeClr val="bg1"/>
                </a:solidFill>
                <a:latin typeface="Calibri" charset="0"/>
                <a:ea typeface="Calibri" charset="0"/>
                <a:cs typeface="Calibri" charset="0"/>
              </a:rPr>
              <a:t>Advanced Cryoballoon</a:t>
            </a:r>
            <a:br>
              <a:rPr lang="en-US" sz="1200" b="1" dirty="0">
                <a:solidFill>
                  <a:schemeClr val="bg1"/>
                </a:solidFill>
                <a:latin typeface="Calibri" charset="0"/>
                <a:ea typeface="Calibri" charset="0"/>
                <a:cs typeface="Calibri" charset="0"/>
              </a:rPr>
            </a:br>
            <a:r>
              <a:rPr lang="en-US" sz="1200" b="1" dirty="0">
                <a:solidFill>
                  <a:schemeClr val="bg1"/>
                </a:solidFill>
                <a:latin typeface="Calibri" charset="0"/>
                <a:ea typeface="Calibri" charset="0"/>
                <a:cs typeface="Calibri" charset="0"/>
              </a:rPr>
              <a:t>n = 279</a:t>
            </a:r>
          </a:p>
        </p:txBody>
      </p:sp>
      <p:sp>
        <p:nvSpPr>
          <p:cNvPr id="15" name="TextBox 14"/>
          <p:cNvSpPr txBox="1"/>
          <p:nvPr/>
        </p:nvSpPr>
        <p:spPr>
          <a:xfrm>
            <a:off x="2391457" y="3527951"/>
            <a:ext cx="978839" cy="646331"/>
          </a:xfrm>
          <a:prstGeom prst="rect">
            <a:avLst/>
          </a:prstGeom>
          <a:noFill/>
        </p:spPr>
        <p:txBody>
          <a:bodyPr wrap="square" rtlCol="0">
            <a:spAutoFit/>
          </a:bodyPr>
          <a:lstStyle/>
          <a:p>
            <a:pPr algn="ctr"/>
            <a:r>
              <a:rPr lang="en-US" sz="1200" b="1" dirty="0">
                <a:solidFill>
                  <a:schemeClr val="bg1"/>
                </a:solidFill>
                <a:latin typeface="Calibri" charset="0"/>
                <a:ea typeface="Calibri" charset="0"/>
                <a:cs typeface="Calibri" charset="0"/>
              </a:rPr>
              <a:t>Contact Force RF </a:t>
            </a:r>
            <a:br>
              <a:rPr lang="en-US" sz="1200" b="1" dirty="0">
                <a:solidFill>
                  <a:schemeClr val="bg1"/>
                </a:solidFill>
                <a:latin typeface="Calibri" charset="0"/>
                <a:ea typeface="Calibri" charset="0"/>
                <a:cs typeface="Calibri" charset="0"/>
              </a:rPr>
            </a:br>
            <a:r>
              <a:rPr lang="en-US" sz="1200" b="1" dirty="0">
                <a:solidFill>
                  <a:schemeClr val="bg1"/>
                </a:solidFill>
                <a:latin typeface="Calibri" charset="0"/>
                <a:ea typeface="Calibri" charset="0"/>
                <a:cs typeface="Calibri" charset="0"/>
              </a:rPr>
              <a:t>n = 93</a:t>
            </a:r>
          </a:p>
        </p:txBody>
      </p:sp>
      <p:sp>
        <p:nvSpPr>
          <p:cNvPr id="16" name="TextBox 15"/>
          <p:cNvSpPr txBox="1"/>
          <p:nvPr/>
        </p:nvSpPr>
        <p:spPr>
          <a:xfrm>
            <a:off x="2502986" y="2090629"/>
            <a:ext cx="1614886" cy="646331"/>
          </a:xfrm>
          <a:prstGeom prst="rect">
            <a:avLst/>
          </a:prstGeom>
          <a:noFill/>
        </p:spPr>
        <p:txBody>
          <a:bodyPr wrap="square" rtlCol="0">
            <a:spAutoFit/>
          </a:bodyPr>
          <a:lstStyle/>
          <a:p>
            <a:pPr algn="ctr"/>
            <a:r>
              <a:rPr lang="en-US" sz="1200" b="1" dirty="0">
                <a:solidFill>
                  <a:schemeClr val="bg1"/>
                </a:solidFill>
                <a:latin typeface="Calibri" charset="0"/>
                <a:ea typeface="Calibri" charset="0"/>
                <a:cs typeface="Calibri" charset="0"/>
              </a:rPr>
              <a:t>Non-Contact </a:t>
            </a:r>
            <a:br>
              <a:rPr lang="en-US" sz="1200" b="1" dirty="0">
                <a:solidFill>
                  <a:schemeClr val="bg1"/>
                </a:solidFill>
                <a:latin typeface="Calibri" charset="0"/>
                <a:ea typeface="Calibri" charset="0"/>
                <a:cs typeface="Calibri" charset="0"/>
              </a:rPr>
            </a:br>
            <a:r>
              <a:rPr lang="en-US" sz="1200" b="1" dirty="0">
                <a:solidFill>
                  <a:schemeClr val="bg1"/>
                </a:solidFill>
                <a:latin typeface="Calibri" charset="0"/>
                <a:ea typeface="Calibri" charset="0"/>
                <a:cs typeface="Calibri" charset="0"/>
              </a:rPr>
              <a:t>Force RF </a:t>
            </a:r>
            <a:br>
              <a:rPr lang="en-US" sz="1200" b="1" dirty="0">
                <a:solidFill>
                  <a:schemeClr val="bg1"/>
                </a:solidFill>
                <a:latin typeface="Calibri" charset="0"/>
                <a:ea typeface="Calibri" charset="0"/>
                <a:cs typeface="Calibri" charset="0"/>
              </a:rPr>
            </a:br>
            <a:r>
              <a:rPr lang="en-US" sz="1200" b="1" dirty="0">
                <a:solidFill>
                  <a:schemeClr val="bg1"/>
                </a:solidFill>
                <a:latin typeface="Calibri" charset="0"/>
                <a:ea typeface="Calibri" charset="0"/>
                <a:cs typeface="Calibri" charset="0"/>
              </a:rPr>
              <a:t>n = 284</a:t>
            </a:r>
          </a:p>
        </p:txBody>
      </p:sp>
      <p:sp>
        <p:nvSpPr>
          <p:cNvPr id="17" name="Rectangle 16"/>
          <p:cNvSpPr/>
          <p:nvPr/>
        </p:nvSpPr>
        <p:spPr bwMode="auto">
          <a:xfrm>
            <a:off x="7695385" y="2779462"/>
            <a:ext cx="938842" cy="326630"/>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charset="0"/>
                <a:ea typeface="Calibri" charset="0"/>
                <a:cs typeface="Calibri" charset="0"/>
              </a:rPr>
              <a:t>(p</a:t>
            </a:r>
            <a:r>
              <a:rPr kumimoji="0" lang="en-US" sz="1400" b="1" i="0" u="none" strike="noStrike" cap="none" normalizeH="0" baseline="0" dirty="0">
                <a:ln>
                  <a:noFill/>
                </a:ln>
                <a:solidFill>
                  <a:schemeClr val="bg1"/>
                </a:solidFill>
                <a:effectLst/>
                <a:latin typeface="Calibri" charset="0"/>
                <a:ea typeface="Calibri" charset="0"/>
                <a:cs typeface="Calibri" charset="0"/>
              </a:rPr>
              <a:t> = 0.25)</a:t>
            </a:r>
          </a:p>
        </p:txBody>
      </p:sp>
      <p:sp>
        <p:nvSpPr>
          <p:cNvPr id="2" name="Rectangle 1"/>
          <p:cNvSpPr/>
          <p:nvPr/>
        </p:nvSpPr>
        <p:spPr>
          <a:xfrm>
            <a:off x="4698304" y="4292954"/>
            <a:ext cx="4152900" cy="461665"/>
          </a:xfrm>
          <a:prstGeom prst="rect">
            <a:avLst/>
          </a:prstGeom>
        </p:spPr>
        <p:txBody>
          <a:bodyPr wrap="square">
            <a:spAutoFit/>
          </a:bodyPr>
          <a:lstStyle/>
          <a:p>
            <a:pPr algn="ctr"/>
            <a:r>
              <a:rPr lang="en-US" sz="1200" b="1" dirty="0">
                <a:solidFill>
                  <a:schemeClr val="accent1"/>
                </a:solidFill>
                <a:latin typeface="Calibri" charset="0"/>
                <a:ea typeface="Calibri" charset="0"/>
                <a:cs typeface="Calibri" charset="0"/>
              </a:rPr>
              <a:t>SECONDARY EFFICACY ANALYSIS SHOWED NO SIGNIFICANT </a:t>
            </a:r>
            <a:br>
              <a:rPr lang="en-US" sz="1200" b="1" dirty="0">
                <a:solidFill>
                  <a:schemeClr val="accent1"/>
                </a:solidFill>
                <a:latin typeface="Calibri" charset="0"/>
                <a:ea typeface="Calibri" charset="0"/>
                <a:cs typeface="Calibri" charset="0"/>
              </a:rPr>
            </a:br>
            <a:r>
              <a:rPr lang="en-US" sz="1200" b="1" dirty="0">
                <a:solidFill>
                  <a:schemeClr val="accent1"/>
                </a:solidFill>
                <a:latin typeface="Calibri" charset="0"/>
                <a:ea typeface="Calibri" charset="0"/>
                <a:cs typeface="Calibri" charset="0"/>
              </a:rPr>
              <a:t>DIFFERENCE IN FAILURE RATES BETWEEN CATHETERS</a:t>
            </a:r>
          </a:p>
        </p:txBody>
      </p:sp>
      <p:sp>
        <p:nvSpPr>
          <p:cNvPr id="9" name="Right Arrow 8"/>
          <p:cNvSpPr/>
          <p:nvPr/>
        </p:nvSpPr>
        <p:spPr bwMode="auto">
          <a:xfrm>
            <a:off x="4354211" y="2303872"/>
            <a:ext cx="751595" cy="673801"/>
          </a:xfrm>
          <a:prstGeom prst="rightArrow">
            <a:avLst>
              <a:gd name="adj1" fmla="val 76851"/>
              <a:gd name="adj2" fmla="val 5000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689758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Significant serious adverse events</a:t>
            </a:r>
            <a:endParaRPr lang="en-US" dirty="0"/>
          </a:p>
        </p:txBody>
      </p:sp>
      <p:sp>
        <p:nvSpPr>
          <p:cNvPr id="3" name="Content Placeholder 2"/>
          <p:cNvSpPr>
            <a:spLocks noGrp="1"/>
          </p:cNvSpPr>
          <p:nvPr>
            <p:ph idx="1"/>
          </p:nvPr>
        </p:nvSpPr>
        <p:spPr/>
        <p:txBody>
          <a:bodyPr/>
          <a:lstStyle/>
          <a:p>
            <a:r>
              <a:rPr lang="en-US" dirty="0"/>
              <a:t>Phrenic nerve </a:t>
            </a:r>
            <a:r>
              <a:rPr lang="en-US" dirty="0" err="1"/>
              <a:t>injurya</a:t>
            </a:r>
            <a:r>
              <a:rPr lang="en-US" dirty="0"/>
              <a:t> (PNI) was the only statistically significant SAE</a:t>
            </a:r>
            <a:r>
              <a:rPr lang="en-US" baseline="30000" dirty="0"/>
              <a:t>1</a:t>
            </a:r>
            <a:r>
              <a:rPr lang="en-US" dirty="0"/>
              <a:t> </a:t>
            </a:r>
          </a:p>
          <a:p>
            <a:pPr lvl="1"/>
            <a:r>
              <a:rPr lang="en-US" sz="1400" dirty="0"/>
              <a:t>10 (2.7%) patients in CRYO group suffered </a:t>
            </a:r>
            <a:br>
              <a:rPr lang="en-US" sz="1400" dirty="0"/>
            </a:br>
            <a:r>
              <a:rPr lang="en-US" sz="1400" dirty="0" err="1"/>
              <a:t>PNI</a:t>
            </a:r>
            <a:r>
              <a:rPr lang="en-US" sz="1400" baseline="30000" dirty="0" err="1"/>
              <a:t>a</a:t>
            </a:r>
            <a:r>
              <a:rPr lang="en-US" sz="1400" dirty="0"/>
              <a:t> vs. 0 patients in RF group</a:t>
            </a:r>
          </a:p>
          <a:p>
            <a:pPr lvl="2"/>
            <a:r>
              <a:rPr lang="en-US" dirty="0"/>
              <a:t>2 (0.5%) unresolved at 3 months; 1 (0.3%) unresolved at &gt; 12 months</a:t>
            </a:r>
          </a:p>
          <a:p>
            <a:endParaRPr lang="en-US" dirty="0"/>
          </a:p>
        </p:txBody>
      </p:sp>
      <p:sp>
        <p:nvSpPr>
          <p:cNvPr id="15" name="Date Placeholder 14"/>
          <p:cNvSpPr>
            <a:spLocks noGrp="1"/>
          </p:cNvSpPr>
          <p:nvPr>
            <p:ph type="dt" sz="half" idx="10"/>
          </p:nvPr>
        </p:nvSpPr>
        <p:spPr/>
        <p:txBody>
          <a:bodyPr/>
          <a:lstStyle/>
          <a:p>
            <a:fld id="{DE0937CE-0E55-4D40-8E42-4B297261D55A}" type="datetime1">
              <a:rPr lang="en-US" smtClean="0"/>
              <a:pPr/>
              <a:t>3/29/2019</a:t>
            </a:fld>
            <a:endParaRPr lang="en-US"/>
          </a:p>
        </p:txBody>
      </p:sp>
      <p:sp>
        <p:nvSpPr>
          <p:cNvPr id="10" name="Slide Number Placeholder 3"/>
          <p:cNvSpPr>
            <a:spLocks noGrp="1"/>
          </p:cNvSpPr>
          <p:nvPr>
            <p:ph type="sldNum" sz="quarter" idx="12"/>
          </p:nvPr>
        </p:nvSpPr>
        <p:spPr/>
        <p:txBody>
          <a:bodyPr/>
          <a:lstStyle/>
          <a:p>
            <a:fld id="{0C9F10FC-1A7C-0142-9391-393B55E2CC4A}" type="slidenum">
              <a:rPr lang="en-US" smtClean="0"/>
              <a:pPr/>
              <a:t>114</a:t>
            </a:fld>
            <a:endParaRPr lang="en-US" dirty="0"/>
          </a:p>
        </p:txBody>
      </p:sp>
      <p:sp>
        <p:nvSpPr>
          <p:cNvPr id="22" name="Text Placeholder 21"/>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2235–45.</a:t>
            </a:r>
          </a:p>
        </p:txBody>
      </p:sp>
      <p:sp>
        <p:nvSpPr>
          <p:cNvPr id="17" name="TextBox 16"/>
          <p:cNvSpPr txBox="1"/>
          <p:nvPr/>
        </p:nvSpPr>
        <p:spPr>
          <a:xfrm>
            <a:off x="426515" y="4281204"/>
            <a:ext cx="1478290" cy="230832"/>
          </a:xfrm>
          <a:prstGeom prst="rect">
            <a:avLst/>
          </a:prstGeom>
          <a:noFill/>
        </p:spPr>
        <p:txBody>
          <a:bodyPr wrap="none" rtlCol="0">
            <a:spAutoFit/>
          </a:bodyPr>
          <a:lstStyle/>
          <a:p>
            <a:r>
              <a:rPr lang="en-US" sz="900" baseline="30000" dirty="0" err="1"/>
              <a:t>a</a:t>
            </a:r>
            <a:r>
              <a:rPr lang="en-US" sz="900" dirty="0" err="1"/>
              <a:t>Unresolved</a:t>
            </a:r>
            <a:r>
              <a:rPr lang="en-US" sz="900" dirty="0"/>
              <a:t> at discharge.</a:t>
            </a:r>
          </a:p>
        </p:txBody>
      </p:sp>
      <p:grpSp>
        <p:nvGrpSpPr>
          <p:cNvPr id="5" name="Group 4"/>
          <p:cNvGrpSpPr/>
          <p:nvPr/>
        </p:nvGrpSpPr>
        <p:grpSpPr>
          <a:xfrm>
            <a:off x="4381500" y="1123950"/>
            <a:ext cx="4419600" cy="2498508"/>
            <a:chOff x="2133600" y="2290522"/>
            <a:chExt cx="5092952" cy="2718707"/>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90522"/>
              <a:ext cx="5092952" cy="271870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bwMode="auto">
            <a:xfrm>
              <a:off x="3185047" y="3344868"/>
              <a:ext cx="973960" cy="1328069"/>
            </a:xfrm>
            <a:prstGeom prst="ellipse">
              <a:avLst/>
            </a:prstGeom>
            <a:noFill/>
            <a:ln w="381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grpSp>
    </p:spTree>
    <p:extLst>
      <p:ext uri="{BB962C8B-B14F-4D97-AF65-F5344CB8AC3E}">
        <p14:creationId xmlns:p14="http://schemas.microsoft.com/office/powerpoint/2010/main" val="16769760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 &amp; ICE efficacy and CF technology context</a:t>
            </a:r>
          </a:p>
        </p:txBody>
      </p:sp>
      <p:sp>
        <p:nvSpPr>
          <p:cNvPr id="7" name="Content Placeholder 6"/>
          <p:cNvSpPr>
            <a:spLocks noGrp="1"/>
          </p:cNvSpPr>
          <p:nvPr>
            <p:ph idx="1"/>
          </p:nvPr>
        </p:nvSpPr>
        <p:spPr/>
        <p:txBody>
          <a:bodyPr/>
          <a:lstStyle/>
          <a:p>
            <a:pPr>
              <a:spcBef>
                <a:spcPts val="300"/>
              </a:spcBef>
            </a:pPr>
            <a:r>
              <a:rPr lang="en-US" sz="1200" dirty="0"/>
              <a:t>No CF guidance was provided for the </a:t>
            </a:r>
            <a:r>
              <a:rPr lang="en-US" sz="1200" dirty="0" err="1"/>
              <a:t>SmartTouch</a:t>
            </a:r>
            <a:r>
              <a:rPr lang="en-US" sz="1200" dirty="0"/>
              <a:t> catheters used</a:t>
            </a:r>
            <a:r>
              <a:rPr lang="en-US" sz="1200" baseline="30000" dirty="0"/>
              <a:t>1,2 </a:t>
            </a:r>
          </a:p>
          <a:p>
            <a:pPr lvl="1">
              <a:spcBef>
                <a:spcPts val="300"/>
              </a:spcBef>
            </a:pPr>
            <a:r>
              <a:rPr lang="en-US" sz="1000" dirty="0"/>
              <a:t>Only Abbott provides CF guidelines. And </a:t>
            </a:r>
            <a:r>
              <a:rPr lang="en-US" sz="1000" b="1" dirty="0"/>
              <a:t>these guidelines can only be applied to the TactiCath™ catheter!</a:t>
            </a:r>
            <a:r>
              <a:rPr lang="en-US" sz="1000" b="1" baseline="30000" dirty="0"/>
              <a:t>3,4</a:t>
            </a:r>
          </a:p>
        </p:txBody>
      </p:sp>
      <p:sp>
        <p:nvSpPr>
          <p:cNvPr id="18" name="Date Placeholder 17"/>
          <p:cNvSpPr>
            <a:spLocks noGrp="1"/>
          </p:cNvSpPr>
          <p:nvPr>
            <p:ph type="dt" sz="half" idx="10"/>
          </p:nvPr>
        </p:nvSpPr>
        <p:spPr/>
        <p:txBody>
          <a:bodyPr/>
          <a:lstStyle/>
          <a:p>
            <a:fld id="{DFAD10AB-6646-3243-A9A1-F2880B87CCB9}" type="datetime1">
              <a:rPr lang="en-US" smtClean="0"/>
              <a:pPr/>
              <a:t>3/29/2019</a:t>
            </a:fld>
            <a:endParaRPr lang="en-US"/>
          </a:p>
        </p:txBody>
      </p:sp>
      <p:sp>
        <p:nvSpPr>
          <p:cNvPr id="16" name="Slide Number Placeholder 3"/>
          <p:cNvSpPr>
            <a:spLocks noGrp="1"/>
          </p:cNvSpPr>
          <p:nvPr>
            <p:ph type="sldNum" sz="quarter" idx="12"/>
          </p:nvPr>
        </p:nvSpPr>
        <p:spPr/>
        <p:txBody>
          <a:bodyPr/>
          <a:lstStyle/>
          <a:p>
            <a:fld id="{0C9F10FC-1A7C-0142-9391-393B55E2CC4A}" type="slidenum">
              <a:rPr lang="en-US" smtClean="0"/>
              <a:pPr/>
              <a:t>115</a:t>
            </a:fld>
            <a:endParaRPr lang="en-US" dirty="0"/>
          </a:p>
        </p:txBody>
      </p:sp>
      <p:sp>
        <p:nvSpPr>
          <p:cNvPr id="33" name="Content Placeholder 32"/>
          <p:cNvSpPr>
            <a:spLocks noGrp="1"/>
          </p:cNvSpPr>
          <p:nvPr>
            <p:ph idx="14"/>
          </p:nvPr>
        </p:nvSpPr>
        <p:spPr/>
        <p:txBody>
          <a:bodyPr/>
          <a:lstStyle/>
          <a:p>
            <a:pPr lvl="1">
              <a:spcBef>
                <a:spcPts val="300"/>
              </a:spcBef>
            </a:pPr>
            <a:r>
              <a:rPr lang="en-US" sz="1000" dirty="0"/>
              <a:t>TOCCASTAR showed 85.5% clinical success when the </a:t>
            </a:r>
            <a:r>
              <a:rPr lang="en-US" sz="1000" dirty="0" err="1"/>
              <a:t>TactiCath</a:t>
            </a:r>
            <a:r>
              <a:rPr lang="en-US" sz="1000" dirty="0"/>
              <a:t> catheter was used with optimal CF vs. 67.7% non-optimal CF*</a:t>
            </a:r>
            <a:r>
              <a:rPr lang="en-US" sz="1000" baseline="30000" dirty="0"/>
              <a:t>5</a:t>
            </a:r>
          </a:p>
          <a:p>
            <a:pPr lvl="1">
              <a:spcBef>
                <a:spcPts val="300"/>
              </a:spcBef>
            </a:pPr>
            <a:r>
              <a:rPr lang="en-US" sz="1100" dirty="0"/>
              <a:t>Independent meta-analysis validated use of CF results in lower AF recurrence rates, 15 % vs. 31% for conventional RF catheter ablation in PAF (p = 0.007)</a:t>
            </a:r>
            <a:r>
              <a:rPr lang="en-US" sz="1100" baseline="30000" dirty="0"/>
              <a:t>6</a:t>
            </a:r>
            <a:endParaRPr lang="en-US" sz="1200" dirty="0"/>
          </a:p>
        </p:txBody>
      </p:sp>
      <p:sp>
        <p:nvSpPr>
          <p:cNvPr id="24" name="Text Placeholder 23"/>
          <p:cNvSpPr>
            <a:spLocks noGrp="1"/>
          </p:cNvSpPr>
          <p:nvPr>
            <p:ph type="body" sz="quarter" idx="15"/>
          </p:nvPr>
        </p:nvSpPr>
        <p:spPr/>
        <p:txBody>
          <a:bodyPr/>
          <a:lstStyle/>
          <a:p>
            <a:r>
              <a:rPr lang="en-US" sz="900" dirty="0"/>
              <a:t>*TactiCath™ catheter primary effectiveness rate (off-drug) was 67.8% at 12 months.</a:t>
            </a:r>
            <a:r>
              <a:rPr lang="en-US" sz="900" baseline="30000" dirty="0"/>
              <a:t>5</a:t>
            </a:r>
          </a:p>
          <a:p>
            <a:r>
              <a:rPr lang="en-US" dirty="0"/>
              <a:t>1. </a:t>
            </a:r>
            <a:r>
              <a:rPr lang="en-US" dirty="0" err="1"/>
              <a:t>Kuck</a:t>
            </a:r>
            <a:r>
              <a:rPr lang="en-US" dirty="0"/>
              <a:t> KH, et al., </a:t>
            </a:r>
            <a:r>
              <a:rPr lang="en-US" i="1" dirty="0"/>
              <a:t>NEJM</a:t>
            </a:r>
            <a:r>
              <a:rPr lang="en-US" dirty="0"/>
              <a:t> 2016;374, 2235–45.</a:t>
            </a:r>
          </a:p>
          <a:p>
            <a:r>
              <a:rPr lang="en-US" dirty="0"/>
              <a:t>2. </a:t>
            </a:r>
            <a:r>
              <a:rPr lang="en-US" dirty="0" err="1"/>
              <a:t>Kuck</a:t>
            </a:r>
            <a:r>
              <a:rPr lang="en-US" dirty="0"/>
              <a:t> KH, ACC Scientific Sessions 2016.</a:t>
            </a:r>
          </a:p>
          <a:p>
            <a:r>
              <a:rPr lang="en-US" dirty="0"/>
              <a:t>3. </a:t>
            </a:r>
            <a:r>
              <a:rPr lang="en-US" dirty="0" err="1"/>
              <a:t>Neuzil</a:t>
            </a:r>
            <a:r>
              <a:rPr lang="en-US" dirty="0"/>
              <a:t> P, et al., </a:t>
            </a:r>
            <a:r>
              <a:rPr lang="en-US" i="1" dirty="0" err="1"/>
              <a:t>Circ</a:t>
            </a:r>
            <a:r>
              <a:rPr lang="en-US" i="1" dirty="0"/>
              <a:t> </a:t>
            </a:r>
            <a:r>
              <a:rPr lang="en-US" i="1" dirty="0" err="1"/>
              <a:t>Arrhythm</a:t>
            </a:r>
            <a:r>
              <a:rPr lang="en-US" i="1" dirty="0"/>
              <a:t> </a:t>
            </a:r>
            <a:r>
              <a:rPr lang="en-US" i="1" dirty="0" err="1"/>
              <a:t>Electrophysiol</a:t>
            </a:r>
            <a:r>
              <a:rPr lang="en-US" i="1" dirty="0"/>
              <a:t>.</a:t>
            </a:r>
            <a:r>
              <a:rPr lang="en-US" dirty="0"/>
              <a:t> 2013;6(2):327–33.</a:t>
            </a:r>
            <a:br>
              <a:rPr lang="en-US" dirty="0"/>
            </a:br>
            <a:r>
              <a:rPr lang="en-US" dirty="0"/>
              <a:t>4. </a:t>
            </a:r>
            <a:r>
              <a:rPr lang="en-US" dirty="0" err="1"/>
              <a:t>Kautzner</a:t>
            </a:r>
            <a:r>
              <a:rPr lang="en-US" dirty="0"/>
              <a:t> J, et al., </a:t>
            </a:r>
            <a:r>
              <a:rPr lang="en-US" i="1" dirty="0" err="1"/>
              <a:t>Europace</a:t>
            </a:r>
            <a:r>
              <a:rPr lang="en-US" i="1" dirty="0"/>
              <a:t> </a:t>
            </a:r>
            <a:r>
              <a:rPr lang="en-US" dirty="0"/>
              <a:t>2015;17(8):1229–35..</a:t>
            </a:r>
          </a:p>
          <a:p>
            <a:r>
              <a:rPr lang="en-US" dirty="0"/>
              <a:t>5. Reddy VY, et al., </a:t>
            </a:r>
            <a:r>
              <a:rPr lang="en-US" i="1" dirty="0"/>
              <a:t>Circulation</a:t>
            </a:r>
            <a:r>
              <a:rPr lang="en-US" dirty="0"/>
              <a:t> </a:t>
            </a:r>
            <a:r>
              <a:rPr lang="fr-FR" dirty="0"/>
              <a:t>2015;132(10):907–15.</a:t>
            </a:r>
            <a:endParaRPr lang="en-US" dirty="0"/>
          </a:p>
          <a:p>
            <a:r>
              <a:rPr lang="en-US" dirty="0"/>
              <a:t>6. </a:t>
            </a:r>
            <a:r>
              <a:rPr lang="en-US" dirty="0" err="1"/>
              <a:t>Shurrab</a:t>
            </a:r>
            <a:r>
              <a:rPr lang="en-US" dirty="0"/>
              <a:t> M, et al., </a:t>
            </a:r>
            <a:r>
              <a:rPr lang="en-US" i="1" dirty="0"/>
              <a:t>J American Heart </a:t>
            </a:r>
            <a:r>
              <a:rPr lang="en-US" i="1" dirty="0" err="1"/>
              <a:t>Assoc</a:t>
            </a:r>
            <a:r>
              <a:rPr lang="en-US" i="1" dirty="0"/>
              <a:t> </a:t>
            </a:r>
            <a:r>
              <a:rPr lang="en-US" dirty="0"/>
              <a:t>2015;4(9).</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4078" y="1937913"/>
            <a:ext cx="2514600" cy="22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83" y="1852860"/>
            <a:ext cx="2775020" cy="216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300991" y="1960821"/>
            <a:ext cx="2526400" cy="2014421"/>
            <a:chOff x="5460404" y="2576970"/>
            <a:chExt cx="2591064" cy="2003807"/>
          </a:xfrm>
        </p:grpSpPr>
        <p:pic>
          <p:nvPicPr>
            <p:cNvPr id="11" name="Picture 10"/>
            <p:cNvPicPr>
              <a:picLocks noChangeAspect="1"/>
            </p:cNvPicPr>
            <p:nvPr/>
          </p:nvPicPr>
          <p:blipFill>
            <a:blip r:embed="rId5"/>
            <a:stretch>
              <a:fillRect/>
            </a:stretch>
          </p:blipFill>
          <p:spPr>
            <a:xfrm>
              <a:off x="5460404" y="3002570"/>
              <a:ext cx="2483564" cy="1578207"/>
            </a:xfrm>
            <a:prstGeom prst="rect">
              <a:avLst/>
            </a:prstGeom>
          </p:spPr>
        </p:pic>
        <p:sp>
          <p:nvSpPr>
            <p:cNvPr id="12" name="TextBox 11"/>
            <p:cNvSpPr txBox="1"/>
            <p:nvPr/>
          </p:nvSpPr>
          <p:spPr>
            <a:xfrm>
              <a:off x="7096088" y="2946121"/>
              <a:ext cx="856329" cy="415498"/>
            </a:xfrm>
            <a:prstGeom prst="rect">
              <a:avLst/>
            </a:prstGeom>
            <a:noFill/>
            <a:ln>
              <a:noFill/>
            </a:ln>
          </p:spPr>
          <p:txBody>
            <a:bodyPr wrap="square" lIns="182880" tIns="91440" bIns="137160" rtlCol="0">
              <a:spAutoFit/>
            </a:bodyPr>
            <a:lstStyle/>
            <a:p>
              <a:pPr fontAlgn="auto">
                <a:spcBef>
                  <a:spcPts val="0"/>
                </a:spcBef>
                <a:spcAft>
                  <a:spcPts val="0"/>
                </a:spcAft>
              </a:pPr>
              <a:r>
                <a:rPr lang="en-US" sz="1200" b="1" dirty="0">
                  <a:solidFill>
                    <a:schemeClr val="accent2"/>
                  </a:solidFill>
                  <a:latin typeface="Arial Narrow"/>
                  <a:cs typeface="+mn-cs"/>
                </a:rPr>
                <a:t>85.5%</a:t>
              </a:r>
            </a:p>
          </p:txBody>
        </p:sp>
        <p:sp>
          <p:nvSpPr>
            <p:cNvPr id="13" name="TextBox 12"/>
            <p:cNvSpPr txBox="1"/>
            <p:nvPr/>
          </p:nvSpPr>
          <p:spPr>
            <a:xfrm>
              <a:off x="7118571" y="3355185"/>
              <a:ext cx="932897" cy="415498"/>
            </a:xfrm>
            <a:prstGeom prst="rect">
              <a:avLst/>
            </a:prstGeom>
            <a:noFill/>
            <a:ln>
              <a:noFill/>
            </a:ln>
          </p:spPr>
          <p:txBody>
            <a:bodyPr wrap="square" lIns="182880" tIns="91440" bIns="137160" rtlCol="0">
              <a:spAutoFit/>
            </a:bodyPr>
            <a:lstStyle/>
            <a:p>
              <a:pPr fontAlgn="auto">
                <a:spcBef>
                  <a:spcPts val="0"/>
                </a:spcBef>
                <a:spcAft>
                  <a:spcPts val="0"/>
                </a:spcAft>
              </a:pPr>
              <a:r>
                <a:rPr lang="en-US" sz="1200" b="1" dirty="0">
                  <a:solidFill>
                    <a:srgbClr val="6F3F6F"/>
                  </a:solidFill>
                  <a:latin typeface="Arial Narrow"/>
                  <a:cs typeface="+mn-cs"/>
                </a:rPr>
                <a:t>67.7%</a:t>
              </a:r>
            </a:p>
          </p:txBody>
        </p:sp>
        <p:sp>
          <p:nvSpPr>
            <p:cNvPr id="14" name="Rectangle 13"/>
            <p:cNvSpPr/>
            <p:nvPr/>
          </p:nvSpPr>
          <p:spPr>
            <a:xfrm>
              <a:off x="5460405" y="2576970"/>
              <a:ext cx="2477564" cy="428613"/>
            </a:xfrm>
            <a:prstGeom prst="rect">
              <a:avLst/>
            </a:prstGeom>
          </p:spPr>
          <p:txBody>
            <a:bodyPr wrap="square" lIns="91436" tIns="45718" rIns="91436" bIns="45718">
              <a:spAutoFit/>
            </a:bodyPr>
            <a:lstStyle/>
            <a:p>
              <a:pPr algn="ctr" defTabSz="457107"/>
              <a:r>
                <a:rPr lang="en-US" sz="1100" b="1" dirty="0">
                  <a:solidFill>
                    <a:prstClr val="black"/>
                  </a:solidFill>
                  <a:latin typeface="Calibri" charset="0"/>
                  <a:ea typeface="Calibri" charset="0"/>
                  <a:cs typeface="Calibri" charset="0"/>
                </a:rPr>
                <a:t>TOCCASTAR</a:t>
              </a:r>
              <a:br>
                <a:rPr lang="en-US" sz="1100" b="1" dirty="0">
                  <a:solidFill>
                    <a:prstClr val="black"/>
                  </a:solidFill>
                  <a:latin typeface="Calibri" charset="0"/>
                  <a:ea typeface="Calibri" charset="0"/>
                  <a:cs typeface="Calibri" charset="0"/>
                </a:rPr>
              </a:br>
              <a:r>
                <a:rPr lang="en-US" sz="1100" b="1" dirty="0">
                  <a:solidFill>
                    <a:prstClr val="black"/>
                  </a:solidFill>
                  <a:latin typeface="Calibri" charset="0"/>
                  <a:ea typeface="Calibri" charset="0"/>
                  <a:cs typeface="Calibri" charset="0"/>
                </a:rPr>
                <a:t>Clinical Success*</a:t>
              </a:r>
              <a:endParaRPr lang="en-US" sz="1100" b="1" baseline="30000" dirty="0">
                <a:solidFill>
                  <a:prstClr val="black"/>
                </a:solidFill>
                <a:latin typeface="Calibri" charset="0"/>
                <a:ea typeface="Calibri" charset="0"/>
                <a:cs typeface="Calibri" charset="0"/>
              </a:endParaRPr>
            </a:p>
          </p:txBody>
        </p:sp>
      </p:grpSp>
    </p:spTree>
    <p:extLst>
      <p:ext uri="{BB962C8B-B14F-4D97-AF65-F5344CB8AC3E}">
        <p14:creationId xmlns:p14="http://schemas.microsoft.com/office/powerpoint/2010/main" val="1517967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310" t="53499" r="2046" b="5114"/>
          <a:stretch/>
        </p:blipFill>
        <p:spPr bwMode="auto">
          <a:xfrm>
            <a:off x="4741641" y="3173412"/>
            <a:ext cx="4057650" cy="148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p:nvPr>
        </p:nvSpPr>
        <p:spPr/>
        <p:txBody>
          <a:bodyPr>
            <a:normAutofit fontScale="90000"/>
          </a:bodyPr>
          <a:lstStyle/>
          <a:p>
            <a:r>
              <a:rPr lang="en-US" dirty="0" err="1"/>
              <a:t>TactiCath</a:t>
            </a:r>
            <a:r>
              <a:rPr lang="en-US" dirty="0"/>
              <a:t>™ Quartz catheter achieves significantly higher accuracy results than </a:t>
            </a:r>
            <a:r>
              <a:rPr lang="en-US" dirty="0" err="1"/>
              <a:t>SmartTouch</a:t>
            </a:r>
            <a:r>
              <a:rPr lang="en-US" baseline="30000" dirty="0"/>
              <a:t>‡</a:t>
            </a:r>
            <a:r>
              <a:rPr lang="en-US" dirty="0"/>
              <a:t> SF catheter in independent head-to-head study</a:t>
            </a:r>
            <a:r>
              <a:rPr lang="en-US" baseline="30000" dirty="0"/>
              <a:t>1</a:t>
            </a:r>
          </a:p>
        </p:txBody>
      </p:sp>
      <p:sp>
        <p:nvSpPr>
          <p:cNvPr id="6" name="Content Placeholder 5"/>
          <p:cNvSpPr>
            <a:spLocks noGrp="1"/>
          </p:cNvSpPr>
          <p:nvPr>
            <p:ph idx="1"/>
          </p:nvPr>
        </p:nvSpPr>
        <p:spPr>
          <a:xfrm>
            <a:off x="508000" y="1344836"/>
            <a:ext cx="4064000" cy="3297014"/>
          </a:xfrm>
        </p:spPr>
        <p:txBody>
          <a:bodyPr/>
          <a:lstStyle/>
          <a:p>
            <a:pPr lvl="1"/>
            <a:r>
              <a:rPr lang="en-US" dirty="0" err="1"/>
              <a:t>TactiCath</a:t>
            </a:r>
            <a:r>
              <a:rPr lang="en-US" dirty="0"/>
              <a:t>™ Quartz catheter showed </a:t>
            </a:r>
            <a:r>
              <a:rPr lang="en-US" b="1" dirty="0"/>
              <a:t>significantly higher accuracy</a:t>
            </a:r>
            <a:r>
              <a:rPr lang="en-US" dirty="0"/>
              <a:t> in both axial (perpendicular) and parallel (lateral) orientations in an independent head-to-head bench study.</a:t>
            </a:r>
            <a:r>
              <a:rPr lang="en-US" baseline="30000" dirty="0"/>
              <a:t>1</a:t>
            </a:r>
          </a:p>
          <a:p>
            <a:pPr lvl="1"/>
            <a:r>
              <a:rPr lang="en-US" dirty="0" err="1"/>
              <a:t>SmartTouch</a:t>
            </a:r>
            <a:r>
              <a:rPr lang="en-US" baseline="30000" dirty="0"/>
              <a:t>‡</a:t>
            </a:r>
            <a:r>
              <a:rPr lang="en-US" dirty="0"/>
              <a:t> SF catheter underestimated force measurements by up to </a:t>
            </a:r>
            <a:r>
              <a:rPr lang="en-US" b="1" dirty="0">
                <a:solidFill>
                  <a:schemeClr val="accent1"/>
                </a:solidFill>
              </a:rPr>
              <a:t>30 g error.</a:t>
            </a:r>
          </a:p>
          <a:p>
            <a:pPr lvl="1"/>
            <a:r>
              <a:rPr lang="en-US" dirty="0" err="1"/>
              <a:t>TactiCath</a:t>
            </a:r>
            <a:r>
              <a:rPr lang="en-US" dirty="0"/>
              <a:t> Quartz catheter maximum force measurement error was 5 g.</a:t>
            </a:r>
          </a:p>
          <a:p>
            <a:pPr lvl="1"/>
            <a:endParaRPr lang="en-US" dirty="0"/>
          </a:p>
        </p:txBody>
      </p:sp>
      <p:sp>
        <p:nvSpPr>
          <p:cNvPr id="12" name="Date Placeholder 11"/>
          <p:cNvSpPr>
            <a:spLocks noGrp="1"/>
          </p:cNvSpPr>
          <p:nvPr>
            <p:ph type="dt" sz="half" idx="10"/>
          </p:nvPr>
        </p:nvSpPr>
        <p:spPr/>
        <p:txBody>
          <a:bodyPr/>
          <a:lstStyle/>
          <a:p>
            <a:fld id="{7F4DBCE0-E569-2F4E-B3D1-1332C497880E}" type="datetime1">
              <a:rPr lang="en-US" smtClean="0"/>
              <a:pPr/>
              <a:t>3/29/2019</a:t>
            </a:fld>
            <a:endParaRPr lang="en-US"/>
          </a:p>
        </p:txBody>
      </p:sp>
      <p:sp>
        <p:nvSpPr>
          <p:cNvPr id="19" name="Slide Number Placeholder 3"/>
          <p:cNvSpPr>
            <a:spLocks noGrp="1"/>
          </p:cNvSpPr>
          <p:nvPr>
            <p:ph type="sldNum" sz="quarter" idx="12"/>
          </p:nvPr>
        </p:nvSpPr>
        <p:spPr/>
        <p:txBody>
          <a:bodyPr/>
          <a:lstStyle/>
          <a:p>
            <a:fld id="{0C9F10FC-1A7C-0142-9391-393B55E2CC4A}" type="slidenum">
              <a:rPr lang="en-US" smtClean="0"/>
              <a:pPr/>
              <a:t>116</a:t>
            </a:fld>
            <a:endParaRPr lang="en-US" dirty="0"/>
          </a:p>
        </p:txBody>
      </p:sp>
      <p:sp>
        <p:nvSpPr>
          <p:cNvPr id="27" name="Text Placeholder 26"/>
          <p:cNvSpPr>
            <a:spLocks noGrp="1"/>
          </p:cNvSpPr>
          <p:nvPr>
            <p:ph type="body" sz="quarter" idx="15"/>
          </p:nvPr>
        </p:nvSpPr>
        <p:spPr/>
        <p:txBody>
          <a:bodyPr/>
          <a:lstStyle/>
          <a:p>
            <a:r>
              <a:rPr lang="en-US" dirty="0"/>
              <a:t>1. </a:t>
            </a:r>
            <a:r>
              <a:rPr lang="en-US" dirty="0" err="1"/>
              <a:t>Bourier</a:t>
            </a:r>
            <a:r>
              <a:rPr lang="en-US" dirty="0"/>
              <a:t> F, et al., </a:t>
            </a:r>
            <a:r>
              <a:rPr lang="en-US" i="1" dirty="0"/>
              <a:t>J </a:t>
            </a:r>
            <a:r>
              <a:rPr lang="en-US" i="1" dirty="0" err="1"/>
              <a:t>Cardiovasc</a:t>
            </a:r>
            <a:r>
              <a:rPr lang="en-US" i="1" dirty="0"/>
              <a:t> </a:t>
            </a:r>
            <a:r>
              <a:rPr lang="en-US" i="1" dirty="0" err="1"/>
              <a:t>Electrophysiol</a:t>
            </a:r>
            <a:r>
              <a:rPr lang="en-US" i="1" dirty="0"/>
              <a:t> </a:t>
            </a:r>
            <a:r>
              <a:rPr lang="en-US" dirty="0"/>
              <a:t>2016;27(3):347–50.</a:t>
            </a:r>
          </a:p>
          <a:p>
            <a:r>
              <a:rPr lang="en-US" dirty="0"/>
              <a:t>‡ Indicates a third-party trademark, which is property of its respective owner</a:t>
            </a:r>
            <a:endParaRPr lang="en-US" dirty="0">
              <a:solidFill>
                <a:srgbClr val="000000"/>
              </a:solidFill>
            </a:endParaRPr>
          </a:p>
        </p:txBody>
      </p:sp>
      <p:pic>
        <p:nvPicPr>
          <p:cNvPr id="36"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2310" t="5676" r="2046" b="53136"/>
          <a:stretch/>
        </p:blipFill>
        <p:spPr bwMode="auto">
          <a:xfrm>
            <a:off x="4746171" y="1445080"/>
            <a:ext cx="4057650" cy="147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bwMode="auto">
          <a:xfrm>
            <a:off x="4712619" y="1419750"/>
            <a:ext cx="2020824" cy="1517904"/>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39" name="Rectangle 38"/>
          <p:cNvSpPr/>
          <p:nvPr/>
        </p:nvSpPr>
        <p:spPr bwMode="auto">
          <a:xfrm>
            <a:off x="6797172" y="1416928"/>
            <a:ext cx="2011680" cy="1527048"/>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41" name="TextBox 40"/>
          <p:cNvSpPr txBox="1"/>
          <p:nvPr/>
        </p:nvSpPr>
        <p:spPr>
          <a:xfrm>
            <a:off x="4959092" y="1445064"/>
            <a:ext cx="1112805" cy="376450"/>
          </a:xfrm>
          <a:prstGeom prst="rect">
            <a:avLst/>
          </a:prstGeom>
          <a:noFill/>
        </p:spPr>
        <p:txBody>
          <a:bodyPr wrap="none" rtlCol="0">
            <a:spAutoFit/>
          </a:bodyPr>
          <a:lstStyle/>
          <a:p>
            <a:pPr defTabSz="914153" fontAlgn="base">
              <a:lnSpc>
                <a:spcPts val="1100"/>
              </a:lnSpc>
              <a:spcBef>
                <a:spcPct val="0"/>
              </a:spcBef>
              <a:spcAft>
                <a:spcPct val="0"/>
              </a:spcAft>
            </a:pPr>
            <a:r>
              <a:rPr lang="en-US" sz="1100" b="1" dirty="0">
                <a:solidFill>
                  <a:schemeClr val="bg2">
                    <a:lumMod val="75000"/>
                  </a:schemeClr>
                </a:solidFill>
                <a:latin typeface="Calibri" charset="0"/>
                <a:ea typeface="Calibri" charset="0"/>
                <a:cs typeface="Calibri" charset="0"/>
              </a:rPr>
              <a:t>SMARTTOUCH</a:t>
            </a:r>
            <a:r>
              <a:rPr lang="en-US" sz="1100" b="1" baseline="30000" dirty="0">
                <a:solidFill>
                  <a:schemeClr val="bg2">
                    <a:lumMod val="75000"/>
                  </a:schemeClr>
                </a:solidFill>
                <a:latin typeface="Calibri" charset="0"/>
                <a:ea typeface="Calibri" charset="0"/>
                <a:cs typeface="Calibri" charset="0"/>
              </a:rPr>
              <a:t>‡</a:t>
            </a:r>
            <a:r>
              <a:rPr lang="en-US" sz="1100" b="1" dirty="0">
                <a:solidFill>
                  <a:schemeClr val="bg2">
                    <a:lumMod val="75000"/>
                  </a:schemeClr>
                </a:solidFill>
                <a:latin typeface="Calibri" charset="0"/>
                <a:ea typeface="Calibri" charset="0"/>
                <a:cs typeface="Calibri" charset="0"/>
              </a:rPr>
              <a:t> </a:t>
            </a:r>
            <a:br>
              <a:rPr lang="en-US" sz="1100" b="1" dirty="0">
                <a:solidFill>
                  <a:schemeClr val="bg2">
                    <a:lumMod val="75000"/>
                  </a:schemeClr>
                </a:solidFill>
                <a:latin typeface="Calibri" charset="0"/>
                <a:ea typeface="Calibri" charset="0"/>
                <a:cs typeface="Calibri" charset="0"/>
              </a:rPr>
            </a:br>
            <a:r>
              <a:rPr lang="en-US" sz="1100" b="1" dirty="0">
                <a:solidFill>
                  <a:schemeClr val="bg2">
                    <a:lumMod val="75000"/>
                  </a:schemeClr>
                </a:solidFill>
                <a:latin typeface="Calibri" charset="0"/>
                <a:ea typeface="Calibri" charset="0"/>
                <a:cs typeface="Calibri" charset="0"/>
              </a:rPr>
              <a:t>SF CATHETER</a:t>
            </a:r>
          </a:p>
        </p:txBody>
      </p:sp>
      <p:sp>
        <p:nvSpPr>
          <p:cNvPr id="42" name="TextBox 41"/>
          <p:cNvSpPr txBox="1"/>
          <p:nvPr/>
        </p:nvSpPr>
        <p:spPr>
          <a:xfrm>
            <a:off x="7092692" y="1445064"/>
            <a:ext cx="976549" cy="515526"/>
          </a:xfrm>
          <a:prstGeom prst="rect">
            <a:avLst/>
          </a:prstGeom>
          <a:noFill/>
        </p:spPr>
        <p:txBody>
          <a:bodyPr wrap="none" rtlCol="0">
            <a:spAutoFit/>
          </a:bodyPr>
          <a:lstStyle/>
          <a:p>
            <a:pPr defTabSz="914153" fontAlgn="base">
              <a:lnSpc>
                <a:spcPts val="1100"/>
              </a:lnSpc>
              <a:spcBef>
                <a:spcPct val="0"/>
              </a:spcBef>
              <a:spcAft>
                <a:spcPct val="0"/>
              </a:spcAft>
            </a:pPr>
            <a:r>
              <a:rPr lang="en-US" sz="1100" b="1" dirty="0">
                <a:solidFill>
                  <a:schemeClr val="accent1"/>
                </a:solidFill>
                <a:latin typeface="Calibri" charset="0"/>
                <a:ea typeface="Calibri" charset="0"/>
                <a:cs typeface="Calibri" charset="0"/>
              </a:rPr>
              <a:t>TACTICATH™ </a:t>
            </a:r>
          </a:p>
          <a:p>
            <a:pPr defTabSz="914153" fontAlgn="base">
              <a:lnSpc>
                <a:spcPts val="1100"/>
              </a:lnSpc>
              <a:spcBef>
                <a:spcPct val="0"/>
              </a:spcBef>
              <a:spcAft>
                <a:spcPct val="0"/>
              </a:spcAft>
            </a:pPr>
            <a:r>
              <a:rPr lang="en-US" sz="1100" b="1" dirty="0">
                <a:solidFill>
                  <a:schemeClr val="accent1"/>
                </a:solidFill>
                <a:latin typeface="Calibri" charset="0"/>
                <a:ea typeface="Calibri" charset="0"/>
                <a:cs typeface="Calibri" charset="0"/>
              </a:rPr>
              <a:t>QUARTZ</a:t>
            </a:r>
            <a:br>
              <a:rPr lang="en-US" sz="1100" b="1" dirty="0">
                <a:solidFill>
                  <a:schemeClr val="accent1"/>
                </a:solidFill>
                <a:latin typeface="Calibri" charset="0"/>
                <a:ea typeface="Calibri" charset="0"/>
                <a:cs typeface="Calibri" charset="0"/>
              </a:rPr>
            </a:br>
            <a:r>
              <a:rPr lang="en-US" sz="1100" b="1" dirty="0">
                <a:solidFill>
                  <a:schemeClr val="accent1"/>
                </a:solidFill>
                <a:latin typeface="Calibri" charset="0"/>
                <a:ea typeface="Calibri" charset="0"/>
                <a:cs typeface="Calibri" charset="0"/>
              </a:rPr>
              <a:t>CATHETER</a:t>
            </a:r>
          </a:p>
        </p:txBody>
      </p:sp>
      <p:sp>
        <p:nvSpPr>
          <p:cNvPr id="15" name="Rectangle 14"/>
          <p:cNvSpPr/>
          <p:nvPr/>
        </p:nvSpPr>
        <p:spPr bwMode="auto">
          <a:xfrm>
            <a:off x="4712146" y="3150730"/>
            <a:ext cx="2020824" cy="1517904"/>
          </a:xfrm>
          <a:prstGeom prst="rect">
            <a:avLst/>
          </a:prstGeom>
          <a:noFill/>
          <a:ln w="381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16" name="Rectangle 15"/>
          <p:cNvSpPr/>
          <p:nvPr/>
        </p:nvSpPr>
        <p:spPr bwMode="auto">
          <a:xfrm>
            <a:off x="6808747" y="3141586"/>
            <a:ext cx="2011680" cy="1527048"/>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Narrow" panose="020B0606020202030204" pitchFamily="34" charset="0"/>
            </a:endParaRPr>
          </a:p>
        </p:txBody>
      </p:sp>
      <p:sp>
        <p:nvSpPr>
          <p:cNvPr id="2" name="TextBox 1"/>
          <p:cNvSpPr txBox="1"/>
          <p:nvPr/>
        </p:nvSpPr>
        <p:spPr>
          <a:xfrm>
            <a:off x="6052133" y="4641680"/>
            <a:ext cx="1436915"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(Parallel Force, </a:t>
            </a:r>
            <a:r>
              <a:rPr lang="en-US" sz="900" i="1" dirty="0">
                <a:latin typeface="Calibri" panose="020F0502020204030204" pitchFamily="34" charset="0"/>
                <a:cs typeface="Calibri" panose="020F0502020204030204" pitchFamily="34" charset="0"/>
              </a:rPr>
              <a:t>p = 0.0001 </a:t>
            </a:r>
          </a:p>
        </p:txBody>
      </p:sp>
      <p:sp>
        <p:nvSpPr>
          <p:cNvPr id="18" name="TextBox 17"/>
          <p:cNvSpPr txBox="1"/>
          <p:nvPr/>
        </p:nvSpPr>
        <p:spPr>
          <a:xfrm>
            <a:off x="4712145" y="1184452"/>
            <a:ext cx="4108281" cy="230832"/>
          </a:xfrm>
          <a:prstGeom prst="rect">
            <a:avLst/>
          </a:prstGeom>
          <a:noFill/>
        </p:spPr>
        <p:txBody>
          <a:bodyPr wrap="square" rtlCol="0">
            <a:spAutoFit/>
          </a:bodyPr>
          <a:lstStyle/>
          <a:p>
            <a:pPr algn="ctr"/>
            <a:r>
              <a:rPr lang="en-US" sz="900" b="1" dirty="0">
                <a:latin typeface="Calibri" panose="020F0502020204030204" pitchFamily="34" charset="0"/>
                <a:cs typeface="Calibri" panose="020F0502020204030204" pitchFamily="34" charset="0"/>
              </a:rPr>
              <a:t>Correlation Between Contact Force Catheter and Reference Sensor Measurements</a:t>
            </a:r>
            <a:endParaRPr lang="en-US" sz="900" b="1" i="1" dirty="0">
              <a:latin typeface="Calibri" panose="020F0502020204030204" pitchFamily="34" charset="0"/>
              <a:cs typeface="Calibri" panose="020F0502020204030204" pitchFamily="34" charset="0"/>
            </a:endParaRPr>
          </a:p>
        </p:txBody>
      </p:sp>
      <p:sp>
        <p:nvSpPr>
          <p:cNvPr id="21" name="TextBox 20"/>
          <p:cNvSpPr txBox="1"/>
          <p:nvPr/>
        </p:nvSpPr>
        <p:spPr>
          <a:xfrm>
            <a:off x="6014512" y="2906083"/>
            <a:ext cx="1436915" cy="230832"/>
          </a:xfrm>
          <a:prstGeom prst="rect">
            <a:avLst/>
          </a:prstGeom>
          <a:noFill/>
        </p:spPr>
        <p:txBody>
          <a:bodyPr wrap="square" rtlCol="0">
            <a:spAutoFit/>
          </a:bodyPr>
          <a:lstStyle/>
          <a:p>
            <a:r>
              <a:rPr lang="en-US" sz="900" dirty="0">
                <a:latin typeface="Calibri" panose="020F0502020204030204" pitchFamily="34" charset="0"/>
                <a:cs typeface="Calibri" panose="020F0502020204030204" pitchFamily="34" charset="0"/>
              </a:rPr>
              <a:t>(Axial Force, </a:t>
            </a:r>
            <a:r>
              <a:rPr lang="en-US" sz="900" i="1" dirty="0">
                <a:latin typeface="Calibri" panose="020F0502020204030204" pitchFamily="34" charset="0"/>
                <a:cs typeface="Calibri" panose="020F0502020204030204" pitchFamily="34" charset="0"/>
              </a:rPr>
              <a:t>p = 0.0037</a:t>
            </a:r>
          </a:p>
        </p:txBody>
      </p:sp>
    </p:spTree>
    <p:extLst>
      <p:ext uri="{BB962C8B-B14F-4D97-AF65-F5344CB8AC3E}">
        <p14:creationId xmlns:p14="http://schemas.microsoft.com/office/powerpoint/2010/main" val="42881689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393192" y="274320"/>
            <a:ext cx="8750808" cy="429065"/>
          </a:xfrm>
        </p:spPr>
        <p:txBody>
          <a:bodyPr>
            <a:normAutofit fontScale="90000"/>
          </a:bodyPr>
          <a:lstStyle/>
          <a:p>
            <a:r>
              <a:rPr lang="en-US" dirty="0"/>
              <a:t>Choose consistent accuracy. Choose TactiCath™ Quartz catheter.</a:t>
            </a:r>
          </a:p>
        </p:txBody>
      </p:sp>
      <p:sp>
        <p:nvSpPr>
          <p:cNvPr id="3" name="Content Placeholder 2"/>
          <p:cNvSpPr>
            <a:spLocks noGrp="1"/>
          </p:cNvSpPr>
          <p:nvPr>
            <p:ph idx="1"/>
          </p:nvPr>
        </p:nvSpPr>
        <p:spPr/>
        <p:txBody>
          <a:bodyPr/>
          <a:lstStyle/>
          <a:p>
            <a:pPr marL="117475" lvl="1" indent="-117475"/>
            <a:r>
              <a:rPr lang="en-US" dirty="0"/>
              <a:t>A separate earlier bench study characterizing </a:t>
            </a:r>
            <a:r>
              <a:rPr lang="en-US" dirty="0" err="1"/>
              <a:t>TactiCath</a:t>
            </a:r>
            <a:r>
              <a:rPr lang="en-US" dirty="0"/>
              <a:t>™ catheter* CF accuracy also showed ≤ 1g mean error in each orientation</a:t>
            </a:r>
            <a:r>
              <a:rPr lang="en-US" baseline="30000" dirty="0"/>
              <a:t>1</a:t>
            </a:r>
          </a:p>
          <a:p>
            <a:pPr marL="117475" lvl="1" indent="-117475"/>
            <a:r>
              <a:rPr lang="en-US" sz="1200" dirty="0"/>
              <a:t>SAE results per tamponade rate </a:t>
            </a:r>
          </a:p>
          <a:p>
            <a:pPr marL="228600" lvl="2" indent="-111125">
              <a:spcBef>
                <a:spcPts val="300"/>
              </a:spcBef>
            </a:pPr>
            <a:r>
              <a:rPr lang="en-US" sz="1100" dirty="0" err="1"/>
              <a:t>TactiCath</a:t>
            </a:r>
            <a:r>
              <a:rPr lang="en-US" sz="1100" dirty="0"/>
              <a:t> catheter 0.66% (per TOCCASTAR</a:t>
            </a:r>
            <a:r>
              <a:rPr lang="en-US" sz="1100" baseline="30000" dirty="0"/>
              <a:t>2</a:t>
            </a:r>
            <a:r>
              <a:rPr lang="en-US" sz="1100" dirty="0"/>
              <a:t>)</a:t>
            </a:r>
          </a:p>
          <a:p>
            <a:pPr marL="228600" lvl="2" indent="-111125">
              <a:spcBef>
                <a:spcPts val="300"/>
              </a:spcBef>
            </a:pPr>
            <a:r>
              <a:rPr lang="en-US" sz="1100" dirty="0" err="1"/>
              <a:t>SmartTouch</a:t>
            </a:r>
            <a:r>
              <a:rPr lang="en-US" sz="1100" dirty="0"/>
              <a:t> 2.5% (per SMART-AF results</a:t>
            </a:r>
            <a:r>
              <a:rPr lang="en-US" sz="1100" baseline="30000" dirty="0"/>
              <a:t>3</a:t>
            </a:r>
            <a:r>
              <a:rPr lang="en-US" sz="1100" dirty="0"/>
              <a:t>)</a:t>
            </a:r>
          </a:p>
          <a:p>
            <a:pPr marL="117475" lvl="1" indent="-117475"/>
            <a:r>
              <a:rPr lang="en-US" sz="1200" dirty="0"/>
              <a:t>Direct comparisons between studies are</a:t>
            </a:r>
            <a:br>
              <a:rPr lang="en-US" sz="1200" dirty="0"/>
            </a:br>
            <a:r>
              <a:rPr lang="en-US" sz="1200" dirty="0"/>
              <a:t>not possible due to differences between</a:t>
            </a:r>
            <a:br>
              <a:rPr lang="en-US" sz="1200" dirty="0"/>
            </a:br>
            <a:r>
              <a:rPr lang="en-US" sz="1200" dirty="0"/>
              <a:t>study methodology</a:t>
            </a:r>
          </a:p>
        </p:txBody>
      </p:sp>
      <p:sp>
        <p:nvSpPr>
          <p:cNvPr id="21" name="Date Placeholder 20"/>
          <p:cNvSpPr>
            <a:spLocks noGrp="1"/>
          </p:cNvSpPr>
          <p:nvPr>
            <p:ph type="dt" sz="half" idx="10"/>
          </p:nvPr>
        </p:nvSpPr>
        <p:spPr/>
        <p:txBody>
          <a:bodyPr/>
          <a:lstStyle/>
          <a:p>
            <a:fld id="{B1E8EAAA-019F-C142-9ED1-4A0CB339EB31}" type="datetime1">
              <a:rPr lang="en-US" smtClean="0"/>
              <a:pPr/>
              <a:t>3/29/2019</a:t>
            </a:fld>
            <a:endParaRPr lang="en-US"/>
          </a:p>
        </p:txBody>
      </p:sp>
      <p:sp>
        <p:nvSpPr>
          <p:cNvPr id="17" name="Slide Number Placeholder 3"/>
          <p:cNvSpPr>
            <a:spLocks noGrp="1"/>
          </p:cNvSpPr>
          <p:nvPr>
            <p:ph type="sldNum" sz="quarter" idx="12"/>
          </p:nvPr>
        </p:nvSpPr>
        <p:spPr/>
        <p:txBody>
          <a:bodyPr/>
          <a:lstStyle/>
          <a:p>
            <a:fld id="{0C9F10FC-1A7C-0142-9391-393B55E2CC4A}" type="slidenum">
              <a:rPr lang="en-US" smtClean="0"/>
              <a:pPr/>
              <a:t>117</a:t>
            </a:fld>
            <a:endParaRPr lang="en-US" dirty="0"/>
          </a:p>
        </p:txBody>
      </p:sp>
      <p:sp>
        <p:nvSpPr>
          <p:cNvPr id="31" name="Content Placeholder 30"/>
          <p:cNvSpPr>
            <a:spLocks noGrp="1"/>
          </p:cNvSpPr>
          <p:nvPr>
            <p:ph idx="14"/>
          </p:nvPr>
        </p:nvSpPr>
        <p:spPr>
          <a:xfrm>
            <a:off x="4645697" y="914400"/>
            <a:ext cx="4439804" cy="3479181"/>
          </a:xfrm>
        </p:spPr>
        <p:txBody>
          <a:bodyPr/>
          <a:lstStyle/>
          <a:p>
            <a:pPr marL="117475" lvl="1" indent="-117475"/>
            <a:r>
              <a:rPr lang="en-US" sz="1200" dirty="0" err="1"/>
              <a:t>ThermoCool</a:t>
            </a:r>
            <a:r>
              <a:rPr lang="en-US" sz="1200" dirty="0"/>
              <a:t> </a:t>
            </a:r>
            <a:r>
              <a:rPr lang="en-US" sz="1200" dirty="0" err="1"/>
              <a:t>SmartTouch</a:t>
            </a:r>
            <a:r>
              <a:rPr lang="en-US" sz="1200" baseline="30000" dirty="0"/>
              <a:t>‡</a:t>
            </a:r>
            <a:r>
              <a:rPr lang="en-US" sz="1200" dirty="0"/>
              <a:t> SF catheter lateral contact force measurements</a:t>
            </a:r>
            <a:r>
              <a:rPr lang="en-US" sz="1200" baseline="30000" dirty="0"/>
              <a:t>4</a:t>
            </a:r>
          </a:p>
          <a:p>
            <a:pPr marL="287338" lvl="2" indent="-117475">
              <a:spcBef>
                <a:spcPts val="400"/>
              </a:spcBef>
            </a:pPr>
            <a:r>
              <a:rPr lang="en-US" sz="1200" dirty="0"/>
              <a:t>Another independent study showed error up to 41.7 g in lateral orientation</a:t>
            </a:r>
          </a:p>
          <a:p>
            <a:pPr marL="287338" lvl="2" indent="-117475">
              <a:spcBef>
                <a:spcPts val="400"/>
              </a:spcBef>
            </a:pPr>
            <a:r>
              <a:rPr lang="en-US" sz="1200" dirty="0"/>
              <a:t>Showed 20 g while  actual force ranged from ~15 g to 60 g</a:t>
            </a:r>
          </a:p>
        </p:txBody>
      </p:sp>
      <p:sp>
        <p:nvSpPr>
          <p:cNvPr id="27" name="Text Placeholder 26"/>
          <p:cNvSpPr>
            <a:spLocks noGrp="1"/>
          </p:cNvSpPr>
          <p:nvPr>
            <p:ph type="body" sz="quarter" idx="15"/>
          </p:nvPr>
        </p:nvSpPr>
        <p:spPr>
          <a:xfrm>
            <a:off x="507999" y="4393581"/>
            <a:ext cx="3385575" cy="577430"/>
          </a:xfrm>
        </p:spPr>
        <p:txBody>
          <a:bodyPr/>
          <a:lstStyle/>
          <a:p>
            <a:r>
              <a:rPr lang="en-US" dirty="0"/>
              <a:t>1. Yokoyama K, et al. </a:t>
            </a:r>
            <a:r>
              <a:rPr lang="en-US" i="1" dirty="0" err="1"/>
              <a:t>Circ</a:t>
            </a:r>
            <a:r>
              <a:rPr lang="en-US" i="1" dirty="0"/>
              <a:t> </a:t>
            </a:r>
            <a:r>
              <a:rPr lang="en-US" i="1" dirty="0" err="1"/>
              <a:t>Arrhythm</a:t>
            </a:r>
            <a:r>
              <a:rPr lang="en-US" i="1" dirty="0"/>
              <a:t> </a:t>
            </a:r>
            <a:r>
              <a:rPr lang="en-US" i="1" dirty="0" err="1"/>
              <a:t>Electrophysiol</a:t>
            </a:r>
            <a:r>
              <a:rPr lang="en-US" i="1" dirty="0"/>
              <a:t>.</a:t>
            </a:r>
            <a:r>
              <a:rPr lang="en-US" dirty="0"/>
              <a:t> 2008;1(5):354–62.</a:t>
            </a:r>
          </a:p>
          <a:p>
            <a:r>
              <a:rPr lang="en-US" dirty="0"/>
              <a:t>2. Reddy VY, et al., </a:t>
            </a:r>
            <a:r>
              <a:rPr lang="en-US" i="1" dirty="0"/>
              <a:t>Circulation</a:t>
            </a:r>
            <a:r>
              <a:rPr lang="en-US" dirty="0"/>
              <a:t> </a:t>
            </a:r>
            <a:r>
              <a:rPr lang="fr-FR" dirty="0"/>
              <a:t>2015;132(10):907–15.</a:t>
            </a:r>
            <a:br>
              <a:rPr lang="fr-FR" dirty="0"/>
            </a:br>
            <a:r>
              <a:rPr lang="en-US" dirty="0"/>
              <a:t>3. </a:t>
            </a:r>
            <a:r>
              <a:rPr lang="en-US" dirty="0" err="1"/>
              <a:t>Natala</a:t>
            </a:r>
            <a:r>
              <a:rPr lang="en-US" dirty="0"/>
              <a:t> A, et al., J of American College of </a:t>
            </a:r>
            <a:r>
              <a:rPr lang="en-US" dirty="0" err="1"/>
              <a:t>Cardiol</a:t>
            </a:r>
            <a:r>
              <a:rPr lang="en-US" dirty="0"/>
              <a:t> 2014;64(7), 647–56.</a:t>
            </a:r>
          </a:p>
          <a:p>
            <a:r>
              <a:rPr lang="en-US" dirty="0"/>
              <a:t>4. </a:t>
            </a:r>
            <a:r>
              <a:rPr lang="en-US" dirty="0" err="1"/>
              <a:t>Bourier</a:t>
            </a:r>
            <a:r>
              <a:rPr lang="en-US" dirty="0"/>
              <a:t> F, et al., </a:t>
            </a:r>
            <a:r>
              <a:rPr lang="en-US" i="1" dirty="0"/>
              <a:t>J </a:t>
            </a:r>
            <a:r>
              <a:rPr lang="en-US" i="1" dirty="0" err="1"/>
              <a:t>Cardiovasc</a:t>
            </a:r>
            <a:r>
              <a:rPr lang="en-US" i="1" dirty="0"/>
              <a:t> </a:t>
            </a:r>
            <a:r>
              <a:rPr lang="en-US" i="1" dirty="0" err="1"/>
              <a:t>Electrophysiol</a:t>
            </a:r>
            <a:r>
              <a:rPr lang="en-US" i="1" dirty="0"/>
              <a:t> </a:t>
            </a:r>
            <a:r>
              <a:rPr lang="en-US" dirty="0"/>
              <a:t>2016;27(3):347–50.</a:t>
            </a:r>
          </a:p>
          <a:p>
            <a:r>
              <a:rPr lang="en-US" dirty="0"/>
              <a:t>‡ Indicates a third-party trademark, which is property of its respective owner</a:t>
            </a:r>
            <a:endParaRPr lang="en-US" dirty="0">
              <a:solidFill>
                <a:srgbClr val="000000"/>
              </a:solidFill>
            </a:endParaRPr>
          </a:p>
        </p:txBody>
      </p:sp>
      <p:grpSp>
        <p:nvGrpSpPr>
          <p:cNvPr id="2" name="Group 1"/>
          <p:cNvGrpSpPr/>
          <p:nvPr/>
        </p:nvGrpSpPr>
        <p:grpSpPr>
          <a:xfrm>
            <a:off x="6473863" y="2125494"/>
            <a:ext cx="2486540" cy="2294026"/>
            <a:chOff x="5574082" y="2263888"/>
            <a:chExt cx="2486540" cy="2294026"/>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1" t="7552" r="5464" b="5838"/>
            <a:stretch/>
          </p:blipFill>
          <p:spPr bwMode="auto">
            <a:xfrm>
              <a:off x="5574083" y="2545477"/>
              <a:ext cx="2486539" cy="2012437"/>
            </a:xfrm>
            <a:prstGeom prst="rect">
              <a:avLst/>
            </a:prstGeom>
            <a:noFill/>
            <a:ln w="25400">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574082" y="2263888"/>
              <a:ext cx="2486539" cy="276999"/>
            </a:xfrm>
            <a:prstGeom prst="rect">
              <a:avLst/>
            </a:prstGeom>
            <a:noFill/>
          </p:spPr>
          <p:txBody>
            <a:bodyPr wrap="square" rtlCol="0">
              <a:spAutoFit/>
            </a:bodyPr>
            <a:lstStyle/>
            <a:p>
              <a:pPr algn="ctr" defTabSz="914153" fontAlgn="base">
                <a:spcBef>
                  <a:spcPct val="0"/>
                </a:spcBef>
                <a:spcAft>
                  <a:spcPct val="0"/>
                </a:spcAft>
              </a:pPr>
              <a:r>
                <a:rPr lang="en-US" sz="1200" b="1" dirty="0">
                  <a:solidFill>
                    <a:schemeClr val="bg2">
                      <a:lumMod val="75000"/>
                    </a:schemeClr>
                  </a:solidFill>
                  <a:latin typeface="Calibri" charset="0"/>
                  <a:ea typeface="Calibri" charset="0"/>
                  <a:cs typeface="Calibri" charset="0"/>
                </a:rPr>
                <a:t>SMARTTOUCH</a:t>
              </a:r>
              <a:r>
                <a:rPr lang="en-US" sz="1200" b="1" baseline="30000" dirty="0">
                  <a:solidFill>
                    <a:schemeClr val="bg2">
                      <a:lumMod val="75000"/>
                    </a:schemeClr>
                  </a:solidFill>
                  <a:latin typeface="Calibri" charset="0"/>
                  <a:ea typeface="Calibri" charset="0"/>
                  <a:cs typeface="Calibri" charset="0"/>
                </a:rPr>
                <a:t>‡</a:t>
              </a:r>
              <a:r>
                <a:rPr lang="en-US" sz="1200" b="1" dirty="0">
                  <a:solidFill>
                    <a:schemeClr val="bg2">
                      <a:lumMod val="75000"/>
                    </a:schemeClr>
                  </a:solidFill>
                  <a:latin typeface="Calibri" charset="0"/>
                  <a:ea typeface="Calibri" charset="0"/>
                  <a:cs typeface="Calibri" charset="0"/>
                </a:rPr>
                <a:t> SF CATHETER</a:t>
              </a:r>
              <a:r>
                <a:rPr lang="en-US" sz="1200" b="1" baseline="30000" dirty="0">
                  <a:solidFill>
                    <a:schemeClr val="bg2">
                      <a:lumMod val="75000"/>
                    </a:schemeClr>
                  </a:solidFill>
                  <a:latin typeface="Calibri" charset="0"/>
                  <a:ea typeface="Calibri" charset="0"/>
                  <a:cs typeface="Calibri" charset="0"/>
                </a:rPr>
                <a:t>4</a:t>
              </a:r>
            </a:p>
          </p:txBody>
        </p:sp>
      </p:grpSp>
      <p:grpSp>
        <p:nvGrpSpPr>
          <p:cNvPr id="5" name="Group 4"/>
          <p:cNvGrpSpPr/>
          <p:nvPr/>
        </p:nvGrpSpPr>
        <p:grpSpPr>
          <a:xfrm>
            <a:off x="3797709" y="2125494"/>
            <a:ext cx="2467784" cy="2301536"/>
            <a:chOff x="3797709" y="2125494"/>
            <a:chExt cx="2467784" cy="2301536"/>
          </a:xfrm>
        </p:grpSpPr>
        <p:sp>
          <p:nvSpPr>
            <p:cNvPr id="6" name="TextBox 5"/>
            <p:cNvSpPr txBox="1"/>
            <p:nvPr/>
          </p:nvSpPr>
          <p:spPr>
            <a:xfrm>
              <a:off x="3797709" y="2125494"/>
              <a:ext cx="2467784" cy="276999"/>
            </a:xfrm>
            <a:prstGeom prst="rect">
              <a:avLst/>
            </a:prstGeom>
            <a:noFill/>
          </p:spPr>
          <p:txBody>
            <a:bodyPr wrap="square" rtlCol="0">
              <a:spAutoFit/>
            </a:bodyPr>
            <a:lstStyle/>
            <a:p>
              <a:pPr algn="ctr" defTabSz="914153" fontAlgn="base">
                <a:spcBef>
                  <a:spcPct val="0"/>
                </a:spcBef>
                <a:spcAft>
                  <a:spcPct val="0"/>
                </a:spcAft>
              </a:pPr>
              <a:r>
                <a:rPr lang="en-US" sz="1200" b="1" dirty="0">
                  <a:solidFill>
                    <a:schemeClr val="accent1"/>
                  </a:solidFill>
                  <a:latin typeface="Calibri" charset="0"/>
                  <a:ea typeface="Calibri" charset="0"/>
                  <a:cs typeface="Calibri" charset="0"/>
                </a:rPr>
                <a:t>TACTICATH™ CATHETER</a:t>
              </a:r>
              <a:r>
                <a:rPr lang="en-US" sz="1200" b="1" baseline="30000" dirty="0">
                  <a:solidFill>
                    <a:schemeClr val="accent1"/>
                  </a:solidFill>
                  <a:latin typeface="Calibri" charset="0"/>
                  <a:ea typeface="Calibri" charset="0"/>
                  <a:cs typeface="Calibri" charset="0"/>
                </a:rPr>
                <a:t>1</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15" t="22388" r="40002" b="8582"/>
            <a:stretch/>
          </p:blipFill>
          <p:spPr bwMode="auto">
            <a:xfrm>
              <a:off x="3797710" y="2402359"/>
              <a:ext cx="2467783" cy="2024671"/>
            </a:xfrm>
            <a:prstGeom prst="rect">
              <a:avLst/>
            </a:prstGeom>
            <a:noFill/>
            <a:ln w="25400">
              <a:solidFill>
                <a:schemeClr val="accent1"/>
              </a:solidFill>
              <a:miter lim="800000"/>
              <a:headEnd/>
              <a:tailEnd/>
            </a:ln>
            <a:extLst/>
          </p:spPr>
        </p:pic>
      </p:grpSp>
      <p:sp>
        <p:nvSpPr>
          <p:cNvPr id="15" name="Text Placeholder 26"/>
          <p:cNvSpPr txBox="1">
            <a:spLocks/>
          </p:cNvSpPr>
          <p:nvPr/>
        </p:nvSpPr>
        <p:spPr>
          <a:xfrm>
            <a:off x="528344" y="3546987"/>
            <a:ext cx="2738423" cy="732424"/>
          </a:xfrm>
          <a:prstGeom prst="rect">
            <a:avLst/>
          </a:prstGeom>
          <a:noFill/>
          <a:ln>
            <a:noFill/>
          </a:ln>
          <a:effectLst/>
        </p:spPr>
        <p:txBody>
          <a:bodyPr vert="horz" lIns="0" tIns="45720" rIns="91440" bIns="4572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800" b="0" kern="1200" baseline="0">
                <a:solidFill>
                  <a:schemeClr val="tx1"/>
                </a:solidFill>
                <a:latin typeface="Calibri" panose="020F0502020204030204" pitchFamily="34" charset="0"/>
                <a:ea typeface="+mn-ea"/>
                <a:cs typeface="Calibri" panose="020F0502020204030204" pitchFamily="34" charset="0"/>
              </a:defRPr>
            </a:lvl1pPr>
            <a:lvl2pPr marL="287338"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576263"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855663"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4pPr>
            <a:lvl5pPr marL="11525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rgbClr val="000000"/>
                </a:solidFill>
              </a:rPr>
              <a:t>The force sensors used in </a:t>
            </a:r>
            <a:r>
              <a:rPr lang="en-US" dirty="0" err="1">
                <a:solidFill>
                  <a:srgbClr val="000000"/>
                </a:solidFill>
              </a:rPr>
              <a:t>TactiCath</a:t>
            </a:r>
            <a:r>
              <a:rPr lang="en-US" dirty="0">
                <a:solidFill>
                  <a:srgbClr val="000000"/>
                </a:solidFill>
              </a:rPr>
              <a:t>™ Quartz and </a:t>
            </a:r>
            <a:r>
              <a:rPr lang="en-US" dirty="0" err="1">
                <a:solidFill>
                  <a:srgbClr val="000000"/>
                </a:solidFill>
              </a:rPr>
              <a:t>TactiCath</a:t>
            </a:r>
            <a:r>
              <a:rPr lang="en-US" dirty="0">
                <a:solidFill>
                  <a:srgbClr val="000000"/>
                </a:solidFill>
              </a:rPr>
              <a:t> catheters both use optical technology. Data from the </a:t>
            </a:r>
            <a:r>
              <a:rPr lang="en-US" dirty="0" err="1">
                <a:solidFill>
                  <a:srgbClr val="000000"/>
                </a:solidFill>
              </a:rPr>
              <a:t>TactiCath</a:t>
            </a:r>
            <a:r>
              <a:rPr lang="en-US" dirty="0">
                <a:solidFill>
                  <a:srgbClr val="000000"/>
                </a:solidFill>
              </a:rPr>
              <a:t> catheter are applicable to the </a:t>
            </a:r>
            <a:r>
              <a:rPr lang="en-US" dirty="0" err="1">
                <a:solidFill>
                  <a:srgbClr val="000000"/>
                </a:solidFill>
              </a:rPr>
              <a:t>TactiCath</a:t>
            </a:r>
            <a:r>
              <a:rPr lang="en-US" dirty="0">
                <a:solidFill>
                  <a:srgbClr val="000000"/>
                </a:solidFill>
              </a:rPr>
              <a:t> Quartz catheter as the design modifications made to the </a:t>
            </a:r>
            <a:r>
              <a:rPr lang="en-US" dirty="0" err="1">
                <a:solidFill>
                  <a:srgbClr val="000000"/>
                </a:solidFill>
              </a:rPr>
              <a:t>TactiCath</a:t>
            </a:r>
            <a:r>
              <a:rPr lang="en-US" dirty="0">
                <a:solidFill>
                  <a:srgbClr val="000000"/>
                </a:solidFill>
              </a:rPr>
              <a:t> catheter are fully verifiable in bench testing. </a:t>
            </a:r>
            <a:endParaRPr lang="en-US" dirty="0"/>
          </a:p>
        </p:txBody>
      </p:sp>
    </p:spTree>
    <p:extLst>
      <p:ext uri="{BB962C8B-B14F-4D97-AF65-F5344CB8AC3E}">
        <p14:creationId xmlns:p14="http://schemas.microsoft.com/office/powerpoint/2010/main" val="9369419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Cryoballoon</a:t>
            </a:r>
            <a:r>
              <a:rPr lang="en-US" dirty="0"/>
              <a:t> vs. RF by the numbers</a:t>
            </a:r>
          </a:p>
        </p:txBody>
      </p:sp>
      <p:sp>
        <p:nvSpPr>
          <p:cNvPr id="27" name="Date Placeholder 26"/>
          <p:cNvSpPr>
            <a:spLocks noGrp="1"/>
          </p:cNvSpPr>
          <p:nvPr>
            <p:ph type="dt" sz="half" idx="10"/>
          </p:nvPr>
        </p:nvSpPr>
        <p:spPr/>
        <p:txBody>
          <a:bodyPr/>
          <a:lstStyle/>
          <a:p>
            <a:fld id="{8E71BD66-41E9-3542-AD48-B78FDBB75EE4}" type="datetime1">
              <a:rPr lang="en-US" smtClean="0"/>
              <a:pPr/>
              <a:t>3/29/2019</a:t>
            </a:fld>
            <a:endParaRPr lang="en-US"/>
          </a:p>
        </p:txBody>
      </p:sp>
      <p:sp>
        <p:nvSpPr>
          <p:cNvPr id="24" name="Slide Number Placeholder 3"/>
          <p:cNvSpPr>
            <a:spLocks noGrp="1"/>
          </p:cNvSpPr>
          <p:nvPr>
            <p:ph type="sldNum" sz="quarter" idx="12"/>
          </p:nvPr>
        </p:nvSpPr>
        <p:spPr/>
        <p:txBody>
          <a:bodyPr/>
          <a:lstStyle/>
          <a:p>
            <a:fld id="{0C9F10FC-1A7C-0142-9391-393B55E2CC4A}" type="slidenum">
              <a:rPr lang="en-US" smtClean="0"/>
              <a:pPr/>
              <a:t>118</a:t>
            </a:fld>
            <a:endParaRPr lang="en-US" dirty="0"/>
          </a:p>
        </p:txBody>
      </p:sp>
      <p:sp>
        <p:nvSpPr>
          <p:cNvPr id="41" name="Text Placeholder 40"/>
          <p:cNvSpPr>
            <a:spLocks noGrp="1"/>
          </p:cNvSpPr>
          <p:nvPr>
            <p:ph type="body" sz="quarter" idx="15"/>
          </p:nvPr>
        </p:nvSpPr>
        <p:spPr/>
        <p:txBody>
          <a:bodyPr/>
          <a:lstStyle/>
          <a:p>
            <a:r>
              <a:rPr lang="en-US" dirty="0"/>
              <a:t>1. </a:t>
            </a:r>
            <a:r>
              <a:rPr lang="en-US" dirty="0" err="1"/>
              <a:t>Kuck</a:t>
            </a:r>
            <a:r>
              <a:rPr lang="en-US" dirty="0"/>
              <a:t> KH, et al., </a:t>
            </a:r>
            <a:r>
              <a:rPr lang="en-US" i="1" dirty="0"/>
              <a:t>NEJM</a:t>
            </a:r>
            <a:r>
              <a:rPr lang="en-US" dirty="0"/>
              <a:t> 2016;374, 2235–2245.</a:t>
            </a:r>
          </a:p>
          <a:p>
            <a:r>
              <a:rPr lang="en-US" dirty="0"/>
              <a:t>2. </a:t>
            </a:r>
            <a:r>
              <a:rPr lang="en-US" dirty="0" err="1"/>
              <a:t>Shurrab</a:t>
            </a:r>
            <a:r>
              <a:rPr lang="en-US" dirty="0"/>
              <a:t> M, et al., </a:t>
            </a:r>
            <a:r>
              <a:rPr lang="en-US" i="1" dirty="0"/>
              <a:t>J American Heart </a:t>
            </a:r>
            <a:r>
              <a:rPr lang="en-US" i="1" dirty="0" err="1"/>
              <a:t>Assoc</a:t>
            </a:r>
            <a:r>
              <a:rPr lang="en-US" i="1" dirty="0"/>
              <a:t> </a:t>
            </a:r>
            <a:r>
              <a:rPr lang="en-US" dirty="0"/>
              <a:t>2015;4(9):e002476.</a:t>
            </a:r>
          </a:p>
          <a:p>
            <a:r>
              <a:rPr lang="en-US" dirty="0"/>
              <a:t>3. Reddy VY, et al., </a:t>
            </a:r>
            <a:r>
              <a:rPr lang="en-US" i="1" dirty="0"/>
              <a:t>Circulation</a:t>
            </a:r>
            <a:r>
              <a:rPr lang="en-US" dirty="0"/>
              <a:t> 2015 Sep 8;132(10):907–15.</a:t>
            </a:r>
          </a:p>
        </p:txBody>
      </p:sp>
      <p:sp>
        <p:nvSpPr>
          <p:cNvPr id="4" name="AutoShape 2" descr="data:image/jpeg;base64,/9j/4AAQSkZJRgABAQAAAQABAAD/2wCEAAkGBxAPDxAREBAQEBAQDw8QDw8QDw8QDhANFRIWFhUWFhMYHSggGBomGxMVITEhJSkrLjovFx8/ODMsOCgtLisBCgoKDg0OGhAQGi0lICYtLTYtLy0tLS0tLS0tLSstLS0tLS0tLS0tLSstLS0tLS0tLy0tLS0tLSstLS0tLS0tLf/AABEIAQMAwgMBEQACEQEDEQH/xAAcAAEAAQUBAQAAAAAAAAAAAAAABwECAwUGBAj/xABAEAACAQMABwUEBgkDBQAAAAAAAQIDBBEFBhIhMUFRBxNhcYEUIjKRQnKCobHBFSMzUlNiY5KiQ8PwJCU1VHP/xAAbAQEAAgMBAQAAAAAAAAAAAAAAAQUCAwQGB//EADIRAQACAQMCBAMIAgIDAAAAAAABAgMEERIhMQUTQVEiYYEycZGhsdHh8ELBIzNDUvH/2gAMAwEAAhEDEQA/AJxAAAAAAAAAAAAAAAAAAAAAAAAAAAAAAAAAAAAAAAAAAAAAAAAAAAAAAAAAAAAAAAAAAAAAAAAa7Qml6d5CpOnwpXNxby359+lUcG/JpJ+pnfHNJiJ9on8URO7YmCQAAAAAAAAAAAAAAAAAAAAAAAAAazWbSis7K5uXjNGjOUU/pVMYhH1k4r1NmHH5l4r7sbTtG6LuwXSrVS7tJybc1G6hni5rEKrb5t5pfJln4ni2it4+79v9ufTZN94TIVDqAAAAAAAAAAAAAAAAAAAAAAAAABGHblpfZt7ezi99ep3tVf0afwp+c2mv/myz8Mx73m/t/tyau/Gu3ujHVHS3sGkLa4bxCFRRrb8LuJrYm31xGTl5xRa6rF5mKauTT32vD6dPLrYAAAAAAAAAAAAAAAAAAAAAAAAAHzdrxpn2/SVxWTzSjLuKD3NdzTbSafSUtqX2z0ukxeXiiPXvKo1WTlfo5+vA6nPSX0J2Xac9t0ZRcnmrb/8ATVsvLcqaWzJvm3BweerZ5rWYvLyzHpPVdYb8qRLrTlbQAAAAAAAAAAAAAAAAAAAAAAByXadp/wBh0dUcHitcf9PRxxUpp7U102Y7Tz1x1OrR4fNyxE9o6y1Zr8KTL5+pRwj0ijtO8nFEydnZ9kGnvZNIdxN4pXqVPe9yuFl0n65lHzlHoV3iOHnj5R3j9FhpMm08U9lCsQAAAAAAAAAAAAAAAAAAAAAAB8/9penf0hpKUKbzQtdqhSxwlPP62frJKPlBPmeg0OHy8W895/sKrW5t529nLV1hteh3w4asSJZStm2mnFuMk1KMk8SjJPKafJpmExvG0sqW2l9Jaj6wLSNjSr7u8x3dxFfRuI4Ut3JPdJeEkeZ1GHysk1/D7l3jvzrEt8aGwAAAAAAAAAAAAAAAAAAAAByHadrL+j7GSpyxc3GaNDD96O736i+qn83Hqdejwebk69o7tObJFK7oV0XaKnRlVa5e7+Rf2t12UV55S1c3l/8AOJthlCqRJKrhlGMoierr+ybWP2K+7ipLFC7cabzwhcf6cvDOdl+cehXa/BzpyjvH6LHSZdp4ynwoliAAAAAAAAAAAAAAAAAAABbOaim20kk223hJLi2wPnjWjTEtMaSlOOe5i+6to71ign8WOsnmXXDS5Ho9NhjBi69/VT6vNzttC7WjFGnTox3cM+hnh+KZs57V2ni5lHUhdDiEPRRjvx1MbMd+rDpC2ws8uDNcTv0b6ynvsz1n/SNlHvJZubfZpXH70nj3Kn2kvmpdDz+rweVk6dp7LjDk513dccraAAAAAAAAAAAAAAAAAACNu2XWbuaCsaUv1t1HNbHGFpnDX22mvKMvAsfD8HK3mT2j9f4c2qy8K7e7kNSdE7MHWkuCyvyLDU5P8YVeCvKZvPaHP6y3HeXE+kd3rzOrDXarVvvMy1iRtN1UiN0M8Aws2sKKrU/NYfmc9vhlvxTvDFqZp+Wir+NSWe6b7q5isvNBv4kubi8SXk1zNWqwxmx9O/o68GTy7fJ9I05qSUotSjJJxknlOL3pp80edWi4AAAAAAAAAAAAAAAAA8el9I07S3q3FZ4p0YOcnzeOCS5tvCS6tGVKTe0VjvKJmIjeXzxCpW0nfTr1fjrVNprioQ4RgvBRSXoekrWuHHtHootRknJfaPVIl9SVta7K3bt/yOGk+Zk3b8+2HBsietLanKXWTf3ltHSHDXsokEq4AzU0TDDfq2eh6mJ7L4T/ABNeWu8bpx22tsw61aP2cVUt3wz/ACNOK3+LtmN4ST2Mazd9QlY1ZfrLaO1Qb4ztc42fsNpeUo9GVfiGDjbnHaf1/l36XLyrtPeEllc6gAAAAAAAAAAAAAAABDvbLrE6taGj6T9yk41bnH0qzWacPRPaa6yj0Lfw7BtHmT9Ffrc20cWTs/0Fsw72S3vgbNZm/wAYcmhxc7Tkn6M2vtxswcVyixo6+rX4lk3vFEYqJZtS5IhG5gI3eijHcZQ1WnqypYaa5byU2n1dWqEbq2a47UcP62CutvS6wxW5VcPoq+raPu6dan+0t6mcPcpw4Si/CUW16nRlx1y02n1ZVtOO+76Z0VpCndUKVek8060Izi+eHya5NPc11TPNXpNLTWfRbxMTG8PWYpAAAAAAAAAAAAAAanWrTcNH2da5lhuEcU4P/UrS3Qj6trPhl8jbhxTkvFYYZLxSs2lA+rmj6l5c7VRuc51HUqzfGU5PLfq2egvaMdOjzuW05b8Y7ym6yslRpqKW6Md5R3vNrbr3HjjHTb2Rhrvcbcqny+bLnS12q81nyc9T9zjlTOpu3XKARursA3eiENxnDTM9WSMMoJ36N9qlcYk6b58PM5NVXpu6tLfadmn180b3VZVUt090idNflXZ13q6zsU1j2Zz0fUl7s9qta5fCa31aa8176XhPqcHiOD/yR9XVpMv+EpfKl3AAAAAAAAAAAAAAIW7W9Oe1XkbSm80rTfUxwldSW/8Ati8ecpFx4fh415z6/oq9fn2+GHSdm+gu7p97Jb3vNetzdeMNHhuHlacs/R1+lJbFGb8MHFije0QstTfhimUM6wva2n1qfhk9BjjaIeQwW5Zps1U6OFFer8za64tvMrVSITurGiETZn7sza911KBBMstrLu60JLqY3jlWYZ4r7WiXVa2WKuLPaS34yVuG/DJsuvtV3Rdo66qUKsKtN7NWjUjOD6Ti8rPVcmujZZZaResxPaWiLTS0Wh9N6A0tC9taNzT+GrBSxnLhPhKL8VJNeh5fJjnHaaz6LmlotETDYGDIAAAAAAAAAAAGq1o0urGzr3Dw3Tg9iL4SrSezTj6yaNmHH5l4qwyX4VmyC9WrGVxcJzbnKc3UqSfGUm8yb8W2ehvMUp0eXz3nJbb3T3o21VKlCK5JfM8/ktytMvSafHGPHFYa3Wyps0cdcm/SV3u4fFsnHDsijSdLOwusvyL2ry2lt3n5PLXo715GTqpbooqBDPkvhbksZsq6JO7HdSFPeC09C5pbs9GIRS3V3GhI99Zzi9+IFTn+HK9DpZ5Y0Q6Yt+6uJr+bJbY55UhqvHVJPYpptxqVrKb92adxQzymsKpH1WzLH8supU+JYe2SPul1aLJ3pKXCpWAAAAAAAAAAAAIz7ab97Fpar6c516mHygtmCfVNzk/sln4bj3tayv8AEMnGkQ8PZto/M9rHNL0R1a2/Gmyl0dfM1H3JYwUT1TmNdKmIJc8Fhoa7yoPHLxFNkfXtL4PNlxV5vTT9phlRyZOjHZdG3IZ8mT2cbo5LZUBubsTo7ydy09FK9L3X5Brpb4naai080Jr+m/wKnWz8b0/h/WiLddaOLqXr+JaaafgYZftMGrOkfZbu2uM4VKtBzf8ASfu1P8JSGpx88c1+TXivwyxL6XPLr0AAAAAAAAAAAELdqFbvNLOP8G3o08dG9qp/uIvfDq7Yd/eVH4pf49vk6/s6oKMI+WTn8Qlo8Hje8y7oqno3B62XW3V2VwRc6LHxpu8X41qOeXjDn7ilmK8Gmd0KrBb4tvdhhT3kt9LdXojRI3bd13cjdG6yVIbp3YJ0idy09GKtT91+RLVSfih3Optvs283/I/wKbWW3u9f4fXbHuibXVZupev4lvpfsObLPxtFShmLXmdEtF52l9JatXTrWVpVfGpbUJy+s6ab+/J5TNXjktHzl6DHO9Yn5Nka2YAAAAAAAAAAQfr2v+8Xnnb/AC9mpHo9B/0V+v6y874nP/LP0/R2WpN0oqK8F+By67Hu5PCc8VyTE+7sdK3saNKUm+W4q8OOb32ei1uprgwzeZR9VjObdRxlst/FsvZ+fAvq8a/Du8Bl8zJM5ZrO3vtO34rNjKwZNNbbTuwunhmW7qtO07w9MYGLbuu2AbrJQCd2CpAlFp+GWPudpqK5tImZ2jdjpqzbJEJBs6Hc2j5ZiUOS3PK9xhp5eFCGs0tu4qPxwehwRtSFTe295aq3hxN0tOSX0BqL/wCMss/+vD5Y3Hl9V/3W+96HB/1V+5vTnbgAAAAAAAAAAhztIt9jSspfxaFGp8tqn/tnoPDbb4dvaZef8Wrtff5LtEXjpqMlxW7w3HRlxxbpLzU3tiyzara1L6pczgqk8rKSjwil5GmMVMVZmsJyanLqr1rknp7eiQHbRVvsYWz3f5FHzmcnL5vcTgpGm4bdNnASWJNLk2i+js+eWja0wShkltx25RxkprG4NtJ26SvDNRoDDOIYZJ+Ft9WtFurU22vdicesz8K8Y7rjwbRzaect7rZdqjbS5ZX3Ir9LTnkej1V4pjQZfPalJ9W2elrG0bKKJ3ndjVHYg2+jZk02vyt0fQGrds6NlaU3xhbUIy+soLP35PKZ7cslp+cvVYq8aRHybI1MwAAAAAAAAAAjvtdsG42tyl8Ep0Z7uU1tQb8E4SX2i38KyfFanv1VfimPekW9nGaMukpbMuEvuZcXh5bUYZtXlHeG9otxaa5NNGi0bxsr622mJh19bWaEqGzGMu8cdl5S2V6lXXQ2jJvPZ6TN47S2n4VieW30c/EsXl5leiEb7DQdVMkW79wluAPXozRk7ieEsRXxS5GjPnrij5uzR6K2qttHaO7trW3jRgox3JLeykveb23l7HFiripxqjfXzTPfTdOD92O5lzocHCvKVJrtT5l+MdnF21r3tVR5L3pPpFFhM7QrdRmjFjmfX0eyysParuhQSyqtaKkv6Mfen/hGRjmv5WKbe0M9Bim+StZ/vunc8q9eAAAAAAAAAAADX6f0ZG8ta1CW7vIYjL92ot8Jekkn6G3BlnFki8ejXlxxkpNZ9UF1KE4uUJpxqU5ShOL4xnF4a+aPVxMWrFo7S8naJx3mtm30NpGLxCo8Pgm+BqvE+jjzaSJnlV01OxclmDz/AM6nLOWI7uedHafsqSozjxi16GUWrPaXNfDkp9qBEtSpCF0IOTxFOT6RTb+SEzERvLbjte08axMz7R1n8m60bq7OTUq3uR/dz778+hw5tdWOlOr0Oi8FzZJ5aj4Y9vWf2/V01GlClHEUoxS8l6lZa1rzvPWXqMeOmGnGsbRDkNadZ1h0qDzylUXDyRZ6XRzHxX/BT63xGLf8eL8UeXTbfNtvzbbLaFVE7dZe926tqOH+1q75/wAsOgr8dvlCq82dVm5R9mvb5y6Psv0S5Tq3k1uSdGh47/1kl8lHP1it8Uz9sUffP+nrvCcG1ZyT9EilMuQAAAAAAAAAAAAI97R9Xmpe3Uo5WErqKXJblV9FhPwSfJlz4Zqtv+G30/b9lP4npOUebXv6/u4KdHO9FxaFHTJt0lstE6Xq0Xuk8fuvgc2TFW3ds7TvV22itZ6U0lVivVfmV2XSWjrSXZh1dO2WsS3tJWVXf7nzOSZz0dkafQZe8QzwsLRb9mm/NownNn95bK+H6COvGrK7y2or46UF0TivuRh5eXJPaZdEZdLgjaJrX7tv9Nbe610YZ7tSqv8Ash83v+46MegyT9ro5M3jOGv/AFxNp/CP3/Jyul9PVq+VKWzD+HDdH15v1LLDpcePrEdfdT6jW5tR0tO0e0dv5c/Wm28Le3wS4nS5+lY3ns91pZxoLvam+f0Y/u+Xj4mPW87QqNRqbaq3lYvs+svLa2dXSFyqMN2081J8qVFcX+SXVmebLXT4+U/T5yuvDtDzmKV7eqX7G0hQpQpU1swpxUYrwXV834nl73m9ptbvL2VKRSsVjtDOYsgAAAAAAAAAAAAKSimmmsprDT3poCMdbdVJWjlXt4uVs8udNb5UOvnD8PLeeg0WujJtTJ9r9f5/V57xDw7jvkx9v0/hzXdKW+JYWqqIyTXpKsG48TVMNm8S9lG58TGYYTV6Y3T6v5sx4wxmJV78nZjxY53A2ZRUp0J1OG5dXwEzENGbVY8Xzn2euPd0Fu96fViK2srredqp+LpV46VKve1lSox2pvi3up04fvSfJff0yZ5MmPBTlb/6uNDoJtPDHH9+aTNXNBU7GjsQ96csSq1WsSqT/KK5L88t+c1Optnvyn6R7PY6bTVwU41+s+7bHO6AAAAAAAAAAAAAAAABx2n9RoVG6to40aj3ypP9hN+GPgflu8OZaabxK1PhydY/P+VVq/C6Zfip0n8v4cVfW1a2ls3NKVN5wpNZhL6s1uZcY82PLG9J3efz6TLhn4o2/RiUYPgzOatPO0LlR6SMeB5vyXxodZIjii2b2hlg6cPF+JHCXPeMmT12W1dINtRjlt7oxim5N9ElvZlFK16yYtHG/SN5bjROp9zctSr5tqXHDw68l4R+j9rf4HDn8Sx06U6z+X9/u6/0vhF7dcnSPz/j+9Hf6K0XRtafd0YKEeLfGUpdZS4tlLlzXy25Xnd6HFhpirxpG0PYamwAAAAAAAAAAAAAAAAAKZAtqQjJOMkpRe5xkk014pkxMxO8ImInpLQ3mptjUbapOk3zoylTX9nw/cdlNfnp/lv9/X+XHk8O09/8dvu6fw1lTs/pfQuay+vGnP8ABI6I8Vv61j83JbwbFPa0/ksj2frndzflSin+LJnxW3pWPxYx4Lj/APafyey21DtI/HOvV8JVFCP+CT+81X8TzT22j+/Nvp4Tp6995+v7bN9o/Rdvbr9TRp0+TcYrafnLi/U48mbJk+3My7seHHj+xWIezJqbVQAAAAAAAAAAAAAAKZApkCjkTsjda6g2N1jronZG7G7pE8UcljvF1J4nJb7cuo4I5Ht66jhJzVV8uo4nJcrtEcU8mSNyhsndeqyI2N16mRsndVSGyV2SAyBUAAAAAAFAKNgWtkoY5TJQwVKpMQiZeStc4M4qwmzwV75o2RRhNmur6Ta5myMbXN2vraZa5mcYmucjyT04+pnGJj5q1adfUnykeazU9NvqYziZRle2hpdvmYTjZxkbGhpFvma5ozi7YULzJrmrZFnupV8mEwziXphUMdmTNGRCV6ZCVxCVQAAAAAoBRki1oIYpxJQ89SmZRLGYeOtQZnEsJhrri0bNkWYTVrLjR7Zsi7VNGtr6Lk+RtjJDXON456Hl0MoyQwnHKxaHl0J8yDy5Z6WiJdDGckJjHL30NGSXIwm7ZFGzt7Fo1zdsirZULVmqbNkVe+lRZhMtkQ9dOBhuyZ4xISvSISuISAVAAAAACmAGAKOJItdMbo2WOgTujZjla55E8kcWKVjnkTzRxY5aNXQnmjgseil0HmHln6KXQeYeWqtFroPMPLZI6OS5Ec08GSNljkRyTxZY2xG6dl6pEbp2XqA3NlcEJVwBUAAAA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p:nvPr/>
        </p:nvSpPr>
        <p:spPr>
          <a:xfrm>
            <a:off x="2644599" y="985319"/>
            <a:ext cx="1849262" cy="148745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37%</a:t>
            </a:r>
          </a:p>
          <a:p>
            <a:pPr marL="0" marR="0" lvl="0" indent="0" defTabSz="914400" eaLnBrk="1" fontAlgn="auto" latinLnBrk="0" hangingPunct="1">
              <a:lnSpc>
                <a:spcPts val="1200"/>
              </a:lnSpc>
              <a:spcBef>
                <a:spcPts val="0"/>
              </a:spcBef>
              <a:spcAft>
                <a:spcPts val="600"/>
              </a:spcAft>
              <a:buClrTx/>
              <a:buSzTx/>
              <a:buFontTx/>
              <a:buNone/>
              <a:tabLst/>
              <a:defRPr/>
            </a:pPr>
            <a:r>
              <a:rPr lang="en-US" sz="1100" kern="0" dirty="0">
                <a:solidFill>
                  <a:prstClr val="white"/>
                </a:solidFill>
                <a:latin typeface="Georgia"/>
                <a:ea typeface=""/>
                <a:cs typeface=""/>
              </a:rPr>
              <a:t>P</a:t>
            </a:r>
            <a:r>
              <a:rPr kumimoji="0" lang="en-US" sz="1100" b="0" i="0" u="none" strike="noStrike" kern="0" cap="none" spc="0" normalizeH="0" baseline="0" noProof="0" dirty="0" err="1">
                <a:ln>
                  <a:noFill/>
                </a:ln>
                <a:solidFill>
                  <a:prstClr val="white"/>
                </a:solidFill>
                <a:effectLst/>
                <a:uLnTx/>
                <a:uFillTx/>
                <a:latin typeface="Georgia"/>
                <a:ea typeface=""/>
                <a:cs typeface=""/>
              </a:rPr>
              <a:t>ercentage</a:t>
            </a:r>
            <a:r>
              <a:rPr kumimoji="0" lang="en-US" sz="1100" b="0" i="0" u="none" strike="noStrike" kern="0" cap="none" spc="0" normalizeH="0" baseline="0" noProof="0" dirty="0">
                <a:ln>
                  <a:noFill/>
                </a:ln>
                <a:solidFill>
                  <a:prstClr val="white"/>
                </a:solidFill>
                <a:effectLst/>
                <a:uLnTx/>
                <a:uFillTx/>
                <a:latin typeface="Georgia"/>
                <a:ea typeface=""/>
                <a:cs typeface=""/>
              </a:rPr>
              <a:t> of patients treated with advanced cryoballoon</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56" name="Rectangle 55"/>
          <p:cNvSpPr/>
          <p:nvPr/>
        </p:nvSpPr>
        <p:spPr>
          <a:xfrm>
            <a:off x="2644599" y="2763272"/>
            <a:ext cx="1849262" cy="148745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12%</a:t>
            </a:r>
          </a:p>
          <a:p>
            <a:pPr marL="0" marR="0" lvl="0" indent="0" defTabSz="914400" eaLnBrk="1" fontAlgn="auto" latinLnBrk="0" hangingPunct="1">
              <a:lnSpc>
                <a:spcPts val="1200"/>
              </a:lnSpc>
              <a:spcBef>
                <a:spcPts val="0"/>
              </a:spcBef>
              <a:spcAft>
                <a:spcPts val="0"/>
              </a:spcAft>
              <a:buClrTx/>
              <a:buSzTx/>
              <a:buFontTx/>
              <a:buNone/>
              <a:tabLst/>
              <a:defRPr/>
            </a:pPr>
            <a:r>
              <a:rPr lang="en-US" sz="1100" kern="0" dirty="0">
                <a:solidFill>
                  <a:prstClr val="white"/>
                </a:solidFill>
                <a:latin typeface="Georgia"/>
                <a:ea typeface=""/>
                <a:cs typeface=""/>
              </a:rPr>
              <a:t>P</a:t>
            </a:r>
            <a:r>
              <a:rPr kumimoji="0" lang="en-US" sz="1100" b="0" i="0" u="none" strike="noStrike" kern="0" cap="none" spc="0" normalizeH="0" baseline="0" noProof="0" dirty="0" err="1">
                <a:ln>
                  <a:noFill/>
                </a:ln>
                <a:solidFill>
                  <a:prstClr val="white"/>
                </a:solidFill>
                <a:effectLst/>
                <a:uLnTx/>
                <a:uFillTx/>
                <a:latin typeface="Georgia"/>
                <a:ea typeface=""/>
                <a:cs typeface=""/>
              </a:rPr>
              <a:t>ercentage</a:t>
            </a:r>
            <a:r>
              <a:rPr kumimoji="0" lang="en-US" sz="1100" b="0" i="0" u="none" strike="noStrike" kern="0" cap="none" spc="0" normalizeH="0" baseline="0" noProof="0" dirty="0">
                <a:ln>
                  <a:noFill/>
                </a:ln>
                <a:solidFill>
                  <a:prstClr val="white"/>
                </a:solidFill>
                <a:effectLst/>
                <a:uLnTx/>
                <a:uFillTx/>
                <a:latin typeface="Georgia"/>
                <a:ea typeface=""/>
                <a:cs typeface=""/>
              </a:rPr>
              <a:t> of patients treated with contact force RF</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59" name="Rectangle 58"/>
          <p:cNvSpPr/>
          <p:nvPr/>
        </p:nvSpPr>
        <p:spPr>
          <a:xfrm>
            <a:off x="482826" y="2763272"/>
            <a:ext cx="1849262" cy="148745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31%</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The increased use of fluoroscopy time in the CB arm compared to RF</a:t>
            </a:r>
            <a:r>
              <a:rPr kumimoji="0" lang="en-US" sz="1100" b="0" i="0" u="none" strike="noStrike" kern="0" cap="none" spc="0" normalizeH="0" baseline="30000" noProof="0" dirty="0">
                <a:ln>
                  <a:noFill/>
                </a:ln>
                <a:solidFill>
                  <a:prstClr val="white"/>
                </a:solidFill>
                <a:effectLst/>
                <a:uLnTx/>
                <a:uFillTx/>
                <a:latin typeface="Georgia"/>
                <a:ea typeface=""/>
                <a:cs typeface=""/>
              </a:rPr>
              <a:t>1</a:t>
            </a:r>
            <a:r>
              <a:rPr kumimoji="0" lang="en-US" sz="1100" b="0" i="0" u="none" strike="noStrike" kern="0" cap="none" spc="0" normalizeH="0" noProof="0" dirty="0">
                <a:ln>
                  <a:noFill/>
                </a:ln>
                <a:solidFill>
                  <a:prstClr val="white"/>
                </a:solidFill>
                <a:effectLst/>
                <a:uLnTx/>
                <a:uFillTx/>
                <a:latin typeface="Georgia"/>
                <a:ea typeface=""/>
                <a:cs typeface=""/>
              </a:rPr>
              <a:t> </a:t>
            </a:r>
            <a:br>
              <a:rPr kumimoji="0" lang="en-US" sz="1100" b="0" i="0" u="none" strike="noStrike" kern="0" cap="none" spc="0" normalizeH="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(p &lt; 0.001)</a:t>
            </a:r>
          </a:p>
        </p:txBody>
      </p:sp>
      <p:sp>
        <p:nvSpPr>
          <p:cNvPr id="61" name="Rectangle 60"/>
          <p:cNvSpPr/>
          <p:nvPr/>
        </p:nvSpPr>
        <p:spPr>
          <a:xfrm>
            <a:off x="482826" y="985319"/>
            <a:ext cx="1849262" cy="148745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p = 0.74</a:t>
            </a:r>
          </a:p>
          <a:p>
            <a:pPr marL="0" marR="0" lvl="0" indent="0" defTabSz="914400" eaLnBrk="1" fontAlgn="auto" latinLnBrk="0" hangingPunct="1">
              <a:lnSpc>
                <a:spcPts val="1200"/>
              </a:lnSpc>
              <a:spcBef>
                <a:spcPts val="0"/>
              </a:spcBef>
              <a:spcAft>
                <a:spcPts val="60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The p-value of </a:t>
            </a:r>
            <a:r>
              <a:rPr kumimoji="0" lang="en-US" sz="1100" b="0" i="0" u="none" strike="noStrike" kern="0" cap="none" spc="0" normalizeH="0" baseline="0" noProof="0" dirty="0" err="1">
                <a:ln>
                  <a:noFill/>
                </a:ln>
                <a:solidFill>
                  <a:prstClr val="white"/>
                </a:solidFill>
                <a:effectLst/>
                <a:uLnTx/>
                <a:uFillTx/>
                <a:latin typeface="Georgia"/>
                <a:ea typeface=""/>
                <a:cs typeface=""/>
              </a:rPr>
              <a:t>cryoballoon</a:t>
            </a:r>
            <a:r>
              <a:rPr kumimoji="0" lang="en-US" sz="1100" b="0" i="0" u="none" strike="noStrike" kern="0" cap="none" spc="0" normalizeH="0" baseline="0" noProof="0" dirty="0">
                <a:ln>
                  <a:noFill/>
                </a:ln>
                <a:solidFill>
                  <a:prstClr val="white"/>
                </a:solidFill>
                <a:effectLst/>
                <a:uLnTx/>
                <a:uFillTx/>
                <a:latin typeface="Georgia"/>
                <a:ea typeface=""/>
                <a:cs typeface=""/>
              </a:rPr>
              <a:t> compared to standard RF PVI efficacy</a:t>
            </a:r>
            <a:r>
              <a:rPr kumimoji="0" lang="en-US" sz="1100" b="0" i="0" u="none" strike="noStrike" kern="0" cap="none" spc="0" normalizeH="0" baseline="30000" noProof="0" dirty="0">
                <a:ln>
                  <a:noFill/>
                </a:ln>
                <a:solidFill>
                  <a:prstClr val="white"/>
                </a:solidFill>
                <a:effectLst/>
                <a:uLnTx/>
                <a:uFillTx/>
                <a:latin typeface="Georgia"/>
                <a:ea typeface=""/>
                <a:cs typeface=""/>
              </a:rPr>
              <a:t>1</a:t>
            </a:r>
            <a:endParaRPr kumimoji="0" lang="en-US" sz="1100" b="0" i="0" u="none" strike="noStrike" kern="0" cap="none" spc="0" normalizeH="0" baseline="0" noProof="0" dirty="0">
              <a:ln>
                <a:noFill/>
              </a:ln>
              <a:solidFill>
                <a:prstClr val="white"/>
              </a:solidFill>
              <a:effectLst/>
              <a:uLnTx/>
              <a:uFillTx/>
              <a:latin typeface="Georgia"/>
              <a:ea typeface=""/>
              <a:cs typeface=""/>
            </a:endParaRP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No difference in efficacy</a:t>
            </a:r>
          </a:p>
        </p:txBody>
      </p:sp>
      <p:sp>
        <p:nvSpPr>
          <p:cNvPr id="63" name="Rectangle 62"/>
          <p:cNvSpPr/>
          <p:nvPr/>
        </p:nvSpPr>
        <p:spPr>
          <a:xfrm>
            <a:off x="6964653" y="996479"/>
            <a:ext cx="1849262" cy="148745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0%</a:t>
            </a:r>
          </a:p>
          <a:p>
            <a:pPr marL="0" marR="0" lvl="0" indent="0" defTabSz="914400" eaLnBrk="1" fontAlgn="auto" latinLnBrk="0" hangingPunct="1">
              <a:lnSpc>
                <a:spcPts val="12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Georgia"/>
                <a:ea typeface=""/>
                <a:cs typeface=""/>
              </a:rPr>
              <a:t>Percentage of patients treated with defined CF guidelines</a:t>
            </a:r>
            <a:r>
              <a:rPr kumimoji="0" lang="en-US" sz="1100" b="0" i="0" u="none" strike="noStrike" kern="0" cap="none" spc="0" normalizeH="0" baseline="30000" noProof="0" dirty="0">
                <a:ln>
                  <a:noFill/>
                </a:ln>
                <a:solidFill>
                  <a:prstClr val="white"/>
                </a:solidFill>
                <a:effectLst/>
                <a:uLnTx/>
                <a:uFillTx/>
                <a:latin typeface="Georgia"/>
                <a:ea typeface=""/>
                <a:cs typeface=""/>
              </a:rPr>
              <a:t>1</a:t>
            </a:r>
          </a:p>
        </p:txBody>
      </p:sp>
      <p:sp>
        <p:nvSpPr>
          <p:cNvPr id="64" name="Rectangle 63"/>
          <p:cNvSpPr/>
          <p:nvPr/>
        </p:nvSpPr>
        <p:spPr>
          <a:xfrm>
            <a:off x="6964653" y="2774432"/>
            <a:ext cx="1849262" cy="148745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85.5%</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R</a:t>
            </a:r>
            <a:r>
              <a:rPr kumimoji="0" lang="en-US" sz="1100" b="0" i="0" u="none" strike="noStrike" kern="0" cap="none" spc="0" normalizeH="0" baseline="0" noProof="0" dirty="0">
                <a:ln>
                  <a:noFill/>
                </a:ln>
                <a:solidFill>
                  <a:prstClr val="white"/>
                </a:solidFill>
                <a:effectLst/>
                <a:uLnTx/>
                <a:uFillTx/>
                <a:latin typeface="Georgia"/>
                <a:ea typeface=""/>
                <a:cs typeface=""/>
              </a:rPr>
              <a:t>ate of freedom from AF recurrence at 12 </a:t>
            </a:r>
            <a:r>
              <a:rPr kumimoji="0" lang="en-US" sz="1100" b="0" i="0" u="none" strike="noStrike" kern="0" cap="none" spc="0" normalizeH="0" baseline="0" noProof="0" dirty="0" err="1">
                <a:ln>
                  <a:noFill/>
                </a:ln>
                <a:solidFill>
                  <a:prstClr val="white"/>
                </a:solidFill>
                <a:effectLst/>
                <a:uLnTx/>
                <a:uFillTx/>
                <a:latin typeface="Georgia"/>
                <a:ea typeface=""/>
                <a:cs typeface=""/>
              </a:rPr>
              <a:t>mo</a:t>
            </a:r>
            <a:r>
              <a:rPr kumimoji="0" lang="en-US" sz="1100" b="0" i="0" u="none" strike="noStrike" kern="0" cap="none" spc="0" normalizeH="0" baseline="0" noProof="0" dirty="0">
                <a:ln>
                  <a:noFill/>
                </a:ln>
                <a:solidFill>
                  <a:prstClr val="white"/>
                </a:solidFill>
                <a:effectLst/>
                <a:uLnTx/>
                <a:uFillTx/>
                <a:latin typeface="Georgia"/>
                <a:ea typeface=""/>
                <a:cs typeface=""/>
              </a:rPr>
              <a:t> in the TOCCASTAR trial when using the TactiCath™ catheter with optimal CF*</a:t>
            </a:r>
            <a:r>
              <a:rPr kumimoji="0" lang="en-US" sz="1100" b="0" i="0" u="none" strike="noStrike" kern="0" cap="none" spc="0" normalizeH="0" baseline="30000" noProof="0" dirty="0">
                <a:ln>
                  <a:noFill/>
                </a:ln>
                <a:solidFill>
                  <a:prstClr val="white"/>
                </a:solidFill>
                <a:effectLst/>
                <a:uLnTx/>
                <a:uFillTx/>
                <a:latin typeface="Georgia"/>
                <a:ea typeface=""/>
                <a:cs typeface=""/>
              </a:rPr>
              <a:t>3</a:t>
            </a:r>
          </a:p>
        </p:txBody>
      </p:sp>
      <p:sp>
        <p:nvSpPr>
          <p:cNvPr id="65" name="Down Arrow 64"/>
          <p:cNvSpPr/>
          <p:nvPr/>
        </p:nvSpPr>
        <p:spPr>
          <a:xfrm>
            <a:off x="7728489" y="2483933"/>
            <a:ext cx="321611" cy="267257"/>
          </a:xfrm>
          <a:prstGeom prst="downArrow">
            <a:avLst/>
          </a:prstGeom>
          <a:solidFill>
            <a:srgbClr val="470A68"/>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67" name="Rectangle 66"/>
          <p:cNvSpPr/>
          <p:nvPr/>
        </p:nvSpPr>
        <p:spPr>
          <a:xfrm>
            <a:off x="4796302" y="996113"/>
            <a:ext cx="1849262" cy="1487450"/>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17 min</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M</a:t>
            </a:r>
            <a:r>
              <a:rPr kumimoji="0" lang="en-US" sz="1100" b="0" i="0" u="none" strike="noStrike" kern="0" cap="none" spc="0" normalizeH="0" baseline="0" noProof="0" dirty="0">
                <a:ln>
                  <a:noFill/>
                </a:ln>
                <a:solidFill>
                  <a:prstClr val="white"/>
                </a:solidFill>
                <a:effectLst/>
                <a:uLnTx/>
                <a:uFillTx/>
                <a:latin typeface="Georgia"/>
                <a:ea typeface=""/>
                <a:cs typeface=""/>
              </a:rPr>
              <a:t>inutes shorter </a:t>
            </a:r>
            <a:r>
              <a:rPr kumimoji="0" lang="en-US" sz="1100" b="0" i="0" u="none" strike="noStrike" kern="0" cap="none" spc="0" normalizeH="0" baseline="0" noProof="0" dirty="0" err="1">
                <a:ln>
                  <a:noFill/>
                </a:ln>
                <a:solidFill>
                  <a:prstClr val="white"/>
                </a:solidFill>
                <a:effectLst/>
                <a:uLnTx/>
                <a:uFillTx/>
                <a:latin typeface="Georgia"/>
                <a:ea typeface=""/>
                <a:cs typeface=""/>
              </a:rPr>
              <a:t>cryoballoon</a:t>
            </a:r>
            <a:r>
              <a:rPr kumimoji="0" lang="en-US" sz="1100" b="0" i="0" u="none" strike="noStrike" kern="0" cap="none" spc="0" normalizeH="0" baseline="0" noProof="0" dirty="0">
                <a:ln>
                  <a:noFill/>
                </a:ln>
                <a:solidFill>
                  <a:prstClr val="white"/>
                </a:solidFill>
                <a:effectLst/>
                <a:uLnTx/>
                <a:uFillTx/>
                <a:latin typeface="Georgia"/>
                <a:ea typeface=""/>
                <a:cs typeface=""/>
              </a:rPr>
              <a:t> procedures were compared with RF in Fire &amp; Ice</a:t>
            </a:r>
            <a:r>
              <a:rPr kumimoji="0" lang="en-US" sz="1100" b="0" i="0" u="none" strike="noStrike" kern="0" cap="none" spc="0" normalizeH="0" baseline="30000" noProof="0" dirty="0">
                <a:ln>
                  <a:noFill/>
                </a:ln>
                <a:solidFill>
                  <a:prstClr val="white"/>
                </a:solidFill>
                <a:effectLst/>
                <a:uLnTx/>
                <a:uFillTx/>
                <a:latin typeface="Georgia"/>
                <a:ea typeface=""/>
                <a:cs typeface=""/>
              </a:rPr>
              <a:t>1</a:t>
            </a:r>
            <a:r>
              <a:rPr kumimoji="0" lang="en-US" sz="1100" b="0" i="0" u="none" strike="noStrike" kern="0" cap="none" spc="0" normalizeH="0" baseline="0" noProof="0" dirty="0">
                <a:ln>
                  <a:noFill/>
                </a:ln>
                <a:solidFill>
                  <a:prstClr val="white"/>
                </a:solidFill>
                <a:effectLst/>
                <a:uLnTx/>
                <a:uFillTx/>
                <a:latin typeface="Georgia"/>
                <a:ea typeface=""/>
                <a:cs typeface=""/>
              </a:rPr>
              <a:t> </a:t>
            </a:r>
          </a:p>
        </p:txBody>
      </p:sp>
      <p:sp>
        <p:nvSpPr>
          <p:cNvPr id="68" name="Rectangle 67"/>
          <p:cNvSpPr/>
          <p:nvPr/>
        </p:nvSpPr>
        <p:spPr>
          <a:xfrm>
            <a:off x="4802276" y="2767362"/>
            <a:ext cx="1849262" cy="1487450"/>
          </a:xfrm>
          <a:prstGeom prst="rect">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rtlCol="0" anchor="t">
            <a:noAutofit/>
          </a:body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Georgia"/>
                <a:ea typeface=""/>
                <a:cs typeface=""/>
              </a:rPr>
              <a:t>17 min</a:t>
            </a:r>
          </a:p>
          <a:p>
            <a:pPr marL="0" marR="0" lvl="0" indent="0" defTabSz="914400" eaLnBrk="1" fontAlgn="auto" latinLnBrk="0" hangingPunct="1">
              <a:lnSpc>
                <a:spcPts val="1200"/>
              </a:lnSpc>
              <a:spcBef>
                <a:spcPts val="0"/>
              </a:spcBef>
              <a:spcAft>
                <a:spcPts val="0"/>
              </a:spcAft>
              <a:buClrTx/>
              <a:buSzTx/>
              <a:buFontTx/>
              <a:buNone/>
              <a:tabLst/>
              <a:defRPr/>
            </a:pPr>
            <a:r>
              <a:rPr lang="en-US" sz="1100" kern="0" noProof="0" dirty="0">
                <a:solidFill>
                  <a:prstClr val="white"/>
                </a:solidFill>
                <a:latin typeface="Georgia"/>
                <a:ea typeface=""/>
                <a:cs typeface=""/>
              </a:rPr>
              <a:t>M</a:t>
            </a:r>
            <a:r>
              <a:rPr kumimoji="0" lang="en-US" sz="1100" b="0" i="0" u="none" strike="noStrike" kern="0" cap="none" spc="0" normalizeH="0" baseline="0" noProof="0" dirty="0">
                <a:ln>
                  <a:noFill/>
                </a:ln>
                <a:solidFill>
                  <a:prstClr val="white"/>
                </a:solidFill>
                <a:effectLst/>
                <a:uLnTx/>
                <a:uFillTx/>
                <a:latin typeface="Georgia"/>
                <a:ea typeface=""/>
                <a:cs typeface=""/>
              </a:rPr>
              <a:t>inutes shorter CF RF ablation procedures were compared </a:t>
            </a:r>
            <a:r>
              <a:rPr lang="en-US" sz="1100" kern="0" dirty="0">
                <a:solidFill>
                  <a:prstClr val="white"/>
                </a:solidFill>
                <a:latin typeface="Georgia"/>
                <a:ea typeface=""/>
                <a:cs typeface=""/>
              </a:rPr>
              <a:t>with</a:t>
            </a:r>
            <a:r>
              <a:rPr kumimoji="0" lang="en-US" sz="1100" b="0" i="0" u="none" strike="noStrike" kern="0" cap="none" spc="0" normalizeH="0" baseline="0" noProof="0" dirty="0">
                <a:ln>
                  <a:noFill/>
                </a:ln>
                <a:solidFill>
                  <a:prstClr val="white"/>
                </a:solidFill>
                <a:effectLst/>
                <a:uLnTx/>
                <a:uFillTx/>
                <a:latin typeface="Georgia"/>
                <a:ea typeface=""/>
                <a:cs typeface=""/>
              </a:rPr>
              <a:t> </a:t>
            </a:r>
            <a:r>
              <a:rPr lang="en-US" sz="1100" kern="0" dirty="0">
                <a:solidFill>
                  <a:prstClr val="white"/>
                </a:solidFill>
                <a:latin typeface="Georgia"/>
                <a:ea typeface=""/>
                <a:cs typeface=""/>
              </a:rPr>
              <a:t>n</a:t>
            </a:r>
            <a:r>
              <a:rPr kumimoji="0" lang="en-US" sz="1100" b="0" i="0" u="none" strike="noStrike" kern="0" cap="none" spc="0" normalizeH="0" baseline="0" noProof="0" dirty="0">
                <a:ln>
                  <a:noFill/>
                </a:ln>
                <a:solidFill>
                  <a:prstClr val="white"/>
                </a:solidFill>
                <a:effectLst/>
                <a:uLnTx/>
                <a:uFillTx/>
                <a:latin typeface="Georgia"/>
                <a:ea typeface=""/>
                <a:cs typeface=""/>
              </a:rPr>
              <a:t>on-CF </a:t>
            </a:r>
            <a:br>
              <a:rPr kumimoji="0" lang="en-US" sz="1100" b="0" i="0" u="none" strike="noStrike" kern="0" cap="none" spc="0" normalizeH="0" baseline="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RF in a meta analysis </a:t>
            </a:r>
            <a:br>
              <a:rPr kumimoji="0" lang="en-US" sz="1100" b="0" i="0" u="none" strike="noStrike" kern="0" cap="none" spc="0" normalizeH="0" baseline="0" noProof="0" dirty="0">
                <a:ln>
                  <a:noFill/>
                </a:ln>
                <a:solidFill>
                  <a:prstClr val="white"/>
                </a:solidFill>
                <a:effectLst/>
                <a:uLnTx/>
                <a:uFillTx/>
                <a:latin typeface="Georgia"/>
                <a:ea typeface=""/>
                <a:cs typeface=""/>
              </a:rPr>
            </a:br>
            <a:r>
              <a:rPr kumimoji="0" lang="en-US" sz="1100" b="0" i="0" u="none" strike="noStrike" kern="0" cap="none" spc="0" normalizeH="0" baseline="0" noProof="0" dirty="0">
                <a:ln>
                  <a:noFill/>
                </a:ln>
                <a:solidFill>
                  <a:prstClr val="white"/>
                </a:solidFill>
                <a:effectLst/>
                <a:uLnTx/>
                <a:uFillTx/>
                <a:latin typeface="Georgia"/>
                <a:ea typeface=""/>
                <a:cs typeface=""/>
              </a:rPr>
              <a:t>(7 studies, 613 patients)</a:t>
            </a:r>
            <a:r>
              <a:rPr kumimoji="0" lang="en-US" sz="1100" b="0" i="0" u="none" strike="noStrike" kern="0" cap="none" spc="0" normalizeH="0" baseline="30000" noProof="0" dirty="0">
                <a:ln>
                  <a:noFill/>
                </a:ln>
                <a:solidFill>
                  <a:prstClr val="white"/>
                </a:solidFill>
                <a:effectLst/>
                <a:uLnTx/>
                <a:uFillTx/>
                <a:latin typeface="Georgia"/>
                <a:ea typeface=""/>
                <a:cs typeface=""/>
              </a:rPr>
              <a:t>2</a:t>
            </a:r>
          </a:p>
        </p:txBody>
      </p:sp>
      <p:sp>
        <p:nvSpPr>
          <p:cNvPr id="70" name="Down Arrow 69"/>
          <p:cNvSpPr/>
          <p:nvPr/>
        </p:nvSpPr>
        <p:spPr>
          <a:xfrm>
            <a:off x="5562600" y="2483933"/>
            <a:ext cx="321611" cy="267257"/>
          </a:xfrm>
          <a:prstGeom prst="downArrow">
            <a:avLst/>
          </a:prstGeom>
          <a:solidFill>
            <a:srgbClr val="004F71"/>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71" name="Down Arrow 70"/>
          <p:cNvSpPr/>
          <p:nvPr/>
        </p:nvSpPr>
        <p:spPr>
          <a:xfrm>
            <a:off x="3413502" y="2483933"/>
            <a:ext cx="321611" cy="267257"/>
          </a:xfrm>
          <a:prstGeom prst="downArrow">
            <a:avLst/>
          </a:prstGeom>
          <a:solidFill>
            <a:srgbClr val="009CDE"/>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72" name="Down Arrow 71"/>
          <p:cNvSpPr/>
          <p:nvPr/>
        </p:nvSpPr>
        <p:spPr>
          <a:xfrm>
            <a:off x="1250196" y="2483933"/>
            <a:ext cx="321611" cy="267257"/>
          </a:xfrm>
          <a:prstGeom prst="downArrow">
            <a:avLst/>
          </a:prstGeom>
          <a:solidFill>
            <a:schemeClr val="accent3"/>
          </a:solidFill>
          <a:ln w="9525" cap="flat"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a:ea typeface=""/>
              <a:cs typeface=""/>
            </a:endParaRPr>
          </a:p>
        </p:txBody>
      </p:sp>
      <p:sp>
        <p:nvSpPr>
          <p:cNvPr id="47" name="TextBox 46"/>
          <p:cNvSpPr txBox="1"/>
          <p:nvPr/>
        </p:nvSpPr>
        <p:spPr>
          <a:xfrm>
            <a:off x="389634" y="4320100"/>
            <a:ext cx="5195806" cy="230832"/>
          </a:xfrm>
          <a:prstGeom prst="rect">
            <a:avLst/>
          </a:prstGeom>
          <a:noFill/>
        </p:spPr>
        <p:txBody>
          <a:bodyPr wrap="square" rtlCol="0">
            <a:spAutoFit/>
          </a:bodyPr>
          <a:lstStyle/>
          <a:p>
            <a:pPr marL="0" lvl="1"/>
            <a:r>
              <a:rPr lang="en-US" sz="900" dirty="0"/>
              <a:t>*TactiCath™ catheter primary effectiveness rate (off-drug) was 67.8% at 12 months. </a:t>
            </a:r>
          </a:p>
        </p:txBody>
      </p:sp>
    </p:spTree>
    <p:extLst>
      <p:ext uri="{BB962C8B-B14F-4D97-AF65-F5344CB8AC3E}">
        <p14:creationId xmlns:p14="http://schemas.microsoft.com/office/powerpoint/2010/main" val="21237300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spcCol="457200"/>
          <a:lstStyle/>
          <a:p>
            <a:pPr marL="0" indent="0">
              <a:lnSpc>
                <a:spcPts val="1000"/>
              </a:lnSpc>
              <a:spcBef>
                <a:spcPts val="400"/>
              </a:spcBef>
              <a:buNone/>
            </a:pPr>
            <a:r>
              <a:rPr lang="en-US" sz="900" spc="-40" dirty="0" err="1"/>
              <a:t>Bourier</a:t>
            </a:r>
            <a:r>
              <a:rPr lang="en-US" sz="900" spc="-40" dirty="0"/>
              <a:t> F, </a:t>
            </a:r>
            <a:r>
              <a:rPr lang="en-US" sz="900" spc="-40" dirty="0" err="1"/>
              <a:t>Hessling</a:t>
            </a:r>
            <a:r>
              <a:rPr lang="en-US" sz="900" spc="-40" dirty="0"/>
              <a:t> G, Ammar-Busch S, et al. Electromagnetic contact-force sensing electrophysiological catheters: how accurate is the technology? </a:t>
            </a:r>
            <a:r>
              <a:rPr lang="en-US" sz="900" i="1" spc="-40" dirty="0"/>
              <a:t>J </a:t>
            </a:r>
            <a:r>
              <a:rPr lang="en-US" sz="900" i="1" spc="-40" dirty="0" err="1"/>
              <a:t>Cardiovasc</a:t>
            </a:r>
            <a:r>
              <a:rPr lang="en-US" sz="900" i="1" spc="-40" dirty="0"/>
              <a:t> </a:t>
            </a:r>
            <a:r>
              <a:rPr lang="en-US" sz="900" i="1" spc="-40" dirty="0" err="1"/>
              <a:t>Electrophysiol</a:t>
            </a:r>
            <a:r>
              <a:rPr lang="en-US" sz="900" i="1" spc="-40" dirty="0"/>
              <a:t>. </a:t>
            </a:r>
            <a:r>
              <a:rPr lang="en-US" sz="900" spc="-40" dirty="0"/>
              <a:t>2016 Mar;27(3):347–50.</a:t>
            </a:r>
          </a:p>
          <a:p>
            <a:pPr marL="0" lvl="0" indent="0">
              <a:lnSpc>
                <a:spcPts val="1000"/>
              </a:lnSpc>
              <a:spcBef>
                <a:spcPts val="400"/>
              </a:spcBef>
              <a:buNone/>
            </a:pPr>
            <a:r>
              <a:rPr lang="en-US" sz="900" spc="-40" dirty="0" err="1"/>
              <a:t>Bourier</a:t>
            </a:r>
            <a:r>
              <a:rPr lang="en-US" sz="900" spc="-40" dirty="0"/>
              <a:t> F, Schwarz B, </a:t>
            </a:r>
            <a:r>
              <a:rPr lang="en-US" sz="900" spc="-40" dirty="0" err="1"/>
              <a:t>Brkic</a:t>
            </a:r>
            <a:r>
              <a:rPr lang="en-US" sz="900" spc="-40" dirty="0"/>
              <a:t> A, et al. EP radiofrequency generators: Significant offsets between selected and delivered power? </a:t>
            </a:r>
            <a:r>
              <a:rPr lang="en-US" sz="900" i="1" spc="-40" dirty="0"/>
              <a:t>J </a:t>
            </a:r>
            <a:r>
              <a:rPr lang="en-US" sz="900" i="1" spc="-40" dirty="0" err="1"/>
              <a:t>Cardiovasc</a:t>
            </a:r>
            <a:r>
              <a:rPr lang="en-US" sz="900" i="1" spc="-40" dirty="0"/>
              <a:t> </a:t>
            </a:r>
            <a:r>
              <a:rPr lang="en-US" sz="900" i="1" spc="-40" dirty="0" err="1"/>
              <a:t>Electrophysiol</a:t>
            </a:r>
            <a:r>
              <a:rPr lang="en-US" sz="900" spc="-40" dirty="0"/>
              <a:t>. 2017 Nov 17. </a:t>
            </a:r>
            <a:r>
              <a:rPr lang="en-US" sz="900" spc="-40" dirty="0" err="1"/>
              <a:t>doi</a:t>
            </a:r>
            <a:r>
              <a:rPr lang="en-US" sz="900" spc="-40" dirty="0"/>
              <a:t>: 10.1111/jce.13386. [</a:t>
            </a:r>
            <a:r>
              <a:rPr lang="en-US" sz="900" spc="-40" dirty="0" err="1"/>
              <a:t>Epub</a:t>
            </a:r>
            <a:r>
              <a:rPr lang="en-US" sz="900" spc="-40" dirty="0"/>
              <a:t> ahead of print]</a:t>
            </a:r>
            <a:endParaRPr lang="en-US" sz="900" spc="-40" dirty="0">
              <a:solidFill>
                <a:schemeClr val="tx1"/>
              </a:solidFill>
            </a:endParaRPr>
          </a:p>
          <a:p>
            <a:pPr marL="0" lvl="0" indent="0">
              <a:lnSpc>
                <a:spcPts val="1000"/>
              </a:lnSpc>
              <a:spcBef>
                <a:spcPts val="400"/>
              </a:spcBef>
              <a:buNone/>
            </a:pPr>
            <a:r>
              <a:rPr lang="en-US" sz="900" spc="-40" dirty="0" err="1">
                <a:solidFill>
                  <a:schemeClr val="tx1"/>
                </a:solidFill>
              </a:rPr>
              <a:t>Calzolari</a:t>
            </a:r>
            <a:r>
              <a:rPr lang="en-US" sz="900" spc="-40" dirty="0">
                <a:solidFill>
                  <a:schemeClr val="tx1"/>
                </a:solidFill>
              </a:rPr>
              <a:t> V, De </a:t>
            </a:r>
            <a:r>
              <a:rPr lang="en-US" sz="900" spc="-40" dirty="0" err="1">
                <a:solidFill>
                  <a:schemeClr val="tx1"/>
                </a:solidFill>
              </a:rPr>
              <a:t>Mattia</a:t>
            </a:r>
            <a:r>
              <a:rPr lang="en-US" sz="900" spc="-40" dirty="0">
                <a:solidFill>
                  <a:schemeClr val="tx1"/>
                </a:solidFill>
              </a:rPr>
              <a:t> L, </a:t>
            </a:r>
            <a:r>
              <a:rPr lang="en-US" sz="900" spc="-40" dirty="0" err="1">
                <a:solidFill>
                  <a:schemeClr val="tx1"/>
                </a:solidFill>
              </a:rPr>
              <a:t>Indiani</a:t>
            </a:r>
            <a:r>
              <a:rPr lang="en-US" sz="900" spc="-40" dirty="0">
                <a:solidFill>
                  <a:schemeClr val="tx1"/>
                </a:solidFill>
              </a:rPr>
              <a:t> S, et al. In vitro validation of the lesion size index to predict lesion width and depth after irrigated radiofrequency ablation in a porcine model. </a:t>
            </a:r>
            <a:r>
              <a:rPr lang="en-US" sz="900" i="1" spc="-40" dirty="0">
                <a:solidFill>
                  <a:schemeClr val="tx1"/>
                </a:solidFill>
              </a:rPr>
              <a:t>J Am </a:t>
            </a:r>
            <a:r>
              <a:rPr lang="en-US" sz="900" i="1" spc="-40" dirty="0" err="1">
                <a:solidFill>
                  <a:schemeClr val="tx1"/>
                </a:solidFill>
              </a:rPr>
              <a:t>Coll</a:t>
            </a:r>
            <a:r>
              <a:rPr lang="en-US" sz="900" i="1" spc="-40" dirty="0">
                <a:solidFill>
                  <a:schemeClr val="tx1"/>
                </a:solidFill>
              </a:rPr>
              <a:t> </a:t>
            </a:r>
            <a:r>
              <a:rPr lang="en-US" sz="900" i="1" spc="-40" dirty="0" err="1">
                <a:solidFill>
                  <a:schemeClr val="tx1"/>
                </a:solidFill>
              </a:rPr>
              <a:t>Cardiol</a:t>
            </a:r>
            <a:r>
              <a:rPr lang="en-US" sz="900" i="1" spc="-40" dirty="0">
                <a:solidFill>
                  <a:schemeClr val="tx1"/>
                </a:solidFill>
              </a:rPr>
              <a:t> EP</a:t>
            </a:r>
            <a:r>
              <a:rPr lang="en-US" sz="900" spc="-40" dirty="0">
                <a:solidFill>
                  <a:schemeClr val="tx1"/>
                </a:solidFill>
              </a:rPr>
              <a:t>. Oct 2017;3(10):1126–35.</a:t>
            </a:r>
          </a:p>
          <a:p>
            <a:pPr marL="0" indent="0">
              <a:lnSpc>
                <a:spcPts val="1000"/>
              </a:lnSpc>
              <a:spcBef>
                <a:spcPts val="400"/>
              </a:spcBef>
              <a:buNone/>
            </a:pPr>
            <a:r>
              <a:rPr lang="en-US" sz="900" spc="-40" dirty="0" err="1"/>
              <a:t>Fürnkranz</a:t>
            </a:r>
            <a:r>
              <a:rPr lang="en-US" sz="900" spc="-40" dirty="0"/>
              <a:t> A, </a:t>
            </a:r>
            <a:r>
              <a:rPr lang="en-US" sz="900" spc="-40" dirty="0" err="1"/>
              <a:t>Brugada</a:t>
            </a:r>
            <a:r>
              <a:rPr lang="en-US" sz="900" spc="-40" dirty="0"/>
              <a:t> J, </a:t>
            </a:r>
            <a:r>
              <a:rPr lang="en-US" sz="900" spc="-40" dirty="0" err="1"/>
              <a:t>Albenque</a:t>
            </a:r>
            <a:r>
              <a:rPr lang="en-US" sz="900" spc="-40" dirty="0"/>
              <a:t> J, et al. (2014, December). Rationale and design of FIRE AND ICE: a multicenter randomized trial comparing efficacy and safety of pulmonary vein isolation using a </a:t>
            </a:r>
            <a:r>
              <a:rPr lang="en-US" sz="900" spc="-40" dirty="0" err="1"/>
              <a:t>cryoballoon</a:t>
            </a:r>
            <a:r>
              <a:rPr lang="en-US" sz="900" spc="-40" dirty="0"/>
              <a:t> versus radiofrequency ablation with 3D-reconstruction. </a:t>
            </a:r>
            <a:r>
              <a:rPr lang="en-US" sz="900" i="1" spc="-40" dirty="0"/>
              <a:t>J </a:t>
            </a:r>
            <a:r>
              <a:rPr lang="en-US" sz="900" i="1" spc="-40" dirty="0" err="1"/>
              <a:t>Cardiovasc</a:t>
            </a:r>
            <a:r>
              <a:rPr lang="en-US" sz="900" i="1" spc="-40" dirty="0"/>
              <a:t> </a:t>
            </a:r>
            <a:r>
              <a:rPr lang="en-US" sz="900" i="1" spc="-40" dirty="0" err="1"/>
              <a:t>Electrophysiol</a:t>
            </a:r>
            <a:r>
              <a:rPr lang="en-US" sz="900" i="1" spc="-40" dirty="0"/>
              <a:t>. </a:t>
            </a:r>
            <a:r>
              <a:rPr lang="en-US" sz="900" spc="-40" dirty="0"/>
              <a:t>2014 Dec;25(12):1314–20.</a:t>
            </a:r>
          </a:p>
          <a:p>
            <a:pPr marL="0" indent="0">
              <a:lnSpc>
                <a:spcPts val="1000"/>
              </a:lnSpc>
              <a:spcBef>
                <a:spcPts val="400"/>
              </a:spcBef>
              <a:buNone/>
            </a:pPr>
            <a:r>
              <a:rPr lang="en-US" sz="900" spc="-40" dirty="0" err="1"/>
              <a:t>Kautzner</a:t>
            </a:r>
            <a:r>
              <a:rPr lang="en-US" sz="900" spc="-40" dirty="0"/>
              <a:t> J, </a:t>
            </a:r>
            <a:r>
              <a:rPr lang="en-US" sz="900" spc="-40" dirty="0" err="1"/>
              <a:t>Neuzil</a:t>
            </a:r>
            <a:r>
              <a:rPr lang="en-US" sz="900" spc="-40" dirty="0"/>
              <a:t> P, Lambert H, et al. EFFICAS II: optimization of catheter contact force improves outcome of pulmonary vein isolation for paroxysmal atrial fibrillation. </a:t>
            </a:r>
            <a:r>
              <a:rPr lang="en-US" sz="900" i="1" spc="-40" dirty="0" err="1"/>
              <a:t>Europace</a:t>
            </a:r>
            <a:r>
              <a:rPr lang="en-US" sz="900" i="1" spc="-40" dirty="0"/>
              <a:t>. </a:t>
            </a:r>
            <a:r>
              <a:rPr lang="en-US" sz="900" spc="-40" dirty="0"/>
              <a:t>2015 Aug;17(8):1229–35. </a:t>
            </a:r>
          </a:p>
          <a:p>
            <a:pPr marL="0" indent="0">
              <a:lnSpc>
                <a:spcPts val="1000"/>
              </a:lnSpc>
              <a:spcBef>
                <a:spcPts val="400"/>
              </a:spcBef>
              <a:buNone/>
            </a:pPr>
            <a:r>
              <a:rPr lang="en-US" sz="900" spc="-40" dirty="0" err="1"/>
              <a:t>Kuck</a:t>
            </a:r>
            <a:r>
              <a:rPr lang="en-US" sz="900" spc="-40" dirty="0"/>
              <a:t> KH. Largest randomized trial demonstrates an effective ablation of atrial fibrillation: the FIRE AND ICE trial (NCT01490814). ACC Scientific Sessions, Chicago, IL, April 4, 2016. </a:t>
            </a:r>
            <a:r>
              <a:rPr lang="en-US" sz="900" i="1" spc="-40" dirty="0"/>
              <a:t>Presentation 410–10</a:t>
            </a:r>
            <a:r>
              <a:rPr lang="en-US" sz="900" spc="-40" dirty="0"/>
              <a:t>. </a:t>
            </a:r>
          </a:p>
          <a:p>
            <a:pPr marL="0" indent="0">
              <a:lnSpc>
                <a:spcPts val="1000"/>
              </a:lnSpc>
              <a:spcBef>
                <a:spcPts val="400"/>
              </a:spcBef>
              <a:buNone/>
            </a:pPr>
            <a:r>
              <a:rPr lang="en-US" sz="900" spc="-40" dirty="0" err="1"/>
              <a:t>Kuck</a:t>
            </a:r>
            <a:r>
              <a:rPr lang="en-US" sz="900" spc="-40" dirty="0"/>
              <a:t> KH, </a:t>
            </a:r>
            <a:r>
              <a:rPr lang="en-US" sz="900" spc="-40" dirty="0" err="1"/>
              <a:t>Brugada</a:t>
            </a:r>
            <a:r>
              <a:rPr lang="en-US" sz="900" spc="-40" dirty="0"/>
              <a:t> J, </a:t>
            </a:r>
            <a:r>
              <a:rPr lang="en-US" sz="900" spc="-40" dirty="0" err="1"/>
              <a:t>Fürnkranz</a:t>
            </a:r>
            <a:r>
              <a:rPr lang="en-US" sz="900" spc="-40" dirty="0"/>
              <a:t> A, et al. for the FIRE AND ICE Investigators. </a:t>
            </a:r>
            <a:r>
              <a:rPr lang="en-US" sz="900" spc="-40" dirty="0" err="1"/>
              <a:t>Cryoballoon</a:t>
            </a:r>
            <a:r>
              <a:rPr lang="en-US" sz="900" spc="-40" dirty="0"/>
              <a:t> or radiofrequency ablation for paroxysmal atrial fibrillation. </a:t>
            </a:r>
            <a:r>
              <a:rPr lang="en-US" sz="900" i="1" spc="-40" dirty="0"/>
              <a:t>NEJM. </a:t>
            </a:r>
            <a:r>
              <a:rPr lang="en-US" sz="900" spc="-40" dirty="0"/>
              <a:t>374, 2235–45. </a:t>
            </a:r>
          </a:p>
          <a:p>
            <a:pPr marL="0" indent="0">
              <a:lnSpc>
                <a:spcPts val="1000"/>
              </a:lnSpc>
              <a:spcBef>
                <a:spcPts val="400"/>
              </a:spcBef>
              <a:buNone/>
            </a:pPr>
            <a:r>
              <a:rPr lang="en-US" sz="900" spc="-40" dirty="0" err="1"/>
              <a:t>Natale</a:t>
            </a:r>
            <a:r>
              <a:rPr lang="en-US" sz="900" spc="-40" dirty="0"/>
              <a:t> A, Reddy VY, </a:t>
            </a:r>
            <a:r>
              <a:rPr lang="en-US" sz="900" spc="-40" dirty="0" err="1"/>
              <a:t>Monir</a:t>
            </a:r>
            <a:r>
              <a:rPr lang="en-US" sz="900" spc="-40" dirty="0"/>
              <a:t> G, et al. Paroxysmal AF catheter ablation with a contact force sensing catheter: results of the prospective, multicenter SMART-AF trial. </a:t>
            </a:r>
            <a:r>
              <a:rPr lang="en-US" sz="900" i="1" spc="-40" dirty="0"/>
              <a:t>J Am </a:t>
            </a:r>
            <a:r>
              <a:rPr lang="en-US" sz="900" i="1" spc="-40" dirty="0" err="1"/>
              <a:t>Coll</a:t>
            </a:r>
            <a:r>
              <a:rPr lang="en-US" sz="900" i="1" spc="-40" dirty="0"/>
              <a:t> </a:t>
            </a:r>
            <a:r>
              <a:rPr lang="en-US" sz="900" i="1" spc="-40" dirty="0" err="1"/>
              <a:t>Cardiol</a:t>
            </a:r>
            <a:r>
              <a:rPr lang="en-US" sz="900" i="1" spc="-40" dirty="0"/>
              <a:t>. </a:t>
            </a:r>
            <a:r>
              <a:rPr lang="en-US" sz="900" spc="-40" dirty="0"/>
              <a:t>2014 Aug 19;64(7):647–56.</a:t>
            </a:r>
          </a:p>
          <a:p>
            <a:pPr marL="0" indent="0">
              <a:lnSpc>
                <a:spcPts val="1000"/>
              </a:lnSpc>
              <a:spcBef>
                <a:spcPts val="400"/>
              </a:spcBef>
              <a:buNone/>
            </a:pPr>
            <a:endParaRPr lang="en-US" sz="900" spc="-40" dirty="0"/>
          </a:p>
          <a:p>
            <a:pPr marL="0" indent="0">
              <a:lnSpc>
                <a:spcPts val="1000"/>
              </a:lnSpc>
              <a:spcBef>
                <a:spcPts val="400"/>
              </a:spcBef>
              <a:buNone/>
            </a:pPr>
            <a:endParaRPr lang="en-US" sz="900" spc="-40" dirty="0"/>
          </a:p>
          <a:p>
            <a:pPr marL="0" indent="0">
              <a:lnSpc>
                <a:spcPts val="1000"/>
              </a:lnSpc>
              <a:spcBef>
                <a:spcPts val="400"/>
              </a:spcBef>
              <a:buNone/>
            </a:pPr>
            <a:r>
              <a:rPr lang="en-US" sz="900" spc="-40" dirty="0" err="1"/>
              <a:t>Neuzil</a:t>
            </a:r>
            <a:r>
              <a:rPr lang="en-US" sz="900" spc="-40" dirty="0"/>
              <a:t> P, Reddy VY, </a:t>
            </a:r>
            <a:r>
              <a:rPr lang="en-US" sz="900" spc="-40" dirty="0" err="1"/>
              <a:t>Kautzner</a:t>
            </a:r>
            <a:r>
              <a:rPr lang="en-US" sz="900" spc="-40" dirty="0"/>
              <a:t> J, et al. Electrical reconnection after pulmonary vein isolation is contingent on contact force during initial treatment: results from the EFFICAS I study. </a:t>
            </a:r>
            <a:r>
              <a:rPr lang="en-US" sz="900" i="1" spc="-40" dirty="0" err="1"/>
              <a:t>Circ</a:t>
            </a:r>
            <a:r>
              <a:rPr lang="en-US" sz="900" i="1" spc="-40" dirty="0"/>
              <a:t> </a:t>
            </a:r>
            <a:r>
              <a:rPr lang="en-US" sz="900" i="1" spc="-40" dirty="0" err="1"/>
              <a:t>Arrhythm</a:t>
            </a:r>
            <a:r>
              <a:rPr lang="en-US" sz="900" i="1" spc="-40" dirty="0"/>
              <a:t> </a:t>
            </a:r>
            <a:r>
              <a:rPr lang="en-US" sz="900" i="1" spc="-40" dirty="0" err="1"/>
              <a:t>Electrophysiol</a:t>
            </a:r>
            <a:r>
              <a:rPr lang="en-US" sz="900" i="1" spc="-40" dirty="0"/>
              <a:t>.</a:t>
            </a:r>
            <a:r>
              <a:rPr lang="en-US" sz="900" spc="-40" dirty="0"/>
              <a:t> 2013 Apr;6(2):327–33. </a:t>
            </a:r>
          </a:p>
          <a:p>
            <a:pPr marL="0" indent="0">
              <a:lnSpc>
                <a:spcPts val="1000"/>
              </a:lnSpc>
              <a:spcBef>
                <a:spcPts val="400"/>
              </a:spcBef>
              <a:buNone/>
            </a:pPr>
            <a:r>
              <a:rPr lang="en-US" sz="900" spc="-40" dirty="0"/>
              <a:t>Pandya B, Sheikh A, </a:t>
            </a:r>
            <a:r>
              <a:rPr lang="en-US" sz="900" spc="-40" dirty="0" err="1"/>
              <a:t>Spagnola</a:t>
            </a:r>
            <a:r>
              <a:rPr lang="en-US" sz="900" spc="-40" dirty="0"/>
              <a:t> J, </a:t>
            </a:r>
            <a:r>
              <a:rPr lang="en-US" sz="900" spc="-40" dirty="0" err="1"/>
              <a:t>Bekheit</a:t>
            </a:r>
            <a:r>
              <a:rPr lang="en-US" sz="900" spc="-40" dirty="0"/>
              <a:t> S, Lafferty J, Kowalski M. Safety and efficacy of second-generation versus first-generation </a:t>
            </a:r>
            <a:r>
              <a:rPr lang="en-US" sz="900" spc="-40" dirty="0" err="1"/>
              <a:t>cryoballoons</a:t>
            </a:r>
            <a:r>
              <a:rPr lang="en-US" sz="900" spc="-40" dirty="0"/>
              <a:t> for treatment of atrial fibrillation: A meta-analysis of current evidence. </a:t>
            </a:r>
            <a:r>
              <a:rPr lang="en-US" sz="900" i="1" spc="-40" dirty="0"/>
              <a:t>J </a:t>
            </a:r>
            <a:r>
              <a:rPr lang="en-US" sz="900" i="1" spc="-40" dirty="0" err="1"/>
              <a:t>Interv</a:t>
            </a:r>
            <a:r>
              <a:rPr lang="en-US" sz="900" i="1" spc="-40" dirty="0"/>
              <a:t> Card </a:t>
            </a:r>
            <a:r>
              <a:rPr lang="en-US" sz="900" i="1" spc="-40" dirty="0" err="1"/>
              <a:t>Electrophysiol</a:t>
            </a:r>
            <a:r>
              <a:rPr lang="en-US" sz="900" i="1" spc="-40" dirty="0"/>
              <a:t>. </a:t>
            </a:r>
            <a:r>
              <a:rPr lang="en-US" sz="900" spc="-40" dirty="0"/>
              <a:t>2016 Jan;45(1):49–56.</a:t>
            </a:r>
          </a:p>
          <a:p>
            <a:pPr marL="0" indent="0">
              <a:lnSpc>
                <a:spcPts val="1000"/>
              </a:lnSpc>
              <a:spcBef>
                <a:spcPts val="400"/>
              </a:spcBef>
              <a:buNone/>
            </a:pPr>
            <a:r>
              <a:rPr lang="en-US" sz="900" spc="-40" dirty="0"/>
              <a:t>Reddy VY, </a:t>
            </a:r>
            <a:r>
              <a:rPr lang="en-US" sz="900" spc="-40" dirty="0" err="1"/>
              <a:t>Dukkipati</a:t>
            </a:r>
            <a:r>
              <a:rPr lang="en-US" sz="900" spc="-40" dirty="0"/>
              <a:t> SR, </a:t>
            </a:r>
            <a:r>
              <a:rPr lang="en-US" sz="900" spc="-40" dirty="0" err="1"/>
              <a:t>Neuzil</a:t>
            </a:r>
            <a:r>
              <a:rPr lang="en-US" sz="900" spc="-40" dirty="0"/>
              <a:t> P, et al. A randomized controlled trial of the safety and effectiveness of a contact force sensing irrigated catheter for ablation of paroxysmal atrial fibrillation: results of the TOCCASTAR study. </a:t>
            </a:r>
            <a:r>
              <a:rPr lang="en-US" sz="900" i="1" spc="-40" dirty="0"/>
              <a:t>Circulation. </a:t>
            </a:r>
            <a:r>
              <a:rPr lang="en-US" sz="900" spc="-40" dirty="0"/>
              <a:t>2015 Sep 8;132(10):907–15.</a:t>
            </a:r>
          </a:p>
          <a:p>
            <a:pPr marL="0" indent="0" defTabSz="935054">
              <a:lnSpc>
                <a:spcPts val="1000"/>
              </a:lnSpc>
              <a:spcBef>
                <a:spcPts val="400"/>
              </a:spcBef>
              <a:buNone/>
              <a:defRPr/>
            </a:pPr>
            <a:r>
              <a:rPr lang="en-US" sz="900" spc="-80" dirty="0" err="1"/>
              <a:t>Shurrab</a:t>
            </a:r>
            <a:r>
              <a:rPr lang="en-US" sz="900" spc="-80" dirty="0"/>
              <a:t> M, Di </a:t>
            </a:r>
            <a:r>
              <a:rPr lang="en-US" sz="900" spc="-80" dirty="0" err="1"/>
              <a:t>Biase</a:t>
            </a:r>
            <a:r>
              <a:rPr lang="en-US" sz="900" spc="-80" dirty="0"/>
              <a:t> L, </a:t>
            </a:r>
            <a:r>
              <a:rPr lang="en-US" sz="900" spc="-80" dirty="0" err="1"/>
              <a:t>Briceno</a:t>
            </a:r>
            <a:r>
              <a:rPr lang="en-US" sz="900" spc="-80" dirty="0"/>
              <a:t> DF, et al. Impact of contact force technology on atrial fibrillation ablation: a </a:t>
            </a:r>
            <a:r>
              <a:rPr lang="en-US" sz="900" spc="-80" dirty="0" err="1"/>
              <a:t>metaanalysis</a:t>
            </a:r>
            <a:r>
              <a:rPr lang="en-US" sz="900" spc="-80" dirty="0"/>
              <a:t>. </a:t>
            </a:r>
            <a:r>
              <a:rPr lang="en-US" sz="900" i="1" spc="-80" dirty="0"/>
              <a:t>J Am Heart Assoc.</a:t>
            </a:r>
            <a:r>
              <a:rPr lang="en-US" sz="900" spc="-80" dirty="0"/>
              <a:t> 2015 Sep 21;4(9):e002476.</a:t>
            </a:r>
          </a:p>
          <a:p>
            <a:pPr marL="0" indent="0">
              <a:lnSpc>
                <a:spcPts val="1000"/>
              </a:lnSpc>
              <a:spcBef>
                <a:spcPts val="400"/>
              </a:spcBef>
              <a:buNone/>
            </a:pPr>
            <a:r>
              <a:rPr lang="en-US" sz="900" spc="-80" dirty="0"/>
              <a:t>Yokoyama K, Nakagawa H, Shah DC, et al. Novel contact force sensor incorporated in irrigated radiofrequency ablation catheter predicts lesion size and incidence of steam pop and thrombus. </a:t>
            </a:r>
            <a:r>
              <a:rPr lang="en-US" sz="900" i="1" spc="-80" dirty="0" err="1"/>
              <a:t>Circ</a:t>
            </a:r>
            <a:r>
              <a:rPr lang="en-US" sz="900" spc="-80" dirty="0"/>
              <a:t> </a:t>
            </a:r>
            <a:r>
              <a:rPr lang="en-US" sz="900" i="1" spc="-80" dirty="0" err="1"/>
              <a:t>Arrhythm</a:t>
            </a:r>
            <a:r>
              <a:rPr lang="en-US" sz="900" i="1" spc="-80" dirty="0"/>
              <a:t> </a:t>
            </a:r>
            <a:r>
              <a:rPr lang="en-US" sz="900" i="1" spc="-80" dirty="0" err="1"/>
              <a:t>Electrophysiol</a:t>
            </a:r>
            <a:r>
              <a:rPr lang="en-US" sz="900" i="1" spc="-80" dirty="0"/>
              <a:t>. </a:t>
            </a:r>
            <a:r>
              <a:rPr lang="en-US" sz="900" spc="-80" dirty="0"/>
              <a:t>2008 Dec;1(5):354–62.</a:t>
            </a:r>
          </a:p>
        </p:txBody>
      </p:sp>
      <p:sp>
        <p:nvSpPr>
          <p:cNvPr id="4" name="Title 3"/>
          <p:cNvSpPr>
            <a:spLocks noGrp="1"/>
          </p:cNvSpPr>
          <p:nvPr>
            <p:ph type="title"/>
          </p:nvPr>
        </p:nvSpPr>
        <p:spPr>
          <a:xfrm>
            <a:off x="393192" y="274320"/>
            <a:ext cx="8531178" cy="318549"/>
          </a:xfrm>
        </p:spPr>
        <p:txBody>
          <a:bodyPr/>
          <a:lstStyle/>
          <a:p>
            <a:r>
              <a:rPr lang="en-US" sz="2300" dirty="0"/>
              <a:t>References (listed alphabetically)</a:t>
            </a:r>
            <a:endParaRPr lang="en-US" sz="1800" dirty="0"/>
          </a:p>
        </p:txBody>
      </p:sp>
      <p:sp>
        <p:nvSpPr>
          <p:cNvPr id="5" name="Slide Number Placeholder 3"/>
          <p:cNvSpPr>
            <a:spLocks noGrp="1"/>
          </p:cNvSpPr>
          <p:nvPr>
            <p:ph type="sldNum" sz="quarter" idx="12"/>
          </p:nvPr>
        </p:nvSpPr>
        <p:spPr/>
        <p:txBody>
          <a:bodyPr/>
          <a:lstStyle/>
          <a:p>
            <a:fld id="{0C9F10FC-1A7C-0142-9391-393B55E2CC4A}" type="slidenum">
              <a:rPr lang="en-US" smtClean="0"/>
              <a:pPr/>
              <a:t>119</a:t>
            </a:fld>
            <a:endParaRPr lang="en-US" dirty="0"/>
          </a:p>
        </p:txBody>
      </p:sp>
      <p:sp>
        <p:nvSpPr>
          <p:cNvPr id="11" name="Date Placeholder 10"/>
          <p:cNvSpPr>
            <a:spLocks noGrp="1"/>
          </p:cNvSpPr>
          <p:nvPr>
            <p:ph type="dt" sz="half" idx="10"/>
          </p:nvPr>
        </p:nvSpPr>
        <p:spPr/>
        <p:txBody>
          <a:bodyPr/>
          <a:lstStyle/>
          <a:p>
            <a:fld id="{1ABC5A84-7D15-F548-95E5-BD17FF42DF1F}" type="datetime1">
              <a:rPr lang="en-US" smtClean="0"/>
              <a:pPr/>
              <a:t>3/29/2019</a:t>
            </a:fld>
            <a:endParaRPr lang="en-US"/>
          </a:p>
        </p:txBody>
      </p:sp>
    </p:spTree>
    <p:extLst>
      <p:ext uri="{BB962C8B-B14F-4D97-AF65-F5344CB8AC3E}">
        <p14:creationId xmlns:p14="http://schemas.microsoft.com/office/powerpoint/2010/main" val="53897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29788" y="3641945"/>
            <a:ext cx="1001107" cy="369332"/>
          </a:xfrm>
          <a:prstGeom prst="rect">
            <a:avLst/>
          </a:prstGeom>
          <a:noFill/>
        </p:spPr>
        <p:txBody>
          <a:bodyPr wrap="none" rtlCol="0">
            <a:spAutoFit/>
          </a:bodyPr>
          <a:lstStyle/>
          <a:p>
            <a:pPr algn="ctr" fontAlgn="auto">
              <a:spcBef>
                <a:spcPts val="0"/>
              </a:spcBef>
              <a:spcAft>
                <a:spcPts val="0"/>
              </a:spcAft>
            </a:pPr>
            <a:r>
              <a:rPr lang="en-US" dirty="0">
                <a:solidFill>
                  <a:srgbClr val="FFFFFF"/>
                </a:solidFill>
                <a:latin typeface="Arial"/>
              </a:rPr>
              <a:t>$11,528</a:t>
            </a:r>
          </a:p>
        </p:txBody>
      </p:sp>
      <p:sp>
        <p:nvSpPr>
          <p:cNvPr id="3" name="Title 2"/>
          <p:cNvSpPr>
            <a:spLocks noGrp="1"/>
          </p:cNvSpPr>
          <p:nvPr>
            <p:ph type="title"/>
          </p:nvPr>
        </p:nvSpPr>
        <p:spPr/>
        <p:txBody>
          <a:bodyPr>
            <a:normAutofit fontScale="90000"/>
          </a:bodyPr>
          <a:lstStyle/>
          <a:p>
            <a:r>
              <a:rPr lang="en-US" dirty="0"/>
              <a:t>Shorter AF ablation procedures with contact force</a:t>
            </a:r>
            <a:r>
              <a:rPr lang="en-US" baseline="30000" dirty="0"/>
              <a:t>1</a:t>
            </a:r>
          </a:p>
        </p:txBody>
      </p:sp>
      <p:sp>
        <p:nvSpPr>
          <p:cNvPr id="27" name="Content Placeholder 2"/>
          <p:cNvSpPr>
            <a:spLocks noGrp="1"/>
          </p:cNvSpPr>
          <p:nvPr>
            <p:ph idx="1"/>
          </p:nvPr>
        </p:nvSpPr>
        <p:spPr>
          <a:xfrm>
            <a:off x="502920" y="914401"/>
            <a:ext cx="3743403" cy="3367454"/>
          </a:xfrm>
        </p:spPr>
        <p:txBody>
          <a:bodyPr/>
          <a:lstStyle/>
          <a:p>
            <a:pPr marL="0" lvl="1" indent="0">
              <a:lnSpc>
                <a:spcPts val="1600"/>
              </a:lnSpc>
              <a:buNone/>
            </a:pPr>
            <a:r>
              <a:rPr lang="en-US" sz="1400" b="0" cap="none" dirty="0"/>
              <a:t>Reductions in AF ablation procedure times were reported for contact force procedures compared with conventional RF ablation in a 2015 meta-analysis</a:t>
            </a:r>
          </a:p>
          <a:p>
            <a:pPr lvl="1">
              <a:lnSpc>
                <a:spcPts val="1600"/>
              </a:lnSpc>
              <a:buClr>
                <a:schemeClr val="tx1"/>
              </a:buClr>
            </a:pPr>
            <a:r>
              <a:rPr lang="en-US" sz="1400" b="1" dirty="0">
                <a:solidFill>
                  <a:schemeClr val="accent1"/>
                </a:solidFill>
              </a:rPr>
              <a:t>Total procedure time was reduced by </a:t>
            </a:r>
            <a:br>
              <a:rPr lang="en-US" sz="1400" b="1" dirty="0">
                <a:solidFill>
                  <a:schemeClr val="accent1"/>
                </a:solidFill>
              </a:rPr>
            </a:br>
            <a:r>
              <a:rPr lang="en-US" sz="1400" b="1" dirty="0">
                <a:solidFill>
                  <a:schemeClr val="accent1"/>
                </a:solidFill>
              </a:rPr>
              <a:t>17 minutes </a:t>
            </a:r>
            <a:r>
              <a:rPr lang="en-US" sz="1400" dirty="0"/>
              <a:t>(p = 0.009)</a:t>
            </a:r>
          </a:p>
          <a:p>
            <a:pPr lvl="1">
              <a:lnSpc>
                <a:spcPts val="1600"/>
              </a:lnSpc>
              <a:buClr>
                <a:schemeClr val="tx1"/>
              </a:buClr>
            </a:pPr>
            <a:r>
              <a:rPr lang="en-US" sz="1400" dirty="0"/>
              <a:t>Ablation time was reduced by 4 minutes </a:t>
            </a:r>
            <a:br>
              <a:rPr lang="en-US" sz="1400" dirty="0"/>
            </a:br>
            <a:r>
              <a:rPr lang="en-US" sz="1400" dirty="0"/>
              <a:t>(p = 0.007)</a:t>
            </a:r>
          </a:p>
          <a:p>
            <a:pPr lvl="1">
              <a:lnSpc>
                <a:spcPts val="1600"/>
              </a:lnSpc>
              <a:buClr>
                <a:schemeClr val="tx1"/>
              </a:buClr>
            </a:pPr>
            <a:r>
              <a:rPr lang="en-US" sz="1400" b="1" dirty="0">
                <a:solidFill>
                  <a:schemeClr val="accent1"/>
                </a:solidFill>
              </a:rPr>
              <a:t>Total fluoroscopic time was reduced by 8 minutes </a:t>
            </a:r>
            <a:r>
              <a:rPr lang="en-US" sz="1400" dirty="0"/>
              <a:t>(p = 0.01)</a:t>
            </a:r>
          </a:p>
          <a:p>
            <a:pPr lvl="1">
              <a:lnSpc>
                <a:spcPts val="1600"/>
              </a:lnSpc>
            </a:pPr>
            <a:r>
              <a:rPr lang="en-US" sz="1400" dirty="0"/>
              <a:t>There was no significant difference in rates of major complications (1.3–1.9%) or cardiac tamponade (1.2–1.4%)</a:t>
            </a:r>
          </a:p>
        </p:txBody>
      </p:sp>
      <p:sp>
        <p:nvSpPr>
          <p:cNvPr id="12" name="Date Placeholder 11"/>
          <p:cNvSpPr>
            <a:spLocks noGrp="1"/>
          </p:cNvSpPr>
          <p:nvPr>
            <p:ph type="dt" sz="half" idx="10"/>
          </p:nvPr>
        </p:nvSpPr>
        <p:spPr/>
        <p:txBody>
          <a:bodyPr/>
          <a:lstStyle/>
          <a:p>
            <a:fld id="{3A546A9B-A744-EB42-9701-C0D7AE24A33C}" type="datetime1">
              <a:rPr lang="en-US" smtClean="0"/>
              <a:pPr/>
              <a:t>3/29/2019</a:t>
            </a:fld>
            <a:endParaRPr lang="en-US"/>
          </a:p>
        </p:txBody>
      </p:sp>
      <p:sp>
        <p:nvSpPr>
          <p:cNvPr id="4" name="Slide Number Placeholder 3"/>
          <p:cNvSpPr>
            <a:spLocks noGrp="1"/>
          </p:cNvSpPr>
          <p:nvPr>
            <p:ph type="sldNum" sz="quarter" idx="12"/>
          </p:nvPr>
        </p:nvSpPr>
        <p:spPr/>
        <p:txBody>
          <a:bodyPr/>
          <a:lstStyle/>
          <a:p>
            <a:fld id="{0D939DF2-F6EF-DF48-BFB1-3E61F4268D8A}" type="slidenum">
              <a:rPr lang="en-US" smtClean="0"/>
              <a:pPr/>
              <a:t>12</a:t>
            </a:fld>
            <a:endParaRPr lang="en-US" dirty="0"/>
          </a:p>
        </p:txBody>
      </p:sp>
      <p:sp>
        <p:nvSpPr>
          <p:cNvPr id="10" name="Text Placeholder 9"/>
          <p:cNvSpPr>
            <a:spLocks noGrp="1"/>
          </p:cNvSpPr>
          <p:nvPr>
            <p:ph type="body" sz="quarter" idx="15"/>
          </p:nvPr>
        </p:nvSpPr>
        <p:spPr/>
        <p:txBody>
          <a:bodyPr/>
          <a:lstStyle/>
          <a:p>
            <a:r>
              <a:rPr lang="en-US" dirty="0"/>
              <a:t>1. </a:t>
            </a:r>
            <a:r>
              <a:rPr lang="en-US" dirty="0" err="1"/>
              <a:t>Shurrab</a:t>
            </a:r>
            <a:r>
              <a:rPr lang="en-US" dirty="0"/>
              <a:t>, </a:t>
            </a:r>
            <a:r>
              <a:rPr lang="en-US" i="1" dirty="0"/>
              <a:t>J Am Heart </a:t>
            </a:r>
            <a:r>
              <a:rPr lang="en-US" i="1" dirty="0" err="1"/>
              <a:t>Assoc</a:t>
            </a:r>
            <a:r>
              <a:rPr lang="en-US" i="1" dirty="0"/>
              <a:t> </a:t>
            </a:r>
            <a:r>
              <a:rPr lang="en-US" dirty="0"/>
              <a:t>2015; 21;4(9):e002476.</a:t>
            </a:r>
          </a:p>
        </p:txBody>
      </p:sp>
      <p:grpSp>
        <p:nvGrpSpPr>
          <p:cNvPr id="5" name="Group 4"/>
          <p:cNvGrpSpPr/>
          <p:nvPr/>
        </p:nvGrpSpPr>
        <p:grpSpPr>
          <a:xfrm>
            <a:off x="4572000" y="897508"/>
            <a:ext cx="4362995" cy="3819002"/>
            <a:chOff x="4572000" y="897508"/>
            <a:chExt cx="4362995" cy="3819002"/>
          </a:xfrm>
        </p:grpSpPr>
        <p:sp>
          <p:nvSpPr>
            <p:cNvPr id="11" name="TextBox 10"/>
            <p:cNvSpPr txBox="1"/>
            <p:nvPr/>
          </p:nvSpPr>
          <p:spPr>
            <a:xfrm>
              <a:off x="4997301" y="897508"/>
              <a:ext cx="3795861" cy="307777"/>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AF ABLATION META-ANALYSIS</a:t>
              </a:r>
              <a:endParaRPr lang="en-US" sz="1400" b="1" baseline="30000" dirty="0">
                <a:solidFill>
                  <a:schemeClr val="tx2"/>
                </a:solidFill>
                <a:latin typeface="Calibri" panose="020F0502020204030204" pitchFamily="34" charset="0"/>
                <a:ea typeface="Calibri" charset="0"/>
                <a:cs typeface="Calibri" charset="0"/>
              </a:endParaRPr>
            </a:p>
          </p:txBody>
        </p:sp>
        <p:graphicFrame>
          <p:nvGraphicFramePr>
            <p:cNvPr id="2" name="Chart 1"/>
            <p:cNvGraphicFramePr/>
            <p:nvPr>
              <p:extLst>
                <p:ext uri="{D42A27DB-BD31-4B8C-83A1-F6EECF244321}">
                  <p14:modId xmlns:p14="http://schemas.microsoft.com/office/powerpoint/2010/main" val="1696791396"/>
                </p:ext>
              </p:extLst>
            </p:nvPr>
          </p:nvGraphicFramePr>
          <p:xfrm>
            <a:off x="4572000" y="1178368"/>
            <a:ext cx="4362995" cy="353814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5574082" y="2921639"/>
              <a:ext cx="889348" cy="276999"/>
            </a:xfrm>
            <a:prstGeom prst="rect">
              <a:avLst/>
            </a:prstGeom>
            <a:solidFill>
              <a:schemeClr val="bg1"/>
            </a:solidFill>
          </p:spPr>
          <p:txBody>
            <a:bodyPr wrap="square" rtlCol="0">
              <a:spAutoFit/>
            </a:bodyPr>
            <a:lstStyle/>
            <a:p>
              <a:pPr algn="ctr"/>
              <a:r>
                <a:rPr lang="en-US" sz="1200" dirty="0">
                  <a:solidFill>
                    <a:schemeClr val="tx2"/>
                  </a:solidFill>
                  <a:latin typeface="Georgia" panose="02040502050405020303" pitchFamily="18" charset="0"/>
                </a:rPr>
                <a:t>P = 0.009</a:t>
              </a:r>
            </a:p>
          </p:txBody>
        </p:sp>
        <p:sp>
          <p:nvSpPr>
            <p:cNvPr id="17" name="TextBox 16"/>
            <p:cNvSpPr txBox="1"/>
            <p:nvPr/>
          </p:nvSpPr>
          <p:spPr>
            <a:xfrm>
              <a:off x="7427825" y="3708348"/>
              <a:ext cx="901983" cy="276999"/>
            </a:xfrm>
            <a:prstGeom prst="rect">
              <a:avLst/>
            </a:prstGeom>
            <a:solidFill>
              <a:schemeClr val="bg1"/>
            </a:solidFill>
          </p:spPr>
          <p:txBody>
            <a:bodyPr wrap="square" rtlCol="0">
              <a:spAutoFit/>
            </a:bodyPr>
            <a:lstStyle/>
            <a:p>
              <a:pPr algn="ctr"/>
              <a:r>
                <a:rPr lang="en-US" sz="1200" dirty="0">
                  <a:solidFill>
                    <a:schemeClr val="tx2"/>
                  </a:solidFill>
                  <a:latin typeface="Georgia" panose="02040502050405020303" pitchFamily="18" charset="0"/>
                </a:rPr>
                <a:t>P = 0.01</a:t>
              </a:r>
            </a:p>
          </p:txBody>
        </p:sp>
      </p:grpSp>
    </p:spTree>
    <p:extLst>
      <p:ext uri="{BB962C8B-B14F-4D97-AF65-F5344CB8AC3E}">
        <p14:creationId xmlns:p14="http://schemas.microsoft.com/office/powerpoint/2010/main" val="158166648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Summaries</a:t>
            </a:r>
          </a:p>
        </p:txBody>
      </p:sp>
      <p:sp>
        <p:nvSpPr>
          <p:cNvPr id="3" name="Text Placeholder 2"/>
          <p:cNvSpPr>
            <a:spLocks noGrp="1"/>
          </p:cNvSpPr>
          <p:nvPr>
            <p:ph type="body" idx="1"/>
          </p:nvPr>
        </p:nvSpPr>
        <p:spPr/>
        <p:txBody>
          <a:bodyPr/>
          <a:lstStyle/>
          <a:p>
            <a:endParaRPr lang="en-US"/>
          </a:p>
        </p:txBody>
      </p:sp>
      <p:sp>
        <p:nvSpPr>
          <p:cNvPr id="11" name="Date Placeholder 10"/>
          <p:cNvSpPr>
            <a:spLocks noGrp="1"/>
          </p:cNvSpPr>
          <p:nvPr>
            <p:ph type="dt" sz="half" idx="10"/>
          </p:nvPr>
        </p:nvSpPr>
        <p:spPr/>
        <p:txBody>
          <a:bodyPr/>
          <a:lstStyle/>
          <a:p>
            <a:fld id="{F7C96196-E462-C94F-A4FE-E6DF8DC0EEE4}" type="datetime1">
              <a:rPr lang="en-US" smtClean="0">
                <a:solidFill>
                  <a:prstClr val="white"/>
                </a:solidFill>
              </a:rPr>
              <a:pPr/>
              <a:t>3/29/2019</a:t>
            </a:fld>
            <a:endParaRPr lang="en-US">
              <a:solidFill>
                <a:prstClr val="white"/>
              </a:solidFill>
            </a:endParaRPr>
          </a:p>
        </p:txBody>
      </p:sp>
      <p:sp>
        <p:nvSpPr>
          <p:cNvPr id="10" name="Slide Number Placeholder 9"/>
          <p:cNvSpPr>
            <a:spLocks noGrp="1"/>
          </p:cNvSpPr>
          <p:nvPr>
            <p:ph type="sldNum" sz="quarter" idx="12"/>
          </p:nvPr>
        </p:nvSpPr>
        <p:spPr/>
        <p:txBody>
          <a:bodyPr/>
          <a:lstStyle/>
          <a:p>
            <a:fld id="{A2885E78-1F86-4A3D-9EE1-B0103B1CEF15}" type="slidenum">
              <a:rPr lang="en-US" smtClean="0">
                <a:solidFill>
                  <a:prstClr val="white"/>
                </a:solidFill>
              </a:rPr>
              <a:pPr/>
              <a:t>120</a:t>
            </a:fld>
            <a:endParaRPr lang="en-US">
              <a:solidFill>
                <a:prstClr val="white"/>
              </a:solidFill>
            </a:endParaRPr>
          </a:p>
        </p:txBody>
      </p:sp>
      <p:sp>
        <p:nvSpPr>
          <p:cNvPr id="6" name="Action Button: Go Home 5">
            <a:hlinkClick r:id="rId3" action="ppaction://hlinksldjump" highlightClick="1"/>
            <a:extLst>
              <a:ext uri="{FF2B5EF4-FFF2-40B4-BE49-F238E27FC236}">
                <a16:creationId xmlns:a16="http://schemas.microsoft.com/office/drawing/2014/main" id="{68257A63-E972-46AE-96A0-23A613BE8555}"/>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40540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F183EA-9B80-46CE-A2BF-31B543823586}"/>
              </a:ext>
            </a:extLst>
          </p:cNvPr>
          <p:cNvSpPr txBox="1">
            <a:spLocks/>
          </p:cNvSpPr>
          <p:nvPr/>
        </p:nvSpPr>
        <p:spPr>
          <a:xfrm>
            <a:off x="205125" y="135192"/>
            <a:ext cx="8859911" cy="685800"/>
          </a:xfrm>
          <a:prstGeom prst="rect">
            <a:avLst/>
          </a:prstGeom>
        </p:spPr>
        <p:txBody>
          <a:bodyPr vert="horz" lIns="0" tIns="0" rIns="91440" bIns="45720" rtlCol="0" anchor="t" anchorCtr="0">
            <a:noAutofit/>
          </a:bodyPr>
          <a:lstStyle>
            <a:lvl1pPr algn="l" defTabSz="914400" rtl="0" eaLnBrk="1" latinLnBrk="0" hangingPunct="1">
              <a:lnSpc>
                <a:spcPct val="90000"/>
              </a:lnSpc>
              <a:spcBef>
                <a:spcPct val="0"/>
              </a:spcBef>
              <a:buNone/>
              <a:defRPr sz="2600" b="0" kern="1200" cap="none" spc="0" baseline="0">
                <a:solidFill>
                  <a:schemeClr val="accent1"/>
                </a:solidFill>
                <a:latin typeface="+mn-lt"/>
                <a:ea typeface="+mj-ea"/>
                <a:cs typeface="+mj-cs"/>
              </a:defRPr>
            </a:lvl1pPr>
          </a:lstStyle>
          <a:p>
            <a:pPr defTabSz="914378">
              <a:defRPr/>
            </a:pPr>
            <a:endParaRPr lang="en-US" sz="2800" dirty="0">
              <a:solidFill>
                <a:srgbClr val="009CDE"/>
              </a:solidFill>
              <a:latin typeface="Georgia"/>
              <a:ea typeface="ヒラギノ角ゴ Pro W3" pitchFamily="-112" charset="-128"/>
            </a:endParaRPr>
          </a:p>
        </p:txBody>
      </p:sp>
      <p:sp>
        <p:nvSpPr>
          <p:cNvPr id="4" name="Content Placeholder 7">
            <a:extLst>
              <a:ext uri="{FF2B5EF4-FFF2-40B4-BE49-F238E27FC236}">
                <a16:creationId xmlns:a16="http://schemas.microsoft.com/office/drawing/2014/main" id="{90D892E4-9BF8-4FA8-8B44-34137F3795DD}"/>
              </a:ext>
            </a:extLst>
          </p:cNvPr>
          <p:cNvSpPr txBox="1">
            <a:spLocks/>
          </p:cNvSpPr>
          <p:nvPr/>
        </p:nvSpPr>
        <p:spPr>
          <a:xfrm>
            <a:off x="307871" y="166561"/>
            <a:ext cx="8619699" cy="3349863"/>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tx1"/>
                </a:solidFill>
                <a:ea typeface="Calibri" panose="020F0502020204030204" pitchFamily="34" charset="0"/>
              </a:rPr>
              <a:t>CAUTION: </a:t>
            </a:r>
            <a:r>
              <a:rPr lang="en-US" sz="800" b="0" dirty="0">
                <a:solidFill>
                  <a:schemeClr val="tx1"/>
                </a:solidFill>
                <a:ea typeface="Calibri" panose="020F0502020204030204" pitchFamily="34" charset="0"/>
              </a:rPr>
              <a:t>These products are intended for use by or under the direction of a physician. Prior to use, reference Instructions for Use, inside the product carton (when available) or at manuals.sjm.com or eifu.abbottvascular.com for more detailed information on Indications, Contraindications, Warnings, Precautions and Adverse Events.</a:t>
            </a:r>
          </a:p>
          <a:p>
            <a:pPr>
              <a:spcBef>
                <a:spcPts val="0"/>
              </a:spcBef>
            </a:pPr>
            <a:r>
              <a:rPr lang="en-US" sz="800" b="0" dirty="0">
                <a:solidFill>
                  <a:schemeClr val="tx1"/>
                </a:solidFill>
                <a:ea typeface="Calibri" panose="020F0502020204030204" pitchFamily="34" charset="0"/>
              </a:rPr>
              <a:t> </a:t>
            </a:r>
          </a:p>
          <a:p>
            <a:pPr>
              <a:spcBef>
                <a:spcPts val="0"/>
              </a:spcBef>
            </a:pPr>
            <a:r>
              <a:rPr lang="en-US" sz="800" u="sng" dirty="0">
                <a:solidFill>
                  <a:schemeClr val="tx1"/>
                </a:solidFill>
                <a:ea typeface="Calibri" panose="020F0502020204030204" pitchFamily="34" charset="0"/>
              </a:rPr>
              <a:t>United States - Required Safety Information</a:t>
            </a:r>
            <a:endParaRPr lang="en-US" sz="800" dirty="0">
              <a:solidFill>
                <a:schemeClr val="tx1"/>
              </a:solidFill>
              <a:ea typeface="Calibri" panose="020F0502020204030204" pitchFamily="34" charset="0"/>
            </a:endParaRPr>
          </a:p>
          <a:p>
            <a:pPr>
              <a:spcBef>
                <a:spcPts val="0"/>
              </a:spcBef>
            </a:pPr>
            <a:r>
              <a:rPr lang="en-US" sz="800" b="0" dirty="0">
                <a:solidFill>
                  <a:schemeClr val="tx1"/>
                </a:solidFill>
                <a:ea typeface="Calibri" panose="020F0502020204030204" pitchFamily="34" charset="0"/>
              </a:rPr>
              <a:t> </a:t>
            </a:r>
          </a:p>
          <a:p>
            <a:pPr>
              <a:spcBef>
                <a:spcPts val="0"/>
              </a:spcBef>
            </a:pPr>
            <a:r>
              <a:rPr lang="en-US" sz="800" dirty="0">
                <a:solidFill>
                  <a:schemeClr val="tx1"/>
                </a:solidFill>
                <a:ea typeface="Calibri" panose="020F0502020204030204" pitchFamily="34" charset="0"/>
              </a:rPr>
              <a:t>Indications: </a:t>
            </a:r>
            <a:r>
              <a:rPr lang="en-US" sz="800" b="0" dirty="0">
                <a:solidFill>
                  <a:schemeClr val="tx1"/>
                </a:solidFill>
                <a:ea typeface="Calibri" panose="020F0502020204030204" pitchFamily="34" charset="0"/>
              </a:rPr>
              <a:t>The TactiCath™ Quartz Contact Force Ablation Catheter and TactiCath™ Ablation Catheter, Sensor Enabled™ are indicated for use in cardiac electrophysiological mapping and for the treatment of drug refractory recurrent symptomatic paroxysmal atrial fibrillation, when used in conjunction with a compatible RF generator and three-dimensional mapping system. </a:t>
            </a:r>
            <a:r>
              <a:rPr lang="en-US" sz="800" dirty="0">
                <a:solidFill>
                  <a:schemeClr val="tx1"/>
                </a:solidFill>
                <a:ea typeface="Calibri" panose="020F0502020204030204" pitchFamily="34" charset="0"/>
              </a:rPr>
              <a:t>Contraindications: </a:t>
            </a:r>
            <a:r>
              <a:rPr lang="en-US" sz="800" b="0" dirty="0">
                <a:solidFill>
                  <a:schemeClr val="tx1"/>
                </a:solidFill>
                <a:ea typeface="Calibri" panose="020F0502020204030204" pitchFamily="34" charset="0"/>
              </a:rPr>
              <a:t>Do not use for any of the following conditions: certain recent heart surgery; prosthetic valves; active systemic infection; use in coronary vasculature; myxoma or intracardiac thrombus, or an interatrial baffle or patch; retrograde trans-aortic approach in patients with aortic valve replacement. </a:t>
            </a:r>
            <a:r>
              <a:rPr lang="en-US" sz="800" dirty="0">
                <a:solidFill>
                  <a:schemeClr val="tx1"/>
                </a:solidFill>
                <a:ea typeface="Calibri" panose="020F0502020204030204" pitchFamily="34" charset="0"/>
              </a:rPr>
              <a:t>Warnings: </a:t>
            </a:r>
            <a:r>
              <a:rPr lang="en-US" sz="800" b="0" dirty="0">
                <a:solidFill>
                  <a:schemeClr val="tx1"/>
                </a:solidFill>
                <a:ea typeface="Calibri" panose="020F0502020204030204" pitchFamily="34" charset="0"/>
              </a:rPr>
              <a:t>It is important to carefully titrate RF power; too high RF power during ablation may lead to perforation caused by steam pop. Contact force in excess of 70 g may not improve the characteristics of lesion formation and may increase the risk for perforation during manipulation of the catheter. Patients undergoing septal accessory pathway ablation are at risk for complete AV block which requires the implantation of a permanent pacemaker. Implantable pacemakers and implantable cardioverter/defibrillator may be adversely affected by RF current. Always verify the tubing and catheter have been properly cleared of air prior to inserting the catheter into the vasculature since entrapped air can cause potential injury or fatality. The temperature data transmitted by the sensor in this catheter is representative of the irrigated electrode only and does not provide tissue temperature data. </a:t>
            </a:r>
            <a:r>
              <a:rPr lang="en-US" sz="800" dirty="0">
                <a:solidFill>
                  <a:schemeClr val="tx1"/>
                </a:solidFill>
                <a:ea typeface="Calibri" panose="020F0502020204030204" pitchFamily="34" charset="0"/>
              </a:rPr>
              <a:t>Precautions:</a:t>
            </a:r>
            <a:r>
              <a:rPr lang="en-US" sz="800" b="0" dirty="0">
                <a:solidFill>
                  <a:schemeClr val="tx1"/>
                </a:solidFill>
                <a:ea typeface="Calibri" panose="020F0502020204030204" pitchFamily="34" charset="0"/>
              </a:rPr>
              <a:t> The long-term risks of protracted fluoroscopy and creation of RF induced lesions have not been established; careful consideration must be given for the use of the device in prepubescent children. When using the catheter with conventional EP lab system or with a 3-D navigational system, careful catheter manipulation must be performed, in order to avoid cardiac damage, perforation, or tamponade. Always maintain a constant saline irrigation flow to prevent coagulation within the lumen of the catheter. Care should be taken when ablating near structures such as the </a:t>
            </a:r>
            <a:r>
              <a:rPr lang="en-US" sz="800" b="0" dirty="0" err="1">
                <a:solidFill>
                  <a:schemeClr val="tx1"/>
                </a:solidFill>
                <a:ea typeface="Calibri" panose="020F0502020204030204" pitchFamily="34" charset="0"/>
              </a:rPr>
              <a:t>sino</a:t>
            </a:r>
            <a:r>
              <a:rPr lang="en-US" sz="800" b="0" dirty="0">
                <a:solidFill>
                  <a:schemeClr val="tx1"/>
                </a:solidFill>
                <a:ea typeface="Calibri" panose="020F0502020204030204" pitchFamily="34" charset="0"/>
              </a:rPr>
              <a:t>-atrial and AV nodes. </a:t>
            </a:r>
            <a:r>
              <a:rPr lang="en-US" sz="800" dirty="0">
                <a:solidFill>
                  <a:schemeClr val="tx1"/>
                </a:solidFill>
                <a:ea typeface="Calibri" panose="020F0502020204030204" pitchFamily="34" charset="0"/>
              </a:rPr>
              <a:t>Potential Adverse Events: </a:t>
            </a:r>
            <a:r>
              <a:rPr lang="en-US" sz="800" b="0" dirty="0">
                <a:solidFill>
                  <a:schemeClr val="tx1"/>
                </a:solidFill>
                <a:ea typeface="Calibri" panose="020F0502020204030204" pitchFamily="34" charset="0"/>
              </a:rPr>
              <a:t>Potential adverse events include, but are not limited to, cardiovascular related complications, including groin hematoma, pericardial effusion and infection. More serious complications are rare, which can include damage to the heart or blood vessels; blood clots (which may lead to stroke); tamponade; severe pulmonary vein stenosis; heart attack; esophageal fistula, or death.</a:t>
            </a:r>
          </a:p>
          <a:p>
            <a:pPr>
              <a:spcBef>
                <a:spcPts val="0"/>
              </a:spcBef>
            </a:pPr>
            <a:endParaRPr lang="en-US" sz="800" b="0" dirty="0">
              <a:solidFill>
                <a:schemeClr val="tx1"/>
              </a:solidFill>
              <a:ea typeface="Calibri" panose="020F0502020204030204" pitchFamily="34" charset="0"/>
            </a:endParaRPr>
          </a:p>
          <a:p>
            <a:pPr>
              <a:spcBef>
                <a:spcPts val="0"/>
              </a:spcBef>
            </a:pPr>
            <a:r>
              <a:rPr lang="en-US" sz="800" dirty="0">
                <a:solidFill>
                  <a:schemeClr val="tx1"/>
                </a:solidFill>
                <a:ea typeface="Calibri" panose="020F0502020204030204" pitchFamily="34" charset="0"/>
              </a:rPr>
              <a:t>Indications: </a:t>
            </a:r>
            <a:r>
              <a:rPr lang="en-US" sz="800" b="0" dirty="0">
                <a:solidFill>
                  <a:schemeClr val="tx1"/>
                </a:solidFill>
                <a:ea typeface="Calibri" panose="020F0502020204030204" pitchFamily="34" charset="0"/>
              </a:rPr>
              <a:t>The Ampere™ generator is intended for use with compatible cardiac ablation catheters according to the indications for use of the compatible cardiac ablation catheter. </a:t>
            </a:r>
            <a:r>
              <a:rPr lang="en-US" sz="800" dirty="0">
                <a:solidFill>
                  <a:schemeClr val="tx1"/>
                </a:solidFill>
                <a:ea typeface="Calibri" panose="020F0502020204030204" pitchFamily="34" charset="0"/>
              </a:rPr>
              <a:t>Contraindications: </a:t>
            </a:r>
            <a:r>
              <a:rPr lang="en-US" sz="800" b="0" dirty="0">
                <a:solidFill>
                  <a:schemeClr val="tx1"/>
                </a:solidFill>
                <a:ea typeface="Calibri" panose="020F0502020204030204" pitchFamily="34" charset="0"/>
              </a:rPr>
              <a:t>Refer to the compatible cardiac ablation catheter instructions for use for applicable contraindications. </a:t>
            </a:r>
            <a:r>
              <a:rPr lang="en-US" sz="800" dirty="0">
                <a:solidFill>
                  <a:schemeClr val="tx1"/>
                </a:solidFill>
                <a:ea typeface="Calibri" panose="020F0502020204030204" pitchFamily="34" charset="0"/>
              </a:rPr>
              <a:t>Warnings: </a:t>
            </a:r>
            <a:r>
              <a:rPr lang="en-US" sz="800" b="0" dirty="0">
                <a:solidFill>
                  <a:schemeClr val="tx1"/>
                </a:solidFill>
                <a:ea typeface="Calibri" panose="020F0502020204030204" pitchFamily="34" charset="0"/>
              </a:rPr>
              <a:t>The use of this device in conjunction with a radio frequency (RF) ablation catheter, as a part of the diagnosis and treatment of cardiac arrhythmias, may pose an increased risk of adverse events such as cardiac perforation, myocardial infarction, air embolism and hematoma requiring surgical repair and/or blood transfusion. Refer to the compatible cardiac ablation catheter instructions for use for a complete list of warnings. Pacemakers and implantable cardioverter/defibrillators can adversely be affected by radiofrequency (RF) signals. It is important to have temporary external sources of pacing and defibrillation available during ablation, b) deactivate ICD’s as they could discharge and injure the patient or even damage the ICD’s during the ablation procedure, c) exercise extreme caution during ablation when in close proximity to atrial or ventricular permanent pacing leads, and d) perform complete pacing system analysis on all patients after ablation. </a:t>
            </a:r>
            <a:r>
              <a:rPr lang="en-US" sz="800" dirty="0">
                <a:solidFill>
                  <a:schemeClr val="tx1"/>
                </a:solidFill>
                <a:ea typeface="Calibri" panose="020F0502020204030204" pitchFamily="34" charset="0"/>
              </a:rPr>
              <a:t>Precautions: </a:t>
            </a:r>
            <a:r>
              <a:rPr lang="en-US" sz="800" b="0" dirty="0">
                <a:solidFill>
                  <a:schemeClr val="tx1"/>
                </a:solidFill>
                <a:ea typeface="Calibri" panose="020F0502020204030204" pitchFamily="34" charset="0"/>
              </a:rPr>
              <a:t>Ampere™ generator is compatible with the Cool Point™ irrigation pump and several compatible cardiac ablation catheters. Refer to the Cool Point™ irrigation pump and the compatible cardiac ablation catheter instructions for use for a complete list of precautions. Always verify the irrigation tubing and catheter have been properly cleared of air prior to inserting the catheter into the vasculature since entrapped air bubbles may cause emboli when using the Cool Point™ irrigation pump. Also, inspect IV tubing for sufficient continuous flow prior to its use as non-continuous flow may lead to coagulation within and around the distal electrode resulting in blockage of irrigation ports. Peri-procedural anticoagulation therapy is recommended for patients undergoing left-sided and </a:t>
            </a:r>
            <a:r>
              <a:rPr lang="en-US" sz="800" b="0" dirty="0" err="1">
                <a:solidFill>
                  <a:schemeClr val="tx1"/>
                </a:solidFill>
                <a:ea typeface="Calibri" panose="020F0502020204030204" pitchFamily="34" charset="0"/>
              </a:rPr>
              <a:t>transseptal</a:t>
            </a:r>
            <a:r>
              <a:rPr lang="en-US" sz="800" b="0" dirty="0">
                <a:solidFill>
                  <a:schemeClr val="tx1"/>
                </a:solidFill>
                <a:ea typeface="Calibri" panose="020F0502020204030204" pitchFamily="34" charset="0"/>
              </a:rPr>
              <a:t> cardiac procedures and should be considered for selected patients undergoing right-sided procedures. The catheter impedance display of the Ampere™ generator should be continuously monitored during RF power delivery. If a sudden rise in impedance is noted, power delivery should be discontinued. The catheter should be removed, and the distal tip of the catheter should be evaluated and cleaned (if necessary) to eliminate any coagulum. The programmed ablation parameters should be checked against the specific ablation catheter IFU in the event of an error or warning message prior to continuing delivery of ablation energy to the patient. The Ampere™ generator generates, uses, and can radiate radio-frequency energy and, if not installed and used in accordance with the instructions may be interfered with by other equipment, even if that other equipment complies with CISPR emission requirements or may cause harmful interference to other devices in the vicinity. However, there is no guarantee that interference will not occur in a particular installation. Refer to the instructions for use for additional information on potential interference.</a:t>
            </a:r>
            <a:r>
              <a:rPr lang="en-US" sz="800" dirty="0">
                <a:solidFill>
                  <a:schemeClr val="tx1"/>
                </a:solidFill>
                <a:ea typeface="Calibri" panose="020F0502020204030204" pitchFamily="34" charset="0"/>
              </a:rPr>
              <a:t> Adverse Events:</a:t>
            </a:r>
            <a:r>
              <a:rPr lang="en-US" sz="800" b="0" dirty="0">
                <a:solidFill>
                  <a:schemeClr val="tx1"/>
                </a:solidFill>
                <a:ea typeface="Calibri" panose="020F0502020204030204" pitchFamily="34" charset="0"/>
              </a:rPr>
              <a:t> Refer to the compatible cardiac ablation catheter instructions for use for potential adverse events. </a:t>
            </a:r>
          </a:p>
          <a:p>
            <a:pPr>
              <a:spcBef>
                <a:spcPts val="0"/>
              </a:spcBef>
            </a:pPr>
            <a:endParaRPr lang="en-US" sz="800" b="0" dirty="0">
              <a:solidFill>
                <a:schemeClr val="tx1"/>
              </a:solidFill>
              <a:ea typeface="Calibri" panose="020F0502020204030204" pitchFamily="34" charset="0"/>
            </a:endParaRPr>
          </a:p>
          <a:p>
            <a:pPr>
              <a:spcBef>
                <a:spcPts val="0"/>
              </a:spcBef>
            </a:pPr>
            <a:endParaRPr lang="en-US" sz="800" b="0" dirty="0">
              <a:solidFill>
                <a:schemeClr val="tx1"/>
              </a:solidFill>
              <a:ea typeface="Calibri" panose="020F0502020204030204" pitchFamily="34" charset="0"/>
            </a:endParaRPr>
          </a:p>
          <a:p>
            <a:pPr>
              <a:spcBef>
                <a:spcPts val="0"/>
              </a:spcBef>
            </a:pPr>
            <a:endParaRPr lang="en-US" sz="800" b="0" dirty="0">
              <a:solidFill>
                <a:schemeClr val="tx1"/>
              </a:solidFill>
              <a:ea typeface="Calibri" panose="020F0502020204030204" pitchFamily="34" charset="0"/>
            </a:endParaRPr>
          </a:p>
        </p:txBody>
      </p:sp>
    </p:spTree>
    <p:custDataLst>
      <p:tags r:id="rId1"/>
    </p:custDataLst>
    <p:extLst>
      <p:ext uri="{BB962C8B-B14F-4D97-AF65-F5344CB8AC3E}">
        <p14:creationId xmlns:p14="http://schemas.microsoft.com/office/powerpoint/2010/main" val="3933229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3374717"/>
          </a:xfrm>
        </p:spPr>
        <p:txBody>
          <a:bodyPr numCol="1" spcCol="457200"/>
          <a:lstStyle/>
          <a:p>
            <a:pPr>
              <a:spcBef>
                <a:spcPts val="0"/>
              </a:spcBef>
            </a:pPr>
            <a:r>
              <a:rPr lang="en-US" sz="800" dirty="0">
                <a:solidFill>
                  <a:prstClr val="black"/>
                </a:solidFill>
              </a:rPr>
              <a:t>CAUTION: </a:t>
            </a:r>
            <a:r>
              <a:rPr lang="en-US" sz="800" b="0" dirty="0">
                <a:solidFill>
                  <a:prstClr val="black"/>
                </a:solidFill>
              </a:rPr>
              <a:t>This product is intended for use by or under the direction of a physician.  Prior to use, reference Instructions for Use, inside the product carton (when available) or at eifu.abbottvascular.com or at manuals.sjm.com for more detailed information on Indications, Contraindications, Warnings, Precautions and Adverse Events. </a:t>
            </a:r>
          </a:p>
          <a:p>
            <a:pPr>
              <a:spcBef>
                <a:spcPts val="0"/>
              </a:spcBef>
            </a:pPr>
            <a:endParaRPr lang="en-US" sz="800" b="0" dirty="0">
              <a:solidFill>
                <a:prstClr val="black"/>
              </a:solidFill>
            </a:endParaRPr>
          </a:p>
          <a:p>
            <a:pPr>
              <a:spcBef>
                <a:spcPts val="0"/>
              </a:spcBef>
            </a:pPr>
            <a:r>
              <a:rPr lang="en-US" sz="800" dirty="0">
                <a:solidFill>
                  <a:prstClr val="black"/>
                </a:solidFill>
              </a:rPr>
              <a:t>Indications: </a:t>
            </a:r>
            <a:r>
              <a:rPr lang="en-US" sz="800" b="0" dirty="0">
                <a:solidFill>
                  <a:prstClr val="black"/>
                </a:solidFill>
              </a:rPr>
              <a:t>The </a:t>
            </a:r>
            <a:r>
              <a:rPr lang="en-US" sz="800" b="0" dirty="0" err="1">
                <a:solidFill>
                  <a:prstClr val="black"/>
                </a:solidFill>
              </a:rPr>
              <a:t>Agilis</a:t>
            </a:r>
            <a:r>
              <a:rPr lang="en-US" sz="800" b="0" dirty="0">
                <a:solidFill>
                  <a:prstClr val="black"/>
                </a:solidFill>
              </a:rPr>
              <a:t>™ </a:t>
            </a:r>
            <a:r>
              <a:rPr lang="en-US" sz="800" b="0" dirty="0" err="1">
                <a:solidFill>
                  <a:prstClr val="black"/>
                </a:solidFill>
              </a:rPr>
              <a:t>NxT</a:t>
            </a:r>
            <a:r>
              <a:rPr lang="en-US" sz="800" b="0" dirty="0">
                <a:solidFill>
                  <a:prstClr val="black"/>
                </a:solidFill>
              </a:rPr>
              <a:t> Steerable Introducer is indicated when introducing various cardiovascular catheters into the heart. </a:t>
            </a:r>
            <a:r>
              <a:rPr lang="en-US" sz="800" dirty="0">
                <a:solidFill>
                  <a:prstClr val="black"/>
                </a:solidFill>
              </a:rPr>
              <a:t>Contraindications: </a:t>
            </a:r>
            <a:r>
              <a:rPr lang="en-US" sz="800" b="0" dirty="0">
                <a:solidFill>
                  <a:prstClr val="black"/>
                </a:solidFill>
              </a:rPr>
              <a:t>The </a:t>
            </a:r>
            <a:r>
              <a:rPr lang="en-US" sz="800" b="0" dirty="0" err="1">
                <a:solidFill>
                  <a:prstClr val="black"/>
                </a:solidFill>
              </a:rPr>
              <a:t>Agilis</a:t>
            </a:r>
            <a:r>
              <a:rPr lang="en-US" sz="800" b="0" dirty="0">
                <a:solidFill>
                  <a:prstClr val="black"/>
                </a:solidFill>
              </a:rPr>
              <a:t>™ </a:t>
            </a:r>
            <a:r>
              <a:rPr lang="en-US" sz="800" b="0" dirty="0" err="1">
                <a:solidFill>
                  <a:prstClr val="black"/>
                </a:solidFill>
              </a:rPr>
              <a:t>NxT</a:t>
            </a:r>
            <a:r>
              <a:rPr lang="en-US" sz="800" b="0" dirty="0">
                <a:solidFill>
                  <a:prstClr val="black"/>
                </a:solidFill>
              </a:rPr>
              <a:t> Steerable Introducer is contraindicated for known or suspected atrial myxoma, Myocardial Infarctions within the last two weeks, Unstable angina, Recent Cerebral Vascular Accident (CVA), Patients who do not tolerate anticoagulation therapy, Patients with an active infection and Presence of atrial thrombus. </a:t>
            </a:r>
            <a:r>
              <a:rPr lang="en-US" sz="800" dirty="0">
                <a:solidFill>
                  <a:prstClr val="black"/>
                </a:solidFill>
              </a:rPr>
              <a:t>Warnings: </a:t>
            </a:r>
            <a:r>
              <a:rPr lang="en-US" sz="800" b="0" dirty="0">
                <a:solidFill>
                  <a:prstClr val="black"/>
                </a:solidFill>
              </a:rPr>
              <a:t>Do not alter this device in any way. Only those physicians who are trained in </a:t>
            </a:r>
            <a:r>
              <a:rPr lang="en-US" sz="800" b="0" dirty="0" err="1">
                <a:solidFill>
                  <a:prstClr val="black"/>
                </a:solidFill>
              </a:rPr>
              <a:t>transseptal</a:t>
            </a:r>
            <a:r>
              <a:rPr lang="en-US" sz="800" b="0" dirty="0">
                <a:solidFill>
                  <a:prstClr val="black"/>
                </a:solidFill>
              </a:rPr>
              <a:t> procedures and SJM catheter delivery systems should use this device. Do Not reuse this device. Thorough cleaning of biological and foreign material is not possible. Adverse patient reactions may result from reuse of this device. Maintain continuous hemodynamic monitoring throughout procedure. Always observe acceptable hemodynamics prior to advancing the dilator or any other component.  </a:t>
            </a:r>
            <a:r>
              <a:rPr lang="en-US" sz="800" dirty="0">
                <a:solidFill>
                  <a:prstClr val="black"/>
                </a:solidFill>
              </a:rPr>
              <a:t>Precautions: </a:t>
            </a:r>
            <a:r>
              <a:rPr lang="en-US" sz="800" b="0" dirty="0">
                <a:solidFill>
                  <a:prstClr val="black"/>
                </a:solidFill>
              </a:rPr>
              <a:t>US federal law restricts this device to sale by or on the order of a physician. Carefully read instructions before use of device to help reduce potential risks and complications associated with </a:t>
            </a:r>
            <a:r>
              <a:rPr lang="en-US" sz="800" b="0" dirty="0" err="1">
                <a:solidFill>
                  <a:prstClr val="black"/>
                </a:solidFill>
              </a:rPr>
              <a:t>transseptal</a:t>
            </a:r>
            <a:r>
              <a:rPr lang="en-US" sz="800" b="0" dirty="0">
                <a:solidFill>
                  <a:prstClr val="black"/>
                </a:solidFill>
              </a:rPr>
              <a:t> procedures, such as air emboli and/or perforation of the aorta and left atrium (LA). (Perforation of the aorta and LA not included for 82 cm device). Inspect all components before use. Do not use if package or items in kit appear to be damaged or defective. The French size specified represents the inner diameter of the introducer sheath. Potential adverse events: Cardiac perforation, Embolus, Cerebrovascular accident, Death, Atrial fibrillation, Dissection and Heart block.</a:t>
            </a:r>
          </a:p>
          <a:p>
            <a:pPr>
              <a:spcBef>
                <a:spcPts val="0"/>
              </a:spcBef>
            </a:pPr>
            <a:endParaRPr lang="en-US" sz="1000" b="0" dirty="0">
              <a:solidFill>
                <a:prstClr val="black"/>
              </a:solidFill>
            </a:endParaRPr>
          </a:p>
        </p:txBody>
      </p:sp>
      <p:sp>
        <p:nvSpPr>
          <p:cNvPr id="26" name="Slide Number Placeholder 3"/>
          <p:cNvSpPr>
            <a:spLocks noGrp="1"/>
          </p:cNvSpPr>
          <p:nvPr>
            <p:ph type="sldNum" sz="quarter" idx="12"/>
          </p:nvPr>
        </p:nvSpPr>
        <p:spPr/>
        <p:txBody>
          <a:bodyPr/>
          <a:lstStyle/>
          <a:p>
            <a:fld id="{0D939DF2-F6EF-DF48-BFB1-3E61F4268D8A}" type="slidenum">
              <a:rPr lang="en-US" smtClean="0"/>
              <a:pPr/>
              <a:t>122</a:t>
            </a:fld>
            <a:endParaRPr lang="en-US" dirty="0"/>
          </a:p>
        </p:txBody>
      </p:sp>
      <p:sp>
        <p:nvSpPr>
          <p:cNvPr id="4" name="Text Placeholder 3"/>
          <p:cNvSpPr>
            <a:spLocks noGrp="1"/>
          </p:cNvSpPr>
          <p:nvPr>
            <p:ph type="body" sz="quarter" idx="15"/>
          </p:nvPr>
        </p:nvSpPr>
        <p:spPr/>
        <p:txBody>
          <a:bodyPr/>
          <a:lstStyle/>
          <a:p>
            <a:endParaRPr lang="en-US"/>
          </a:p>
        </p:txBody>
      </p:sp>
      <p:sp>
        <p:nvSpPr>
          <p:cNvPr id="8" name="Date Placeholder 10"/>
          <p:cNvSpPr>
            <a:spLocks noGrp="1"/>
          </p:cNvSpPr>
          <p:nvPr>
            <p:ph type="dt" sz="half" idx="10"/>
          </p:nvPr>
        </p:nvSpPr>
        <p:spPr>
          <a:xfrm>
            <a:off x="7570070" y="4767263"/>
            <a:ext cx="990707" cy="273844"/>
          </a:xfrm>
        </p:spPr>
        <p:txBody>
          <a:bodyPr/>
          <a:lstStyle/>
          <a:p>
            <a:fld id="{4EECC639-1564-AF4E-9879-41381372EF3D}" type="datetime1">
              <a:rPr lang="en-US" smtClean="0"/>
              <a:pPr/>
              <a:t>3/29/2019</a:t>
            </a:fld>
            <a:endParaRPr lang="en-US" dirty="0"/>
          </a:p>
        </p:txBody>
      </p:sp>
    </p:spTree>
    <p:extLst>
      <p:ext uri="{BB962C8B-B14F-4D97-AF65-F5344CB8AC3E}">
        <p14:creationId xmlns:p14="http://schemas.microsoft.com/office/powerpoint/2010/main" val="25137554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228600"/>
            <a:ext cx="8229600" cy="4060517"/>
          </a:xfrm>
        </p:spPr>
        <p:txBody>
          <a:bodyPr numCol="1" spcCol="457200"/>
          <a:lstStyle/>
          <a:p>
            <a:pPr>
              <a:spcBef>
                <a:spcPts val="0"/>
              </a:spcBef>
            </a:pPr>
            <a:r>
              <a:rPr lang="en-US" sz="800" dirty="0">
                <a:solidFill>
                  <a:schemeClr val="tx1"/>
                </a:solidFill>
              </a:rPr>
              <a:t>U.S. Indications: </a:t>
            </a:r>
            <a:r>
              <a:rPr lang="en-US" sz="800" b="0" dirty="0">
                <a:solidFill>
                  <a:schemeClr val="tx1"/>
                </a:solidFill>
              </a:rPr>
              <a:t>The </a:t>
            </a:r>
            <a:r>
              <a:rPr lang="en-US" sz="800" b="0" dirty="0" err="1">
                <a:solidFill>
                  <a:schemeClr val="tx1"/>
                </a:solidFill>
              </a:rPr>
              <a:t>FlexAbility</a:t>
            </a:r>
            <a:r>
              <a:rPr lang="en-US" sz="800" b="0" dirty="0">
                <a:solidFill>
                  <a:schemeClr val="tx1"/>
                </a:solidFill>
              </a:rPr>
              <a:t>™ Ablation Catheter is intended for use with the compatible irrigation pump and a compatible RF cardiac ablation generator. The catheter is intended for creating endocardial lesions during cardiac ablation procedures (mapping, stimulation, and ablation) for the treatment of typical atrial flutter. </a:t>
            </a:r>
            <a:r>
              <a:rPr lang="en-US" sz="800" dirty="0">
                <a:solidFill>
                  <a:schemeClr val="tx1"/>
                </a:solidFill>
              </a:rPr>
              <a:t>OUS Indications: </a:t>
            </a:r>
            <a:r>
              <a:rPr lang="en-US" sz="800" b="0" dirty="0">
                <a:solidFill>
                  <a:schemeClr val="tx1"/>
                </a:solidFill>
              </a:rPr>
              <a:t>The </a:t>
            </a:r>
            <a:r>
              <a:rPr lang="en-US" sz="800" b="0" dirty="0" err="1">
                <a:solidFill>
                  <a:schemeClr val="tx1"/>
                </a:solidFill>
              </a:rPr>
              <a:t>FlexAbility</a:t>
            </a:r>
            <a:r>
              <a:rPr lang="en-US" sz="800" b="0" dirty="0">
                <a:solidFill>
                  <a:schemeClr val="tx1"/>
                </a:solidFill>
              </a:rPr>
              <a:t>™ Ablation Catheter is intended for use with the compatible irrigation pump and a compatible RF cardiac ablation generator. The catheter is intended for creating focal lesions during cardiac ablation procedures (mapping, stimulation, and ablation) for the treatment of arrhythmias. Epicardial ablation should be limited to appropriately selected patients with ventricular tachycardia. </a:t>
            </a:r>
            <a:r>
              <a:rPr lang="en-US" sz="800" dirty="0">
                <a:solidFill>
                  <a:schemeClr val="tx1"/>
                </a:solidFill>
              </a:rPr>
              <a:t>Contraindications: </a:t>
            </a:r>
            <a:r>
              <a:rPr lang="en-US" sz="800" b="0" dirty="0">
                <a:solidFill>
                  <a:schemeClr val="tx1"/>
                </a:solidFill>
              </a:rPr>
              <a:t>In patients with active systemic infection. In patients with intracardiac mural thrombus or those who have had a </a:t>
            </a:r>
            <a:r>
              <a:rPr lang="en-US" sz="800" b="0" dirty="0" err="1">
                <a:solidFill>
                  <a:schemeClr val="tx1"/>
                </a:solidFill>
              </a:rPr>
              <a:t>ventriculotomy</a:t>
            </a:r>
            <a:r>
              <a:rPr lang="en-US" sz="800" b="0" dirty="0">
                <a:solidFill>
                  <a:schemeClr val="tx1"/>
                </a:solidFill>
              </a:rPr>
              <a:t> or atriotomy within the preceding four weeks. </a:t>
            </a:r>
            <a:r>
              <a:rPr lang="en-US" sz="800" dirty="0">
                <a:solidFill>
                  <a:schemeClr val="tx1"/>
                </a:solidFill>
              </a:rPr>
              <a:t>Warnings: </a:t>
            </a:r>
            <a:r>
              <a:rPr lang="en-US" sz="800" b="0" dirty="0">
                <a:solidFill>
                  <a:schemeClr val="tx1"/>
                </a:solidFill>
              </a:rPr>
              <a:t>Catheter ablation procedures present the potential for significant x-ray exposure. The long-term risk of protracted fluoroscopy has not been established. Careful consideration must be given for the use of the device in prepubescent children and pregnant women. The long terms risks of RF ablation lesions have not been established. The temperature data transmitted by the sensor in this catheter is representative of the irrigated electrode only and does not provide tissue temperature data. Always verify the tubing and catheter have been properly cleared of air prior to inserting the catheter into the vasculature since entrapped air can cause potential injury or fatality. </a:t>
            </a:r>
            <a:r>
              <a:rPr lang="en-US" sz="800" dirty="0">
                <a:solidFill>
                  <a:schemeClr val="tx1"/>
                </a:solidFill>
              </a:rPr>
              <a:t>Precautions: </a:t>
            </a:r>
            <a:r>
              <a:rPr lang="en-US" sz="800" b="0" dirty="0">
                <a:solidFill>
                  <a:schemeClr val="tx1"/>
                </a:solidFill>
              </a:rPr>
              <a:t>If the irrigation pump alarm sounds, terminate RF delivery. If impedance rises suddenly that does not exceed the preset limit, power delivery should be manually discontinued. Always maintain constant irrigation to prevent coagulation within and around electrodes. Irrigated ablation systems have been shown to create larger lesions than standard radiofrequency ablation catheters. Care should be taken when ablation near electrically vulnerable, thin-walled or other arterial structures. If irrigation is interrupted, immediately inspect and </a:t>
            </a:r>
            <a:r>
              <a:rPr lang="en-US" sz="800" b="0" dirty="0" err="1">
                <a:solidFill>
                  <a:schemeClr val="tx1"/>
                </a:solidFill>
              </a:rPr>
              <a:t>reflush</a:t>
            </a:r>
            <a:r>
              <a:rPr lang="en-US" sz="800" b="0" dirty="0">
                <a:solidFill>
                  <a:schemeClr val="tx1"/>
                </a:solidFill>
              </a:rPr>
              <a:t> the catheter outside of the patient. Reestablish irrigation flow prior to placing catheter in the body. Do not attempt ablation without using an irrigation pump. </a:t>
            </a:r>
            <a:r>
              <a:rPr lang="en-US" sz="800" dirty="0">
                <a:solidFill>
                  <a:schemeClr val="tx1"/>
                </a:solidFill>
              </a:rPr>
              <a:t>Potential adverse events: </a:t>
            </a:r>
            <a:r>
              <a:rPr lang="en-US" sz="800" b="0" dirty="0">
                <a:solidFill>
                  <a:schemeClr val="tx1"/>
                </a:solidFill>
              </a:rPr>
              <a:t>Potential adverse events include, but are not limited to, cardiovascular and anesthesia-related complications, including inadvertent AV block. </a:t>
            </a:r>
          </a:p>
          <a:p>
            <a:pPr>
              <a:spcBef>
                <a:spcPts val="0"/>
              </a:spcBef>
            </a:pPr>
            <a:endParaRPr lang="en-US" sz="800" b="0" dirty="0">
              <a:solidFill>
                <a:schemeClr val="tx1"/>
              </a:solidFill>
            </a:endParaRPr>
          </a:p>
          <a:p>
            <a:pPr>
              <a:spcBef>
                <a:spcPts val="0"/>
              </a:spcBef>
            </a:pPr>
            <a:r>
              <a:rPr lang="en-US" sz="800" dirty="0">
                <a:solidFill>
                  <a:schemeClr val="tx1"/>
                </a:solidFill>
                <a:ea typeface="Calibri" panose="020F0502020204030204" pitchFamily="34" charset="0"/>
              </a:rPr>
              <a:t>Indications:</a:t>
            </a:r>
            <a:r>
              <a:rPr lang="en-US" sz="800" b="0" dirty="0">
                <a:solidFill>
                  <a:schemeClr val="tx1"/>
                </a:solidFill>
                <a:ea typeface="Calibri" panose="020F0502020204030204" pitchFamily="34" charset="0"/>
              </a:rPr>
              <a:t> The </a:t>
            </a:r>
            <a:r>
              <a:rPr lang="en-US" sz="800" b="0" dirty="0" err="1">
                <a:solidFill>
                  <a:schemeClr val="tx1"/>
                </a:solidFill>
                <a:ea typeface="Calibri" panose="020F0502020204030204" pitchFamily="34" charset="0"/>
              </a:rPr>
              <a:t>FlexAbility</a:t>
            </a:r>
            <a:r>
              <a:rPr lang="en-US" sz="800" b="0" dirty="0">
                <a:solidFill>
                  <a:schemeClr val="tx1"/>
                </a:solidFill>
                <a:ea typeface="Calibri" panose="020F0502020204030204" pitchFamily="34" charset="0"/>
              </a:rPr>
              <a:t>™ Ablation Catheter, Sensor Enabled is intended for use with the compatible irrigation pump and a compatible RF cardiac ablation generator. The catheter is intended for creating endocardial lesions during cardiac ablation procedures (mapping, stimulation, and ablation) for the treatment of typical atrial flutter. </a:t>
            </a:r>
            <a:r>
              <a:rPr lang="en-US" sz="800" dirty="0">
                <a:solidFill>
                  <a:schemeClr val="tx1"/>
                </a:solidFill>
                <a:ea typeface="Calibri" panose="020F0502020204030204" pitchFamily="34" charset="0"/>
              </a:rPr>
              <a:t>Contraindications:</a:t>
            </a:r>
            <a:r>
              <a:rPr lang="en-US" sz="800" b="0" dirty="0">
                <a:solidFill>
                  <a:schemeClr val="tx1"/>
                </a:solidFill>
                <a:ea typeface="Calibri" panose="020F0502020204030204" pitchFamily="34" charset="0"/>
              </a:rPr>
              <a:t> In patients with active systemic infection. In patients with intracardiac mural thrombus or those who have had a </a:t>
            </a:r>
            <a:r>
              <a:rPr lang="en-US" sz="800" b="0" dirty="0" err="1">
                <a:solidFill>
                  <a:schemeClr val="tx1"/>
                </a:solidFill>
                <a:ea typeface="Calibri" panose="020F0502020204030204" pitchFamily="34" charset="0"/>
              </a:rPr>
              <a:t>ventriculotomy</a:t>
            </a:r>
            <a:r>
              <a:rPr lang="en-US" sz="800" b="0" dirty="0">
                <a:solidFill>
                  <a:schemeClr val="tx1"/>
                </a:solidFill>
                <a:ea typeface="Calibri" panose="020F0502020204030204" pitchFamily="34" charset="0"/>
              </a:rPr>
              <a:t> or atriotomy within the preceding four weeks. </a:t>
            </a:r>
            <a:r>
              <a:rPr lang="en-US" sz="800" dirty="0">
                <a:solidFill>
                  <a:schemeClr val="tx1"/>
                </a:solidFill>
                <a:ea typeface="Calibri" panose="020F0502020204030204" pitchFamily="34" charset="0"/>
              </a:rPr>
              <a:t>Warnings: </a:t>
            </a:r>
            <a:r>
              <a:rPr lang="en-US" sz="800" b="0" dirty="0">
                <a:solidFill>
                  <a:schemeClr val="tx1"/>
                </a:solidFill>
                <a:ea typeface="Calibri" panose="020F0502020204030204" pitchFamily="34" charset="0"/>
              </a:rPr>
              <a:t>Catheter ablation procedures present the potential for significant x-ray exposure. The long-term risk of protracted fluoroscopy has not been established. Careful consideration must be given for the use of the device in prepubescent children and pregnant women. The long terms risks of RF ablation lesions have not been established. The temperature data transmitted by the sensor in this catheter is representative of the irrigated electrode only and does not provide tissue temperature data. Always verify the tubing and catheter have been properly cleared of air prior to inserting the catheter into the vasculature since entrapped air can cause potential injury or fatality. </a:t>
            </a:r>
            <a:r>
              <a:rPr lang="en-US" sz="800" dirty="0">
                <a:solidFill>
                  <a:schemeClr val="tx1"/>
                </a:solidFill>
                <a:ea typeface="Calibri" panose="020F0502020204030204" pitchFamily="34" charset="0"/>
              </a:rPr>
              <a:t>Precautions:</a:t>
            </a:r>
            <a:r>
              <a:rPr lang="en-US" sz="800" b="0" dirty="0">
                <a:solidFill>
                  <a:schemeClr val="tx1"/>
                </a:solidFill>
                <a:ea typeface="Calibri" panose="020F0502020204030204" pitchFamily="34" charset="0"/>
              </a:rPr>
              <a:t> If the irrigation pump alarm sounds, terminate RF delivery. If impedance rises suddenly that does not exceed the preset limit, power delivery should be manually discontinued. Always maintain constant irrigation to prevent coagulation within and around electrodes. Irrigated ablation systems have been shown to create larger lesions than standard radiofrequency ablation catheters. Care should be taken when ablation near electrically vulnerable, thin-walled or other arterial structures. If irrigation is interrupted, immediately inspect and </a:t>
            </a:r>
            <a:r>
              <a:rPr lang="en-US" sz="800" b="0" dirty="0" err="1">
                <a:solidFill>
                  <a:schemeClr val="tx1"/>
                </a:solidFill>
                <a:ea typeface="Calibri" panose="020F0502020204030204" pitchFamily="34" charset="0"/>
              </a:rPr>
              <a:t>reflush</a:t>
            </a:r>
            <a:r>
              <a:rPr lang="en-US" sz="800" b="0" dirty="0">
                <a:solidFill>
                  <a:schemeClr val="tx1"/>
                </a:solidFill>
                <a:ea typeface="Calibri" panose="020F0502020204030204" pitchFamily="34" charset="0"/>
              </a:rPr>
              <a:t> the catheter outside of the patient. Reestablish irrigation flow prior to placing catheter in the body. Do not attempt ablation without using an irrigation pump. </a:t>
            </a:r>
            <a:r>
              <a:rPr lang="en-US" sz="800" dirty="0">
                <a:solidFill>
                  <a:schemeClr val="tx1"/>
                </a:solidFill>
                <a:ea typeface="Calibri" panose="020F0502020204030204" pitchFamily="34" charset="0"/>
              </a:rPr>
              <a:t>Potential adverse events:</a:t>
            </a:r>
            <a:r>
              <a:rPr lang="en-US" sz="800" b="0" dirty="0">
                <a:solidFill>
                  <a:schemeClr val="tx1"/>
                </a:solidFill>
                <a:ea typeface="Calibri" panose="020F0502020204030204" pitchFamily="34" charset="0"/>
              </a:rPr>
              <a:t> Potential adverse events include, but are not limited to, cardiovascular and anesthesia-related complications, including inadvertent AV block.</a:t>
            </a:r>
          </a:p>
          <a:p>
            <a:pPr>
              <a:spcBef>
                <a:spcPts val="0"/>
              </a:spcBef>
            </a:pPr>
            <a:endParaRPr lang="en-US" sz="900" b="0" dirty="0">
              <a:solidFill>
                <a:schemeClr val="tx1"/>
              </a:solidFill>
            </a:endParaRPr>
          </a:p>
          <a:p>
            <a:pPr>
              <a:spcBef>
                <a:spcPts val="0"/>
              </a:spcBef>
            </a:pPr>
            <a:endParaRPr lang="en-US" sz="900" b="0" dirty="0">
              <a:solidFill>
                <a:schemeClr val="tx1"/>
              </a:solidFill>
            </a:endParaRPr>
          </a:p>
          <a:p>
            <a:pPr>
              <a:spcBef>
                <a:spcPts val="0"/>
              </a:spcBef>
            </a:pPr>
            <a:endParaRPr lang="en-US" sz="900" b="0" dirty="0">
              <a:solidFill>
                <a:schemeClr val="tx1"/>
              </a:solidFill>
            </a:endParaRPr>
          </a:p>
        </p:txBody>
      </p:sp>
      <p:sp>
        <p:nvSpPr>
          <p:cNvPr id="26" name="Slide Number Placeholder 3"/>
          <p:cNvSpPr>
            <a:spLocks noGrp="1"/>
          </p:cNvSpPr>
          <p:nvPr>
            <p:ph type="sldNum" sz="quarter" idx="12"/>
          </p:nvPr>
        </p:nvSpPr>
        <p:spPr/>
        <p:txBody>
          <a:bodyPr/>
          <a:lstStyle/>
          <a:p>
            <a:fld id="{0D939DF2-F6EF-DF48-BFB1-3E61F4268D8A}" type="slidenum">
              <a:rPr lang="en-US" smtClean="0"/>
              <a:pPr/>
              <a:t>123</a:t>
            </a:fld>
            <a:endParaRPr lang="en-US" dirty="0"/>
          </a:p>
        </p:txBody>
      </p:sp>
      <p:sp>
        <p:nvSpPr>
          <p:cNvPr id="4" name="Text Placeholder 3"/>
          <p:cNvSpPr>
            <a:spLocks noGrp="1"/>
          </p:cNvSpPr>
          <p:nvPr>
            <p:ph type="body" sz="quarter" idx="15"/>
          </p:nvPr>
        </p:nvSpPr>
        <p:spPr/>
        <p:txBody>
          <a:bodyPr/>
          <a:lstStyle/>
          <a:p>
            <a:endParaRPr lang="en-US"/>
          </a:p>
        </p:txBody>
      </p:sp>
      <p:sp>
        <p:nvSpPr>
          <p:cNvPr id="8" name="Date Placeholder 10"/>
          <p:cNvSpPr>
            <a:spLocks noGrp="1"/>
          </p:cNvSpPr>
          <p:nvPr>
            <p:ph type="dt" sz="half" idx="10"/>
          </p:nvPr>
        </p:nvSpPr>
        <p:spPr>
          <a:xfrm>
            <a:off x="7570070" y="4767263"/>
            <a:ext cx="990707" cy="273844"/>
          </a:xfrm>
        </p:spPr>
        <p:txBody>
          <a:bodyPr/>
          <a:lstStyle/>
          <a:p>
            <a:fld id="{4EECC639-1564-AF4E-9879-41381372EF3D}" type="datetime1">
              <a:rPr lang="en-US" smtClean="0"/>
              <a:pPr/>
              <a:t>3/29/2019</a:t>
            </a:fld>
            <a:endParaRPr lang="en-US" dirty="0"/>
          </a:p>
        </p:txBody>
      </p:sp>
    </p:spTree>
    <p:extLst>
      <p:ext uri="{BB962C8B-B14F-4D97-AF65-F5344CB8AC3E}">
        <p14:creationId xmlns:p14="http://schemas.microsoft.com/office/powerpoint/2010/main" val="33387677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81000" y="1066801"/>
            <a:ext cx="5350233" cy="4076700"/>
          </a:xfrm>
          <a:prstGeom prst="rect">
            <a:avLst/>
          </a:prstGeom>
        </p:spPr>
        <p:txBody>
          <a:bodyPr vert="horz" lIns="0" tIns="0" rIns="91440" bIns="4572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bg1"/>
                </a:solidFill>
                <a:latin typeface="+mn-lt"/>
              </a:rPr>
              <a:t>Abbott</a:t>
            </a:r>
          </a:p>
          <a:p>
            <a:pPr>
              <a:spcBef>
                <a:spcPts val="0"/>
              </a:spcBef>
            </a:pPr>
            <a:r>
              <a:rPr lang="en-US" sz="800" b="0" dirty="0">
                <a:solidFill>
                  <a:schemeClr val="bg1"/>
                </a:solidFill>
                <a:latin typeface="+mn-lt"/>
              </a:rPr>
              <a:t>One St. Jude Medical Dr., St. Paul, MN 55117 USA</a:t>
            </a:r>
            <a:br>
              <a:rPr lang="en-US" sz="800" b="0" dirty="0">
                <a:solidFill>
                  <a:schemeClr val="bg1"/>
                </a:solidFill>
                <a:latin typeface="+mn-lt"/>
              </a:rPr>
            </a:br>
            <a:r>
              <a:rPr lang="en-US" sz="800" b="0" dirty="0">
                <a:solidFill>
                  <a:schemeClr val="bg1"/>
                </a:solidFill>
                <a:latin typeface="+mn-lt"/>
              </a:rPr>
              <a:t>Tel: 1.651.756.2000</a:t>
            </a:r>
          </a:p>
          <a:p>
            <a:pPr>
              <a:spcBef>
                <a:spcPts val="0"/>
              </a:spcBef>
            </a:pPr>
            <a:r>
              <a:rPr lang="en-US" sz="800" b="0" dirty="0">
                <a:solidFill>
                  <a:schemeClr val="bg1"/>
                </a:solidFill>
                <a:latin typeface="+mn-lt"/>
              </a:rPr>
              <a:t>Abbott.com</a:t>
            </a:r>
          </a:p>
          <a:p>
            <a:pPr>
              <a:spcBef>
                <a:spcPts val="0"/>
              </a:spcBef>
            </a:pPr>
            <a:endParaRPr lang="en-US" sz="800" b="0" dirty="0">
              <a:solidFill>
                <a:schemeClr val="bg1"/>
              </a:solidFill>
              <a:latin typeface="+mn-lt"/>
            </a:endParaRPr>
          </a:p>
          <a:p>
            <a:pPr>
              <a:spcBef>
                <a:spcPts val="300"/>
              </a:spcBef>
            </a:pPr>
            <a:r>
              <a:rPr lang="en-US" sz="800" b="0" dirty="0">
                <a:solidFill>
                  <a:schemeClr val="bg1"/>
                </a:solidFill>
                <a:latin typeface="+mn-lt"/>
              </a:rPr>
              <a:t>™ Indicates a trademark of the Abbott group of companies. </a:t>
            </a:r>
          </a:p>
          <a:p>
            <a:pPr>
              <a:spcBef>
                <a:spcPts val="300"/>
              </a:spcBef>
            </a:pPr>
            <a:r>
              <a:rPr lang="en-US" sz="800" b="0" dirty="0">
                <a:solidFill>
                  <a:schemeClr val="bg1"/>
                </a:solidFill>
                <a:latin typeface="+mn-lt"/>
              </a:rPr>
              <a:t>‡ Indicates a third party trademark, which is property of its respective owner.</a:t>
            </a:r>
          </a:p>
          <a:p>
            <a:pPr>
              <a:spcBef>
                <a:spcPts val="300"/>
              </a:spcBef>
            </a:pPr>
            <a:r>
              <a:rPr lang="en-US" sz="800" b="0" dirty="0">
                <a:solidFill>
                  <a:schemeClr val="bg1"/>
                </a:solidFill>
                <a:latin typeface="+mn-lt"/>
              </a:rPr>
              <a:t>© 2019 Abbott. All Rights Reserved.</a:t>
            </a:r>
          </a:p>
          <a:p>
            <a:endParaRPr lang="en-US" sz="800" b="0" dirty="0">
              <a:solidFill>
                <a:schemeClr val="bg1"/>
              </a:solidFill>
              <a:latin typeface="+mn-lt"/>
            </a:endParaRPr>
          </a:p>
        </p:txBody>
      </p:sp>
    </p:spTree>
    <p:extLst>
      <p:ext uri="{BB962C8B-B14F-4D97-AF65-F5344CB8AC3E}">
        <p14:creationId xmlns:p14="http://schemas.microsoft.com/office/powerpoint/2010/main" val="270432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Technology Overview</a:t>
            </a:r>
          </a:p>
        </p:txBody>
      </p:sp>
      <p:sp>
        <p:nvSpPr>
          <p:cNvPr id="2" name="Text Placeholder 1"/>
          <p:cNvSpPr>
            <a:spLocks noGrp="1"/>
          </p:cNvSpPr>
          <p:nvPr>
            <p:ph type="body" idx="1"/>
          </p:nvPr>
        </p:nvSpPr>
        <p:spPr/>
        <p:txBody>
          <a:bodyPr/>
          <a:lstStyle/>
          <a:p>
            <a:r>
              <a:rPr lang="en-US" dirty="0" err="1"/>
              <a:t>Tacticath</a:t>
            </a:r>
            <a:r>
              <a:rPr lang="en-US" dirty="0"/>
              <a:t>™ contact force sensing ablation catheter</a:t>
            </a:r>
          </a:p>
        </p:txBody>
      </p:sp>
      <p:sp>
        <p:nvSpPr>
          <p:cNvPr id="11" name="Date Placeholder 10"/>
          <p:cNvSpPr>
            <a:spLocks noGrp="1"/>
          </p:cNvSpPr>
          <p:nvPr>
            <p:ph type="dt" sz="half" idx="10"/>
          </p:nvPr>
        </p:nvSpPr>
        <p:spPr/>
        <p:txBody>
          <a:bodyPr/>
          <a:lstStyle/>
          <a:p>
            <a:fld id="{B54E0AEB-A75E-3D42-987A-FD25DD06CE41}" type="datetime1">
              <a:rPr lang="en-US" smtClean="0"/>
              <a:pPr/>
              <a:t>3/29/2019</a:t>
            </a:fld>
            <a:endParaRPr lang="en-US"/>
          </a:p>
        </p:txBody>
      </p:sp>
      <p:sp>
        <p:nvSpPr>
          <p:cNvPr id="3" name="Slide Number Placeholder 2"/>
          <p:cNvSpPr>
            <a:spLocks noGrp="1"/>
          </p:cNvSpPr>
          <p:nvPr>
            <p:ph type="sldNum" sz="quarter" idx="12"/>
          </p:nvPr>
        </p:nvSpPr>
        <p:spPr/>
        <p:txBody>
          <a:bodyPr/>
          <a:lstStyle/>
          <a:p>
            <a:fld id="{B5E5DBCF-1D51-C641-BCE7-C1621196A4B9}" type="slidenum">
              <a:rPr lang="en-US" smtClean="0"/>
              <a:pPr/>
              <a:t>13</a:t>
            </a:fld>
            <a:endParaRPr lang="en-US" dirty="0"/>
          </a:p>
        </p:txBody>
      </p:sp>
      <p:sp>
        <p:nvSpPr>
          <p:cNvPr id="6" name="Action Button: Go Home 5">
            <a:hlinkClick r:id="rId3" action="ppaction://hlinksldjump" highlightClick="1"/>
            <a:extLst>
              <a:ext uri="{FF2B5EF4-FFF2-40B4-BE49-F238E27FC236}">
                <a16:creationId xmlns:a16="http://schemas.microsoft.com/office/drawing/2014/main" id="{F4CB3DA0-225A-4C81-A663-485790F146EB}"/>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8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4672" y="1054999"/>
            <a:ext cx="2648607" cy="2094608"/>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19431" y="1116643"/>
            <a:ext cx="2391084" cy="738664"/>
          </a:xfrm>
          <a:prstGeom prst="rect">
            <a:avLst/>
          </a:prstGeom>
          <a:noFill/>
        </p:spPr>
        <p:txBody>
          <a:bodyPr wrap="square" rtlCol="0">
            <a:spAutoFit/>
          </a:bodyPr>
          <a:lstStyle/>
          <a:p>
            <a:r>
              <a:rPr lang="en-US" sz="1400" b="1" dirty="0">
                <a:solidFill>
                  <a:schemeClr val="accent1"/>
                </a:solidFill>
                <a:latin typeface="Calibri" charset="0"/>
                <a:ea typeface="Calibri" charset="0"/>
                <a:cs typeface="Calibri" charset="0"/>
              </a:rPr>
              <a:t>TACTICATH™ CONTACT FORCE ABLATION CATHETER, SENSOR ENABLED™</a:t>
            </a:r>
          </a:p>
        </p:txBody>
      </p:sp>
      <p:sp>
        <p:nvSpPr>
          <p:cNvPr id="27" name="TextBox 26"/>
          <p:cNvSpPr txBox="1"/>
          <p:nvPr/>
        </p:nvSpPr>
        <p:spPr>
          <a:xfrm>
            <a:off x="501439" y="3083330"/>
            <a:ext cx="2699627" cy="1115690"/>
          </a:xfrm>
          <a:prstGeom prst="rect">
            <a:avLst/>
          </a:prstGeom>
          <a:noFill/>
        </p:spPr>
        <p:txBody>
          <a:bodyPr wrap="square" rtlCol="0">
            <a:spAutoFit/>
          </a:bodyPr>
          <a:lstStyle/>
          <a:p>
            <a:pPr>
              <a:lnSpc>
                <a:spcPts val="1500"/>
              </a:lnSpc>
              <a:spcAft>
                <a:spcPts val="600"/>
              </a:spcAft>
            </a:pPr>
            <a:r>
              <a:rPr lang="en-US" sz="1200" b="1" dirty="0">
                <a:ea typeface="Calibri" charset="0"/>
                <a:cs typeface="Calibri" charset="0"/>
              </a:rPr>
              <a:t>Unidirectional or bidirectional irrigated catheter with deflectable tip</a:t>
            </a:r>
          </a:p>
          <a:p>
            <a:r>
              <a:rPr lang="en-US" sz="1200" dirty="0">
                <a:cs typeface="Arial" panose="020B0604020202020204" pitchFamily="34" charset="0"/>
              </a:rPr>
              <a:t>Provides real-time contact </a:t>
            </a:r>
            <a:br>
              <a:rPr lang="en-US" sz="1200" dirty="0">
                <a:cs typeface="Arial" panose="020B0604020202020204" pitchFamily="34" charset="0"/>
              </a:rPr>
            </a:br>
            <a:r>
              <a:rPr lang="en-US" sz="1200" dirty="0">
                <a:cs typeface="Arial" panose="020B0604020202020204" pitchFamily="34" charset="0"/>
              </a:rPr>
              <a:t>force measurement</a:t>
            </a:r>
          </a:p>
        </p:txBody>
      </p:sp>
      <p:sp>
        <p:nvSpPr>
          <p:cNvPr id="10" name="Rounded Rectangle 9"/>
          <p:cNvSpPr/>
          <p:nvPr/>
        </p:nvSpPr>
        <p:spPr>
          <a:xfrm>
            <a:off x="3319059" y="1051723"/>
            <a:ext cx="2648607" cy="211455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1123" y="1116643"/>
            <a:ext cx="2648608" cy="307777"/>
          </a:xfrm>
          <a:prstGeom prst="rect">
            <a:avLst/>
          </a:prstGeom>
          <a:noFill/>
        </p:spPr>
        <p:txBody>
          <a:bodyPr wrap="square" rtlCol="0">
            <a:spAutoFit/>
          </a:bodyPr>
          <a:lstStyle/>
          <a:p>
            <a:r>
              <a:rPr lang="en-US" sz="1400" b="1" dirty="0">
                <a:solidFill>
                  <a:schemeClr val="accent1"/>
                </a:solidFill>
                <a:latin typeface="Calibri" charset="0"/>
                <a:ea typeface="Calibri" charset="0"/>
                <a:cs typeface="Calibri" charset="0"/>
              </a:rPr>
              <a:t>TACTISYS™ QUARTZ EQUIPMENT</a:t>
            </a:r>
          </a:p>
        </p:txBody>
      </p:sp>
      <p:sp>
        <p:nvSpPr>
          <p:cNvPr id="2" name="Title 1"/>
          <p:cNvSpPr>
            <a:spLocks noGrp="1"/>
          </p:cNvSpPr>
          <p:nvPr>
            <p:ph type="title"/>
          </p:nvPr>
        </p:nvSpPr>
        <p:spPr/>
        <p:txBody>
          <a:bodyPr>
            <a:noAutofit/>
          </a:bodyPr>
          <a:lstStyle/>
          <a:p>
            <a:r>
              <a:rPr lang="en-US" sz="2200" dirty="0" err="1"/>
              <a:t>TactiCath</a:t>
            </a:r>
            <a:r>
              <a:rPr lang="en-US" sz="2200" dirty="0"/>
              <a:t>™ c</a:t>
            </a:r>
            <a:r>
              <a:rPr lang="en-US" sz="2200" dirty="0">
                <a:ea typeface="Calibri" charset="0"/>
                <a:cs typeface="Calibri" charset="0"/>
              </a:rPr>
              <a:t>ontact force ablation catheter, Sensor Enabled™ </a:t>
            </a:r>
            <a:r>
              <a:rPr lang="en-US" sz="2200" dirty="0"/>
              <a:t>and EnSite™ contact force module</a:t>
            </a:r>
          </a:p>
        </p:txBody>
      </p:sp>
      <p:sp>
        <p:nvSpPr>
          <p:cNvPr id="24" name="Date Placeholder 23"/>
          <p:cNvSpPr>
            <a:spLocks noGrp="1"/>
          </p:cNvSpPr>
          <p:nvPr>
            <p:ph type="dt" sz="half" idx="10"/>
          </p:nvPr>
        </p:nvSpPr>
        <p:spPr/>
        <p:txBody>
          <a:bodyPr/>
          <a:lstStyle/>
          <a:p>
            <a:fld id="{0AA488D9-BF2D-0748-B864-95487B66EB76}" type="datetime1">
              <a:rPr lang="en-US" smtClean="0"/>
              <a:pPr/>
              <a:t>3/29/2019</a:t>
            </a:fld>
            <a:endParaRPr lang="en-US"/>
          </a:p>
        </p:txBody>
      </p:sp>
      <p:sp>
        <p:nvSpPr>
          <p:cNvPr id="5" name="Slide Number Placeholder 4"/>
          <p:cNvSpPr>
            <a:spLocks noGrp="1"/>
          </p:cNvSpPr>
          <p:nvPr>
            <p:ph type="sldNum" sz="quarter" idx="12"/>
          </p:nvPr>
        </p:nvSpPr>
        <p:spPr/>
        <p:txBody>
          <a:bodyPr/>
          <a:lstStyle/>
          <a:p>
            <a:fld id="{EBBBF934-D2D9-4DDE-A7EB-C72B62B62AA5}" type="slidenum">
              <a:rPr lang="en-US" smtClean="0"/>
              <a:pPr/>
              <a:t>14</a:t>
            </a:fld>
            <a:endParaRPr lang="en-US" dirty="0"/>
          </a:p>
        </p:txBody>
      </p:sp>
      <p:sp>
        <p:nvSpPr>
          <p:cNvPr id="4" name="Text Placeholder 3"/>
          <p:cNvSpPr>
            <a:spLocks noGrp="1"/>
          </p:cNvSpPr>
          <p:nvPr>
            <p:ph type="body" sz="quarter" idx="15"/>
          </p:nvPr>
        </p:nvSpPr>
        <p:spPr>
          <a:xfrm>
            <a:off x="508000" y="4424412"/>
            <a:ext cx="4212856" cy="605553"/>
          </a:xfrm>
        </p:spPr>
        <p:txBody>
          <a:bodyPr/>
          <a:lstStyle/>
          <a:p>
            <a:r>
              <a:rPr lang="en-US" sz="700" dirty="0"/>
              <a:t>*The </a:t>
            </a:r>
            <a:r>
              <a:rPr lang="en-US" sz="700" dirty="0" err="1"/>
              <a:t>TactiCath</a:t>
            </a:r>
            <a:r>
              <a:rPr lang="en-US" sz="700" dirty="0"/>
              <a:t>™ Contact Force Ablation Catheter, Sensor Enabled™ is an update to the </a:t>
            </a:r>
            <a:r>
              <a:rPr lang="en-US" sz="700" dirty="0" err="1"/>
              <a:t>TactiCath</a:t>
            </a:r>
            <a:r>
              <a:rPr lang="en-US" sz="700" dirty="0"/>
              <a:t>™ Contact Force Catheter family using the </a:t>
            </a:r>
            <a:r>
              <a:rPr lang="en-US" sz="700" dirty="0" err="1"/>
              <a:t>FlexAbility</a:t>
            </a:r>
            <a:r>
              <a:rPr lang="en-US" sz="700" dirty="0"/>
              <a:t>™ Catheter family platform handle and shaft and a tip and force sensor derived from </a:t>
            </a:r>
            <a:r>
              <a:rPr lang="en-US" sz="700" dirty="0" err="1"/>
              <a:t>TactiCath</a:t>
            </a:r>
            <a:r>
              <a:rPr lang="en-US" sz="700" dirty="0"/>
              <a:t> Quartz. </a:t>
            </a:r>
            <a:r>
              <a:rPr lang="en-US" sz="700" dirty="0" err="1"/>
              <a:t>TactiCath</a:t>
            </a:r>
            <a:r>
              <a:rPr lang="en-US" sz="700" dirty="0"/>
              <a:t>™ and </a:t>
            </a:r>
            <a:r>
              <a:rPr lang="en-US" sz="700" dirty="0" err="1"/>
              <a:t>TactiCath</a:t>
            </a:r>
            <a:r>
              <a:rPr lang="en-US" sz="700" dirty="0"/>
              <a:t>™ Quartz Contact Force Ablation Catheter clinical data are applicable to the </a:t>
            </a:r>
            <a:r>
              <a:rPr lang="en-US" sz="700" dirty="0" err="1"/>
              <a:t>TactiCath</a:t>
            </a:r>
            <a:r>
              <a:rPr lang="en-US" sz="700" dirty="0"/>
              <a:t> Ablation Catheter, Sensor Enabled as mechanical/function testing and preclinical studies have demonstrated equivalent performance and safety profile. Abbott. Data on File. Report 90195941.</a:t>
            </a:r>
          </a:p>
        </p:txBody>
      </p:sp>
      <p:sp>
        <p:nvSpPr>
          <p:cNvPr id="18" name="TextBox 17"/>
          <p:cNvSpPr txBox="1"/>
          <p:nvPr/>
        </p:nvSpPr>
        <p:spPr>
          <a:xfrm>
            <a:off x="3451124" y="3097138"/>
            <a:ext cx="2481646" cy="1092607"/>
          </a:xfrm>
          <a:prstGeom prst="rect">
            <a:avLst/>
          </a:prstGeom>
          <a:noFill/>
        </p:spPr>
        <p:txBody>
          <a:bodyPr wrap="square" rtlCol="0">
            <a:spAutoFit/>
          </a:bodyPr>
          <a:lstStyle/>
          <a:p>
            <a:pPr>
              <a:lnSpc>
                <a:spcPts val="1500"/>
              </a:lnSpc>
              <a:spcAft>
                <a:spcPts val="600"/>
              </a:spcAft>
            </a:pPr>
            <a:r>
              <a:rPr lang="en-US" sz="1200" b="1" dirty="0">
                <a:ea typeface="Calibri" charset="0"/>
                <a:cs typeface="Calibri" charset="0"/>
              </a:rPr>
              <a:t>Light source processing unit</a:t>
            </a:r>
          </a:p>
          <a:p>
            <a:r>
              <a:rPr lang="en-US" sz="1200" dirty="0" err="1">
                <a:cs typeface="Arial" panose="020B0604020202020204" pitchFamily="34" charset="0"/>
              </a:rPr>
              <a:t>TactiSys</a:t>
            </a:r>
            <a:r>
              <a:rPr lang="en-US" sz="1200" dirty="0">
                <a:cs typeface="Arial" panose="020B0604020202020204" pitchFamily="34" charset="0"/>
              </a:rPr>
              <a:t>™ Quartz Equipment </a:t>
            </a:r>
          </a:p>
          <a:p>
            <a:r>
              <a:rPr lang="en-US" sz="1200" dirty="0">
                <a:cs typeface="Arial" panose="020B0604020202020204" pitchFamily="34" charset="0"/>
              </a:rPr>
              <a:t>Ampere RF cable connection </a:t>
            </a:r>
          </a:p>
          <a:p>
            <a:r>
              <a:rPr lang="en-US" sz="1200" dirty="0">
                <a:cs typeface="Arial" panose="020B0604020202020204" pitchFamily="34" charset="0"/>
              </a:rPr>
              <a:t>to RF ablation generator </a:t>
            </a:r>
          </a:p>
          <a:p>
            <a:r>
              <a:rPr lang="en-US" sz="1200" dirty="0">
                <a:cs typeface="Arial" panose="020B0604020202020204" pitchFamily="34" charset="0"/>
              </a:rPr>
              <a:t>(Ampere™ RF generator)</a:t>
            </a:r>
          </a:p>
        </p:txBody>
      </p:sp>
      <p:sp>
        <p:nvSpPr>
          <p:cNvPr id="25" name="Rounded Rectangle 24"/>
          <p:cNvSpPr/>
          <p:nvPr/>
        </p:nvSpPr>
        <p:spPr>
          <a:xfrm>
            <a:off x="6130815" y="1051722"/>
            <a:ext cx="2648607" cy="211455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6260613" y="1116643"/>
            <a:ext cx="2638285" cy="738664"/>
          </a:xfrm>
          <a:prstGeom prst="rect">
            <a:avLst/>
          </a:prstGeom>
          <a:noFill/>
        </p:spPr>
        <p:txBody>
          <a:bodyPr wrap="square" rtlCol="0">
            <a:spAutoFit/>
          </a:bodyPr>
          <a:lstStyle/>
          <a:p>
            <a:r>
              <a:rPr lang="en-US" sz="1400" b="1" dirty="0">
                <a:solidFill>
                  <a:schemeClr val="accent1"/>
                </a:solidFill>
                <a:latin typeface="Calibri" charset="0"/>
                <a:ea typeface="Calibri" charset="0"/>
                <a:cs typeface="Calibri" charset="0"/>
              </a:rPr>
              <a:t>ENSITE™ CONTACT FORCE MODULE </a:t>
            </a:r>
            <a:r>
              <a:rPr lang="en-US" sz="1400" b="1" dirty="0">
                <a:solidFill>
                  <a:schemeClr val="accent1"/>
                </a:solidFill>
                <a:latin typeface="Calibri" panose="020F0502020204030204" pitchFamily="34" charset="0"/>
                <a:ea typeface="Calibri" charset="0"/>
                <a:cs typeface="Calibri" charset="0"/>
              </a:rPr>
              <a:t>V.2</a:t>
            </a:r>
          </a:p>
          <a:p>
            <a:endParaRPr lang="en-US" sz="1400" b="1" dirty="0">
              <a:solidFill>
                <a:schemeClr val="accent1"/>
              </a:solidFill>
              <a:latin typeface="Calibri" charset="0"/>
              <a:ea typeface="Calibri" charset="0"/>
              <a:cs typeface="Calibri" charset="0"/>
            </a:endParaRPr>
          </a:p>
        </p:txBody>
      </p:sp>
      <p:sp>
        <p:nvSpPr>
          <p:cNvPr id="22" name="TextBox 21"/>
          <p:cNvSpPr txBox="1"/>
          <p:nvPr/>
        </p:nvSpPr>
        <p:spPr>
          <a:xfrm>
            <a:off x="6260613" y="3085751"/>
            <a:ext cx="2518809" cy="1092607"/>
          </a:xfrm>
          <a:prstGeom prst="rect">
            <a:avLst/>
          </a:prstGeom>
          <a:noFill/>
        </p:spPr>
        <p:txBody>
          <a:bodyPr wrap="square" rtlCol="0">
            <a:spAutoFit/>
          </a:bodyPr>
          <a:lstStyle/>
          <a:p>
            <a:pPr>
              <a:spcAft>
                <a:spcPts val="600"/>
              </a:spcAft>
            </a:pPr>
            <a:r>
              <a:rPr lang="en-US" sz="1200" b="1" dirty="0">
                <a:ea typeface="Calibri" charset="0"/>
                <a:cs typeface="Calibri" charset="0"/>
              </a:rPr>
              <a:t>Contact force module </a:t>
            </a:r>
          </a:p>
          <a:p>
            <a:r>
              <a:rPr lang="en-US" sz="1200" dirty="0">
                <a:ea typeface="Calibri" charset="0"/>
                <a:cs typeface="Calibri" charset="0"/>
              </a:rPr>
              <a:t>Fully integrated with the EnSite Precision™ cardiac mapping system v.2 with EnSite™ contact force module v.2</a:t>
            </a:r>
          </a:p>
        </p:txBody>
      </p:sp>
      <p:pic>
        <p:nvPicPr>
          <p:cNvPr id="31" name="Picture 3" descr="C:\Users\vadods01\Documents\My Box Files\EP Products\Generator\Ampere pics\StJude_120313-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11511" y="3703009"/>
            <a:ext cx="876590" cy="8434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a:extLst>
              <a:ext uri="{FF2B5EF4-FFF2-40B4-BE49-F238E27FC236}">
                <a16:creationId xmlns:a16="http://schemas.microsoft.com/office/drawing/2014/main" id="{EF840413-C1C9-42BA-82FC-4D55BDAAA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5672" y="1614737"/>
            <a:ext cx="1991657" cy="1371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a:extLst>
              <a:ext uri="{FF2B5EF4-FFF2-40B4-BE49-F238E27FC236}">
                <a16:creationId xmlns:a16="http://schemas.microsoft.com/office/drawing/2014/main" id="{922D3482-5F64-441D-8EE1-377E539FD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279" y="1452732"/>
            <a:ext cx="2084952" cy="165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a:extLst>
              <a:ext uri="{FF2B5EF4-FFF2-40B4-BE49-F238E27FC236}">
                <a16:creationId xmlns:a16="http://schemas.microsoft.com/office/drawing/2014/main" id="{FE3030A2-0070-4D7F-8FE6-4A7582BA9E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17" y="1734795"/>
            <a:ext cx="1741188" cy="132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7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normAutofit fontScale="90000"/>
          </a:bodyPr>
          <a:lstStyle/>
          <a:p>
            <a:r>
              <a:rPr lang="fr-CH" dirty="0" err="1"/>
              <a:t>Measuring</a:t>
            </a:r>
            <a:r>
              <a:rPr lang="fr-CH" dirty="0"/>
              <a:t> contact force: White light </a:t>
            </a:r>
            <a:r>
              <a:rPr lang="fr-CH" dirty="0" err="1"/>
              <a:t>interferometry</a:t>
            </a:r>
            <a:endParaRPr lang="fr-CH" dirty="0"/>
          </a:p>
        </p:txBody>
      </p:sp>
      <p:sp>
        <p:nvSpPr>
          <p:cNvPr id="3" name="Content Placeholder 2"/>
          <p:cNvSpPr>
            <a:spLocks noGrp="1"/>
          </p:cNvSpPr>
          <p:nvPr>
            <p:ph idx="1"/>
          </p:nvPr>
        </p:nvSpPr>
        <p:spPr>
          <a:xfrm>
            <a:off x="502921" y="914401"/>
            <a:ext cx="4069080" cy="3367454"/>
          </a:xfrm>
        </p:spPr>
        <p:txBody>
          <a:bodyPr/>
          <a:lstStyle/>
          <a:p>
            <a:pPr>
              <a:lnSpc>
                <a:spcPts val="1600"/>
              </a:lnSpc>
              <a:spcBef>
                <a:spcPts val="0"/>
              </a:spcBef>
              <a:spcAft>
                <a:spcPts val="600"/>
              </a:spcAft>
            </a:pPr>
            <a:r>
              <a:rPr lang="en-US" sz="1400" dirty="0"/>
              <a:t>The TactiCath™ Quartz catheter fiber optic sensor allows accurate contact force measurement close to the tip where power is applied</a:t>
            </a:r>
          </a:p>
          <a:p>
            <a:pPr lvl="1">
              <a:lnSpc>
                <a:spcPts val="1600"/>
              </a:lnSpc>
            </a:pPr>
            <a:r>
              <a:rPr lang="en-US" sz="1400" dirty="0"/>
              <a:t>Signals returned by three optic fibers connected to a titanium cylindrical deformable body are used to accurately compute both magnitude and orientation of contact force, with no calibration required </a:t>
            </a:r>
          </a:p>
          <a:p>
            <a:pPr lvl="1">
              <a:lnSpc>
                <a:spcPts val="1600"/>
              </a:lnSpc>
            </a:pPr>
            <a:r>
              <a:rPr lang="en-US" sz="1400" dirty="0"/>
              <a:t>Light emitted by the </a:t>
            </a:r>
            <a:r>
              <a:rPr lang="en-US" sz="1400" dirty="0" err="1"/>
              <a:t>TactiSys</a:t>
            </a:r>
            <a:r>
              <a:rPr lang="en-US" sz="1400" dirty="0"/>
              <a:t>™ system and passing through the cavity made of two semi-reflective mirrors in parallel is reflected back and forth many times (</a:t>
            </a:r>
            <a:r>
              <a:rPr lang="en-US" sz="1400" dirty="0" err="1"/>
              <a:t>Fabry</a:t>
            </a:r>
            <a:r>
              <a:rPr lang="en-US" sz="1400" dirty="0"/>
              <a:t>-Perot interferometer)</a:t>
            </a:r>
          </a:p>
        </p:txBody>
      </p:sp>
      <p:sp>
        <p:nvSpPr>
          <p:cNvPr id="10" name="Date Placeholder 9"/>
          <p:cNvSpPr>
            <a:spLocks noGrp="1"/>
          </p:cNvSpPr>
          <p:nvPr>
            <p:ph type="dt" sz="half" idx="10"/>
          </p:nvPr>
        </p:nvSpPr>
        <p:spPr/>
        <p:txBody>
          <a:bodyPr/>
          <a:lstStyle/>
          <a:p>
            <a:fld id="{C408FBA0-171F-4341-88B8-874D802F8D65}"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15</a:t>
            </a:fld>
            <a:endParaRPr lang="en-US" dirty="0"/>
          </a:p>
        </p:txBody>
      </p:sp>
      <p:sp>
        <p:nvSpPr>
          <p:cNvPr id="4" name="Text Placeholder 3"/>
          <p:cNvSpPr>
            <a:spLocks noGrp="1"/>
          </p:cNvSpPr>
          <p:nvPr>
            <p:ph type="body" sz="quarter" idx="15"/>
          </p:nvPr>
        </p:nvSpPr>
        <p:spPr/>
        <p:txBody>
          <a:bodyPr/>
          <a:lstStyle/>
          <a:p>
            <a:endParaRPr lang="en-US"/>
          </a:p>
        </p:txBody>
      </p:sp>
      <p:pic>
        <p:nvPicPr>
          <p:cNvPr id="12" name="Picture 5" descr="C:\USERS\DAHLET01\APPDATA\LOCAL\TEMP\wz6146\7830_SJM-TCC-1114-0024_IR_r4_Final Folder\JPGs\7830_SJM-TCC-1114-0024_IR_r4_Final_RG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031" y="927202"/>
            <a:ext cx="2924654" cy="2054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HLET01\APPDATA\LOCAL\TEMP\wzd09b\7830_SJM-TCC-1114-0024_IR_r4_Final Folder\JPGs\7830_SJM-TCC-1114-0024_IR_r4_Final_RGB-6.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277" r="-2289"/>
          <a:stretch/>
        </p:blipFill>
        <p:spPr bwMode="auto">
          <a:xfrm>
            <a:off x="5059666" y="2754133"/>
            <a:ext cx="3846941" cy="193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5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Contact force accuracy with TactiCath</a:t>
            </a:r>
            <a:r>
              <a:rPr lang="en-US" baseline="30000" dirty="0"/>
              <a:t>™</a:t>
            </a:r>
            <a:r>
              <a:rPr lang="en-US" dirty="0"/>
              <a:t> Quartz catheter</a:t>
            </a:r>
            <a:r>
              <a:rPr lang="en-US" baseline="30000" dirty="0"/>
              <a:t>1,2</a:t>
            </a:r>
            <a:endParaRPr lang="en-US" dirty="0"/>
          </a:p>
        </p:txBody>
      </p:sp>
      <p:sp>
        <p:nvSpPr>
          <p:cNvPr id="3" name="Content Placeholder 2"/>
          <p:cNvSpPr>
            <a:spLocks noGrp="1"/>
          </p:cNvSpPr>
          <p:nvPr>
            <p:ph idx="1"/>
          </p:nvPr>
        </p:nvSpPr>
        <p:spPr/>
        <p:txBody>
          <a:bodyPr/>
          <a:lstStyle/>
          <a:p>
            <a:pPr marL="0" lvl="1" indent="0">
              <a:buNone/>
            </a:pPr>
            <a:r>
              <a:rPr lang="en-US" dirty="0"/>
              <a:t>An early bench study characterizing TactiCath™ catheter* accuracy showed ≤ 1.0 g mean error at all orientation angles tested between force sensed by the catheter and force measured with a certified balance</a:t>
            </a:r>
            <a:r>
              <a:rPr lang="en-US" baseline="30000" dirty="0"/>
              <a:t>1</a:t>
            </a:r>
          </a:p>
        </p:txBody>
      </p:sp>
      <p:sp>
        <p:nvSpPr>
          <p:cNvPr id="17" name="Date Placeholder 16"/>
          <p:cNvSpPr>
            <a:spLocks noGrp="1"/>
          </p:cNvSpPr>
          <p:nvPr>
            <p:ph type="dt" sz="half" idx="10"/>
          </p:nvPr>
        </p:nvSpPr>
        <p:spPr/>
        <p:txBody>
          <a:bodyPr/>
          <a:lstStyle/>
          <a:p>
            <a:fld id="{6C4B8C33-2A46-6A4B-B977-6B8084646236}" type="datetime1">
              <a:rPr lang="en-US" smtClean="0">
                <a:solidFill>
                  <a:srgbClr val="000000"/>
                </a:solidFill>
              </a:rPr>
              <a:pPr/>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fld id="{0D939DF2-F6EF-DF48-BFB1-3E61F4268D8A}" type="slidenum">
              <a:rPr lang="en-US" smtClean="0">
                <a:solidFill>
                  <a:srgbClr val="000000"/>
                </a:solidFill>
              </a:rPr>
              <a:pPr/>
              <a:t>16</a:t>
            </a:fld>
            <a:endParaRPr lang="en-US" dirty="0">
              <a:solidFill>
                <a:srgbClr val="000000"/>
              </a:solidFill>
            </a:endParaRPr>
          </a:p>
        </p:txBody>
      </p:sp>
      <p:sp>
        <p:nvSpPr>
          <p:cNvPr id="55" name="Content Placeholder 54"/>
          <p:cNvSpPr>
            <a:spLocks noGrp="1"/>
          </p:cNvSpPr>
          <p:nvPr>
            <p:ph idx="14"/>
          </p:nvPr>
        </p:nvSpPr>
        <p:spPr/>
        <p:txBody>
          <a:bodyPr/>
          <a:lstStyle/>
          <a:p>
            <a:pPr marL="0" lvl="1" indent="0">
              <a:buNone/>
            </a:pPr>
            <a:r>
              <a:rPr lang="en-US" dirty="0"/>
              <a:t>A separate independent bench study testing the </a:t>
            </a:r>
            <a:r>
              <a:rPr lang="en-US" dirty="0" err="1"/>
              <a:t>ThermoCool</a:t>
            </a:r>
            <a:r>
              <a:rPr lang="en-US" dirty="0"/>
              <a:t> </a:t>
            </a:r>
            <a:r>
              <a:rPr lang="en-US" dirty="0" err="1"/>
              <a:t>SmartTouch</a:t>
            </a:r>
            <a:r>
              <a:rPr lang="en-US" baseline="30000" dirty="0">
                <a:latin typeface="Calibri" panose="020F0502020204030204" pitchFamily="34" charset="0"/>
              </a:rPr>
              <a:t>‡</a:t>
            </a:r>
            <a:r>
              <a:rPr lang="en-US" dirty="0"/>
              <a:t> SF catheter showed maximum error up to </a:t>
            </a:r>
            <a:br>
              <a:rPr lang="en-US" dirty="0"/>
            </a:br>
            <a:r>
              <a:rPr lang="en-US" dirty="0"/>
              <a:t>– 41.7 g in lateral orientation</a:t>
            </a:r>
            <a:r>
              <a:rPr lang="en-US" baseline="30000" dirty="0"/>
              <a:t>2</a:t>
            </a:r>
          </a:p>
          <a:p>
            <a:pPr lvl="1"/>
            <a:r>
              <a:rPr lang="en-US" sz="1050" dirty="0"/>
              <a:t>Mean accuracy was 6.6 g with the catheter in lateral (parallel) orientation and 6.8 g with a steerable sheath advanced over two </a:t>
            </a:r>
            <a:br>
              <a:rPr lang="en-US" sz="1050" dirty="0"/>
            </a:br>
            <a:r>
              <a:rPr lang="en-US" sz="1050" dirty="0"/>
              <a:t>of the four catheter electrodes</a:t>
            </a:r>
          </a:p>
          <a:p>
            <a:pPr lvl="1"/>
            <a:r>
              <a:rPr lang="en-US" sz="1050" dirty="0"/>
              <a:t>Actual lateral forces applied ranging from ~15 g to 60 g were measured by the catheter as 20 g of contact force</a:t>
            </a:r>
          </a:p>
          <a:p>
            <a:pPr lvl="1"/>
            <a:endParaRPr lang="en-US" sz="1050" dirty="0"/>
          </a:p>
        </p:txBody>
      </p:sp>
      <p:sp>
        <p:nvSpPr>
          <p:cNvPr id="2054" name="Text Placeholder 2053"/>
          <p:cNvSpPr>
            <a:spLocks noGrp="1"/>
          </p:cNvSpPr>
          <p:nvPr>
            <p:ph type="body" sz="quarter" idx="15"/>
          </p:nvPr>
        </p:nvSpPr>
        <p:spPr/>
        <p:txBody>
          <a:bodyPr/>
          <a:lstStyle/>
          <a:p>
            <a:pPr>
              <a:spcBef>
                <a:spcPts val="0"/>
              </a:spcBef>
            </a:pPr>
            <a:r>
              <a:rPr lang="en-US" dirty="0"/>
              <a:t>1. Yokoyama </a:t>
            </a:r>
            <a:r>
              <a:rPr lang="en-US" i="1" dirty="0" err="1"/>
              <a:t>Circ</a:t>
            </a:r>
            <a:r>
              <a:rPr lang="en-US" i="1" dirty="0"/>
              <a:t> Arrhythmia </a:t>
            </a:r>
            <a:r>
              <a:rPr lang="en-US" i="1" dirty="0" err="1"/>
              <a:t>Electrophysiol</a:t>
            </a:r>
            <a:r>
              <a:rPr lang="en-US" i="1" dirty="0"/>
              <a:t> </a:t>
            </a:r>
            <a:r>
              <a:rPr lang="en-US" dirty="0"/>
              <a:t>2008;1:354–362.</a:t>
            </a:r>
          </a:p>
          <a:p>
            <a:r>
              <a:rPr lang="en-US" dirty="0"/>
              <a:t>2. </a:t>
            </a:r>
            <a:r>
              <a:rPr lang="en-US" dirty="0" err="1"/>
              <a:t>Bourier</a:t>
            </a:r>
            <a:r>
              <a:rPr lang="en-US" dirty="0"/>
              <a:t> </a:t>
            </a:r>
            <a:r>
              <a:rPr lang="en-US" i="1" dirty="0"/>
              <a:t>J </a:t>
            </a:r>
            <a:r>
              <a:rPr lang="en-US" i="1" dirty="0" err="1"/>
              <a:t>Cardiovasc</a:t>
            </a:r>
            <a:r>
              <a:rPr lang="en-US" i="1" dirty="0"/>
              <a:t> </a:t>
            </a:r>
            <a:r>
              <a:rPr lang="en-US" i="1" dirty="0" err="1"/>
              <a:t>Electrophysiol</a:t>
            </a:r>
            <a:r>
              <a:rPr lang="en-US" i="1" dirty="0"/>
              <a:t> </a:t>
            </a:r>
            <a:r>
              <a:rPr lang="en-US" dirty="0"/>
              <a:t>2016;27(3):347–50.</a:t>
            </a:r>
            <a:br>
              <a:rPr lang="en-US" dirty="0"/>
            </a:br>
            <a:r>
              <a:rPr lang="en-US" dirty="0"/>
              <a:t>‡ Indicates a third-party trademark, which is property of its respective owner</a:t>
            </a:r>
            <a:endParaRPr lang="en-US" dirty="0">
              <a:solidFill>
                <a:srgbClr val="000000"/>
              </a:solidFill>
            </a:endParaRPr>
          </a:p>
        </p:txBody>
      </p:sp>
      <p:grpSp>
        <p:nvGrpSpPr>
          <p:cNvPr id="8" name="Group 7"/>
          <p:cNvGrpSpPr/>
          <p:nvPr/>
        </p:nvGrpSpPr>
        <p:grpSpPr>
          <a:xfrm>
            <a:off x="4526280" y="2625872"/>
            <a:ext cx="2490618" cy="2072500"/>
            <a:chOff x="1052648" y="2759242"/>
            <a:chExt cx="4397036" cy="4051617"/>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81" t="7552" r="5464" b="5838"/>
            <a:stretch/>
          </p:blipFill>
          <p:spPr bwMode="auto">
            <a:xfrm>
              <a:off x="1263520" y="3328693"/>
              <a:ext cx="4016817" cy="3482166"/>
            </a:xfrm>
            <a:prstGeom prst="rect">
              <a:avLst/>
            </a:prstGeom>
            <a:noFill/>
            <a:ln w="25400">
              <a:solidFill>
                <a:schemeClr val="bg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052648" y="2759242"/>
              <a:ext cx="4397036" cy="601686"/>
            </a:xfrm>
            <a:prstGeom prst="rect">
              <a:avLst/>
            </a:prstGeom>
            <a:noFill/>
            <a:ln>
              <a:noFill/>
            </a:ln>
          </p:spPr>
          <p:txBody>
            <a:bodyPr wrap="none" rtlCol="0">
              <a:spAutoFit/>
            </a:bodyPr>
            <a:lstStyle/>
            <a:p>
              <a:pPr fontAlgn="base">
                <a:spcBef>
                  <a:spcPct val="0"/>
                </a:spcBef>
                <a:spcAft>
                  <a:spcPct val="0"/>
                </a:spcAft>
              </a:pPr>
              <a:r>
                <a:rPr lang="en-US" sz="1400" b="1" dirty="0">
                  <a:solidFill>
                    <a:schemeClr val="bg2">
                      <a:lumMod val="75000"/>
                    </a:schemeClr>
                  </a:solidFill>
                  <a:latin typeface="Calibri" panose="020F0502020204030204" pitchFamily="34" charset="0"/>
                  <a:ea typeface="Calibri" charset="0"/>
                  <a:cs typeface="Calibri" charset="0"/>
                </a:rPr>
                <a:t>SMARTTOUCH</a:t>
              </a:r>
              <a:r>
                <a:rPr lang="en-US" sz="1400" baseline="30000" dirty="0">
                  <a:solidFill>
                    <a:schemeClr val="bg2">
                      <a:lumMod val="75000"/>
                    </a:schemeClr>
                  </a:solidFill>
                  <a:latin typeface="Calibri" panose="020F0502020204030204" pitchFamily="34" charset="0"/>
                </a:rPr>
                <a:t>‡</a:t>
              </a:r>
              <a:r>
                <a:rPr lang="en-US" sz="1400" b="1" dirty="0">
                  <a:solidFill>
                    <a:schemeClr val="bg2">
                      <a:lumMod val="75000"/>
                    </a:schemeClr>
                  </a:solidFill>
                  <a:latin typeface="Calibri" panose="020F0502020204030204" pitchFamily="34" charset="0"/>
                  <a:ea typeface="Calibri" charset="0"/>
                  <a:cs typeface="Calibri" charset="0"/>
                </a:rPr>
                <a:t>  SF CATHETER</a:t>
              </a:r>
              <a:r>
                <a:rPr lang="en-US" sz="1400" b="1" baseline="30000" dirty="0">
                  <a:solidFill>
                    <a:schemeClr val="bg2">
                      <a:lumMod val="75000"/>
                    </a:schemeClr>
                  </a:solidFill>
                  <a:latin typeface="Calibri" panose="020F0502020204030204" pitchFamily="34" charset="0"/>
                  <a:ea typeface="Calibri" charset="0"/>
                  <a:cs typeface="Calibri" charset="0"/>
                </a:rPr>
                <a:t>2</a:t>
              </a:r>
            </a:p>
          </p:txBody>
        </p:sp>
      </p:grpSp>
      <p:grpSp>
        <p:nvGrpSpPr>
          <p:cNvPr id="5" name="Group 4"/>
          <p:cNvGrpSpPr/>
          <p:nvPr/>
        </p:nvGrpSpPr>
        <p:grpSpPr>
          <a:xfrm>
            <a:off x="402848" y="1734546"/>
            <a:ext cx="2503924" cy="2146664"/>
            <a:chOff x="6420583" y="2750252"/>
            <a:chExt cx="2281978" cy="2094528"/>
          </a:xfrm>
        </p:grpSpPr>
        <p:sp>
          <p:nvSpPr>
            <p:cNvPr id="6" name="TextBox 5"/>
            <p:cNvSpPr txBox="1"/>
            <p:nvPr/>
          </p:nvSpPr>
          <p:spPr>
            <a:xfrm>
              <a:off x="6420583" y="2750252"/>
              <a:ext cx="1801482" cy="300302"/>
            </a:xfrm>
            <a:prstGeom prst="rect">
              <a:avLst/>
            </a:prstGeom>
            <a:noFill/>
            <a:ln w="41275">
              <a:noFill/>
            </a:ln>
          </p:spPr>
          <p:txBody>
            <a:bodyPr wrap="none" rtlCol="0">
              <a:spAutoFit/>
            </a:bodyPr>
            <a:lstStyle/>
            <a:p>
              <a:pPr defTabSz="914153" fontAlgn="base">
                <a:spcBef>
                  <a:spcPct val="0"/>
                </a:spcBef>
                <a:spcAft>
                  <a:spcPct val="0"/>
                </a:spcAft>
              </a:pPr>
              <a:r>
                <a:rPr lang="en-US" sz="1400" b="1" dirty="0">
                  <a:solidFill>
                    <a:srgbClr val="004F71"/>
                  </a:solidFill>
                  <a:latin typeface="Calibri" panose="020F0502020204030204" pitchFamily="34" charset="0"/>
                  <a:ea typeface="Calibri" charset="0"/>
                  <a:cs typeface="Calibri" charset="0"/>
                </a:rPr>
                <a:t>TACTICATH™ CATHETER</a:t>
              </a:r>
              <a:r>
                <a:rPr lang="en-US" sz="1400" b="1" baseline="30000" dirty="0">
                  <a:solidFill>
                    <a:srgbClr val="004F71"/>
                  </a:solidFill>
                  <a:latin typeface="Calibri" panose="020F0502020204030204" pitchFamily="34" charset="0"/>
                  <a:ea typeface="Calibri" charset="0"/>
                  <a:cs typeface="Calibri" charset="0"/>
                </a:rPr>
                <a:t>1</a:t>
              </a:r>
            </a:p>
          </p:txBody>
        </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915" t="22388" r="40002" b="8582"/>
            <a:stretch/>
          </p:blipFill>
          <p:spPr bwMode="auto">
            <a:xfrm>
              <a:off x="6513751" y="3048988"/>
              <a:ext cx="2188810" cy="1795792"/>
            </a:xfrm>
            <a:prstGeom prst="rect">
              <a:avLst/>
            </a:prstGeom>
            <a:solidFill>
              <a:schemeClr val="accent2"/>
            </a:solidFill>
            <a:ln w="25400">
              <a:solidFill>
                <a:schemeClr val="tx2"/>
              </a:solidFill>
              <a:miter lim="800000"/>
              <a:headEnd/>
              <a:tailEnd/>
            </a:ln>
            <a:extLst/>
          </p:spPr>
        </p:pic>
      </p:grpSp>
      <p:sp>
        <p:nvSpPr>
          <p:cNvPr id="2062" name="TextBox 2061"/>
          <p:cNvSpPr txBox="1"/>
          <p:nvPr/>
        </p:nvSpPr>
        <p:spPr>
          <a:xfrm>
            <a:off x="439738" y="4022822"/>
            <a:ext cx="3566998" cy="553998"/>
          </a:xfrm>
          <a:prstGeom prst="rect">
            <a:avLst/>
          </a:prstGeom>
          <a:noFill/>
        </p:spPr>
        <p:txBody>
          <a:bodyPr wrap="square" rtlCol="0">
            <a:spAutoFit/>
          </a:bodyPr>
          <a:lstStyle/>
          <a:p>
            <a:pPr>
              <a:lnSpc>
                <a:spcPts val="900"/>
              </a:lnSpc>
            </a:pPr>
            <a:r>
              <a:rPr lang="en-US" sz="800" dirty="0">
                <a:solidFill>
                  <a:srgbClr val="000000"/>
                </a:solidFill>
                <a:latin typeface="Calibri" panose="020F0502020204030204" pitchFamily="34" charset="0"/>
                <a:cs typeface="Calibri" panose="020F0502020204030204" pitchFamily="34" charset="0"/>
              </a:rPr>
              <a:t>* The force sensors used in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Quartz and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catheters both use optical technology. Data from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 are applicable to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Quartz catheter as the design modifications made to the </a:t>
            </a:r>
            <a:r>
              <a:rPr lang="en-US" sz="800" dirty="0" err="1">
                <a:solidFill>
                  <a:srgbClr val="000000"/>
                </a:solidFill>
                <a:latin typeface="Calibri" panose="020F0502020204030204" pitchFamily="34" charset="0"/>
                <a:cs typeface="Calibri" panose="020F0502020204030204" pitchFamily="34" charset="0"/>
              </a:rPr>
              <a:t>TactiCath</a:t>
            </a:r>
            <a:r>
              <a:rPr lang="en-US" sz="800" dirty="0">
                <a:solidFill>
                  <a:srgbClr val="000000"/>
                </a:solidFill>
                <a:latin typeface="Calibri" panose="020F0502020204030204" pitchFamily="34" charset="0"/>
                <a:cs typeface="Calibri" panose="020F0502020204030204" pitchFamily="34" charset="0"/>
              </a:rPr>
              <a:t> catheter are fully verifiable in bench testing. </a:t>
            </a:r>
          </a:p>
        </p:txBody>
      </p:sp>
    </p:spTree>
    <p:extLst>
      <p:ext uri="{BB962C8B-B14F-4D97-AF65-F5344CB8AC3E}">
        <p14:creationId xmlns:p14="http://schemas.microsoft.com/office/powerpoint/2010/main" val="293716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3191" y="274320"/>
            <a:ext cx="8991877" cy="429065"/>
          </a:xfrm>
        </p:spPr>
        <p:txBody>
          <a:bodyPr>
            <a:normAutofit fontScale="90000"/>
          </a:bodyPr>
          <a:lstStyle/>
          <a:p>
            <a:r>
              <a:rPr lang="en-US" dirty="0"/>
              <a:t>Higher contact force accuracy with TactiCath</a:t>
            </a:r>
            <a:r>
              <a:rPr lang="en-US" baseline="30000" dirty="0"/>
              <a:t>™</a:t>
            </a:r>
            <a:r>
              <a:rPr lang="en-US" dirty="0"/>
              <a:t> Quartz catheter</a:t>
            </a:r>
            <a:r>
              <a:rPr lang="en-US" baseline="30000" dirty="0"/>
              <a:t>1</a:t>
            </a:r>
            <a:endParaRPr lang="en-US" dirty="0"/>
          </a:p>
        </p:txBody>
      </p:sp>
      <p:sp>
        <p:nvSpPr>
          <p:cNvPr id="22" name="Date Placeholder 21"/>
          <p:cNvSpPr>
            <a:spLocks noGrp="1"/>
          </p:cNvSpPr>
          <p:nvPr>
            <p:ph type="dt" sz="half" idx="10"/>
          </p:nvPr>
        </p:nvSpPr>
        <p:spPr/>
        <p:txBody>
          <a:bodyPr/>
          <a:lstStyle/>
          <a:p>
            <a:fld id="{F6DFB7DE-3887-1A44-A7C4-AC66EBCD4D1E}" type="datetime1">
              <a:rPr lang="en-US" smtClean="0">
                <a:solidFill>
                  <a:srgbClr val="000000"/>
                </a:solidFill>
              </a:rPr>
              <a:pPr/>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fld id="{0D939DF2-F6EF-DF48-BFB1-3E61F4268D8A}" type="slidenum">
              <a:rPr lang="en-US" smtClean="0">
                <a:solidFill>
                  <a:srgbClr val="000000"/>
                </a:solidFill>
              </a:rPr>
              <a:pPr/>
              <a:t>17</a:t>
            </a:fld>
            <a:endParaRPr lang="en-US" dirty="0">
              <a:solidFill>
                <a:srgbClr val="000000"/>
              </a:solidFill>
            </a:endParaRPr>
          </a:p>
        </p:txBody>
      </p:sp>
      <p:sp>
        <p:nvSpPr>
          <p:cNvPr id="2" name="Text Placeholder 1"/>
          <p:cNvSpPr>
            <a:spLocks noGrp="1"/>
          </p:cNvSpPr>
          <p:nvPr>
            <p:ph type="body" sz="quarter" idx="15"/>
          </p:nvPr>
        </p:nvSpPr>
        <p:spPr>
          <a:xfrm>
            <a:off x="507999" y="4698373"/>
            <a:ext cx="5461369" cy="308400"/>
          </a:xfrm>
        </p:spPr>
        <p:txBody>
          <a:bodyPr/>
          <a:lstStyle/>
          <a:p>
            <a:r>
              <a:rPr lang="en-US" dirty="0"/>
              <a:t>1. </a:t>
            </a:r>
            <a:r>
              <a:rPr lang="en-US" dirty="0" err="1"/>
              <a:t>Bourier</a:t>
            </a:r>
            <a:r>
              <a:rPr lang="en-US" dirty="0"/>
              <a:t> F, et al. [Abstract P003-170]. Presented at HRS 2016, San Francisco, CA. </a:t>
            </a:r>
            <a:r>
              <a:rPr lang="en-US" i="1" dirty="0"/>
              <a:t>Heart Rhythm</a:t>
            </a:r>
            <a:r>
              <a:rPr lang="en-US" dirty="0"/>
              <a:t>. 2016;13(5 </a:t>
            </a:r>
            <a:r>
              <a:rPr lang="en-US" dirty="0" err="1"/>
              <a:t>Suppl</a:t>
            </a:r>
            <a:r>
              <a:rPr lang="en-US" dirty="0"/>
              <a:t> 1): S318-S319</a:t>
            </a:r>
            <a:r>
              <a:rPr lang="fr-FR" dirty="0"/>
              <a:t>.</a:t>
            </a:r>
            <a:r>
              <a:rPr lang="en-US" dirty="0"/>
              <a:t>.</a:t>
            </a:r>
          </a:p>
          <a:p>
            <a:pPr>
              <a:spcBef>
                <a:spcPts val="0"/>
              </a:spcBef>
            </a:pPr>
            <a:r>
              <a:rPr lang="en-US" dirty="0"/>
              <a:t>2. </a:t>
            </a:r>
            <a:r>
              <a:rPr lang="en-US" dirty="0" err="1"/>
              <a:t>Bourier</a:t>
            </a:r>
            <a:r>
              <a:rPr lang="en-US" dirty="0"/>
              <a:t> F, et al. </a:t>
            </a:r>
            <a:r>
              <a:rPr lang="en-US" i="1" dirty="0"/>
              <a:t>J </a:t>
            </a:r>
            <a:r>
              <a:rPr lang="en-US" i="1" dirty="0" err="1"/>
              <a:t>Cardiovasc</a:t>
            </a:r>
            <a:r>
              <a:rPr lang="en-US" i="1" dirty="0"/>
              <a:t> </a:t>
            </a:r>
            <a:r>
              <a:rPr lang="en-US" i="1" dirty="0" err="1"/>
              <a:t>Electrophysiol</a:t>
            </a:r>
            <a:r>
              <a:rPr lang="en-US" dirty="0"/>
              <a:t> 2017;28:109–14.</a:t>
            </a:r>
          </a:p>
          <a:p>
            <a:r>
              <a:rPr lang="en-US" dirty="0"/>
              <a:t>‡ Indicates a third-party trademark, which is property of its respective owner</a:t>
            </a:r>
            <a:endParaRPr lang="en-US" dirty="0">
              <a:solidFill>
                <a:srgbClr val="000000"/>
              </a:solidFill>
            </a:endParaRPr>
          </a:p>
        </p:txBody>
      </p:sp>
      <p:sp>
        <p:nvSpPr>
          <p:cNvPr id="15" name="Content Placeholder 5"/>
          <p:cNvSpPr>
            <a:spLocks noGrp="1"/>
          </p:cNvSpPr>
          <p:nvPr>
            <p:ph idx="1"/>
          </p:nvPr>
        </p:nvSpPr>
        <p:spPr>
          <a:xfrm>
            <a:off x="502919" y="819150"/>
            <a:ext cx="4181151" cy="1110068"/>
          </a:xfrm>
        </p:spPr>
        <p:txBody>
          <a:bodyPr/>
          <a:lstStyle/>
          <a:p>
            <a:pPr marL="0" lvl="1" indent="0">
              <a:lnSpc>
                <a:spcPts val="1400"/>
              </a:lnSpc>
              <a:spcBef>
                <a:spcPts val="400"/>
              </a:spcBef>
              <a:buNone/>
            </a:pPr>
            <a:r>
              <a:rPr lang="en-US" sz="1400" b="1" dirty="0" err="1">
                <a:solidFill>
                  <a:schemeClr val="tx2"/>
                </a:solidFill>
              </a:rPr>
              <a:t>TactiCath</a:t>
            </a:r>
            <a:r>
              <a:rPr lang="en-US" sz="1400" b="1" dirty="0">
                <a:solidFill>
                  <a:schemeClr val="tx2"/>
                </a:solidFill>
              </a:rPr>
              <a:t> Quartz catheter accurately measured contact force</a:t>
            </a:r>
            <a:r>
              <a:rPr lang="en-US" sz="1400" b="1" baseline="30000" dirty="0">
                <a:solidFill>
                  <a:schemeClr val="tx2"/>
                </a:solidFill>
              </a:rPr>
              <a:t>1,2</a:t>
            </a:r>
          </a:p>
          <a:p>
            <a:pPr marL="174625" lvl="2" indent="-174625">
              <a:lnSpc>
                <a:spcPts val="1400"/>
              </a:lnSpc>
              <a:spcBef>
                <a:spcPts val="400"/>
              </a:spcBef>
            </a:pPr>
            <a:r>
              <a:rPr lang="en-US" sz="1200" dirty="0"/>
              <a:t>Force measurement accuracy: </a:t>
            </a:r>
            <a:r>
              <a:rPr lang="en-US" sz="1200" b="1" dirty="0"/>
              <a:t>≤ 1.2 g </a:t>
            </a:r>
          </a:p>
          <a:p>
            <a:pPr marL="174625" lvl="2" indent="-174625">
              <a:lnSpc>
                <a:spcPts val="1400"/>
              </a:lnSpc>
              <a:spcBef>
                <a:spcPts val="400"/>
              </a:spcBef>
            </a:pPr>
            <a:r>
              <a:rPr lang="en-US" sz="1200" dirty="0"/>
              <a:t>Maximum error: </a:t>
            </a:r>
            <a:r>
              <a:rPr lang="en-US" sz="1200" b="1" dirty="0">
                <a:solidFill>
                  <a:srgbClr val="009A17"/>
                </a:solidFill>
              </a:rPr>
              <a:t>5 g </a:t>
            </a:r>
          </a:p>
          <a:p>
            <a:pPr marL="0" lvl="1" indent="0">
              <a:lnSpc>
                <a:spcPts val="1400"/>
              </a:lnSpc>
              <a:spcBef>
                <a:spcPts val="400"/>
              </a:spcBef>
              <a:buNone/>
            </a:pPr>
            <a:endParaRPr lang="en-US" sz="1400" b="1" baseline="30000" dirty="0"/>
          </a:p>
        </p:txBody>
      </p:sp>
      <p:sp>
        <p:nvSpPr>
          <p:cNvPr id="16" name="Content Placeholder 5"/>
          <p:cNvSpPr txBox="1">
            <a:spLocks/>
          </p:cNvSpPr>
          <p:nvPr/>
        </p:nvSpPr>
        <p:spPr>
          <a:xfrm>
            <a:off x="5260567" y="819150"/>
            <a:ext cx="3700239" cy="1138739"/>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400"/>
              </a:lnSpc>
              <a:spcBef>
                <a:spcPts val="400"/>
              </a:spcBef>
              <a:buNone/>
            </a:pPr>
            <a:r>
              <a:rPr lang="en-US" sz="1400" b="1" dirty="0" err="1"/>
              <a:t>ThermoCool</a:t>
            </a:r>
            <a:r>
              <a:rPr lang="en-US" sz="1400" b="1" dirty="0"/>
              <a:t> </a:t>
            </a:r>
            <a:r>
              <a:rPr lang="en-US" sz="1400" b="1" dirty="0" err="1"/>
              <a:t>SmartTouch</a:t>
            </a:r>
            <a:r>
              <a:rPr lang="en-US" sz="1400" b="1" baseline="30000" dirty="0"/>
              <a:t>‡</a:t>
            </a:r>
            <a:r>
              <a:rPr lang="en-US" sz="1400" b="1" dirty="0"/>
              <a:t> SF catheter underestimated actual force</a:t>
            </a:r>
            <a:r>
              <a:rPr lang="en-US" sz="1400" b="1" baseline="30000" dirty="0"/>
              <a:t>1</a:t>
            </a:r>
          </a:p>
          <a:p>
            <a:pPr marL="174625" lvl="2" indent="-174625">
              <a:lnSpc>
                <a:spcPts val="1400"/>
              </a:lnSpc>
              <a:spcBef>
                <a:spcPts val="400"/>
              </a:spcBef>
            </a:pPr>
            <a:r>
              <a:rPr lang="en-US" sz="1200" dirty="0"/>
              <a:t>Force measurement accuracy: </a:t>
            </a:r>
            <a:r>
              <a:rPr lang="en-US" sz="1200" b="1" dirty="0"/>
              <a:t>≤ 6 g </a:t>
            </a:r>
          </a:p>
          <a:p>
            <a:pPr marL="174625" lvl="2" indent="-174625">
              <a:lnSpc>
                <a:spcPts val="1400"/>
              </a:lnSpc>
              <a:spcBef>
                <a:spcPts val="400"/>
              </a:spcBef>
            </a:pPr>
            <a:r>
              <a:rPr lang="en-US" sz="1200" dirty="0"/>
              <a:t>Maximum error:  </a:t>
            </a:r>
            <a:r>
              <a:rPr lang="en-US" sz="1200" b="1" dirty="0">
                <a:solidFill>
                  <a:srgbClr val="EEB33B"/>
                </a:solidFill>
              </a:rPr>
              <a:t>30 g</a:t>
            </a:r>
            <a:r>
              <a:rPr lang="en-US" sz="1200" dirty="0">
                <a:solidFill>
                  <a:srgbClr val="EEB33B"/>
                </a:solidFill>
              </a:rPr>
              <a:t> </a:t>
            </a:r>
            <a:endParaRPr lang="en-US" sz="1200" baseline="30000" dirty="0">
              <a:solidFill>
                <a:srgbClr val="EEB33B"/>
              </a:solidFill>
            </a:endParaRPr>
          </a:p>
        </p:txBody>
      </p:sp>
      <p:sp>
        <p:nvSpPr>
          <p:cNvPr id="17" name="Content Placeholder 5"/>
          <p:cNvSpPr txBox="1">
            <a:spLocks/>
          </p:cNvSpPr>
          <p:nvPr/>
        </p:nvSpPr>
        <p:spPr>
          <a:xfrm>
            <a:off x="457199" y="4178880"/>
            <a:ext cx="8394905" cy="491044"/>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900"/>
              </a:lnSpc>
              <a:spcBef>
                <a:spcPts val="400"/>
              </a:spcBef>
              <a:buNone/>
            </a:pPr>
            <a:r>
              <a:rPr lang="en-US" sz="900" dirty="0">
                <a:latin typeface="Calibri" panose="020F0502020204030204" pitchFamily="34" charset="0"/>
                <a:cs typeface="Calibri" panose="020F0502020204030204" pitchFamily="34" charset="0"/>
              </a:rPr>
              <a:t>Accuracy tested in independent head-to-head </a:t>
            </a:r>
            <a:r>
              <a:rPr lang="en-US" sz="900" i="1" dirty="0">
                <a:latin typeface="Calibri" panose="020F0502020204030204" pitchFamily="34" charset="0"/>
                <a:cs typeface="Calibri" panose="020F0502020204030204" pitchFamily="34" charset="0"/>
              </a:rPr>
              <a:t>in vitro </a:t>
            </a:r>
            <a:r>
              <a:rPr lang="en-US" sz="900" dirty="0">
                <a:latin typeface="Calibri" panose="020F0502020204030204" pitchFamily="34" charset="0"/>
                <a:cs typeface="Calibri" panose="020F0502020204030204" pitchFamily="34" charset="0"/>
              </a:rPr>
              <a:t>comparison in 100 measurements at each orientation:  with catheter shaft perpendicular  (axial/0° tip angle), 45°, and parallel (90° tip angle) to surface.  Accuracy measured as mean absolute difference between contact force (CF) value measured by catheter and value measured using a calibrated, custom-made force sensor.</a:t>
            </a:r>
            <a:r>
              <a:rPr lang="en-US" sz="900" baseline="30000" dirty="0">
                <a:latin typeface="Calibri" panose="020F0502020204030204" pitchFamily="34" charset="0"/>
                <a:cs typeface="Calibri" panose="020F0502020204030204" pitchFamily="34" charset="0"/>
              </a:rPr>
              <a:t>1,2  </a:t>
            </a:r>
            <a:r>
              <a:rPr lang="en-US" sz="900" dirty="0" err="1">
                <a:latin typeface="Calibri" panose="020F0502020204030204" pitchFamily="34" charset="0"/>
                <a:cs typeface="Calibri" panose="020F0502020204030204" pitchFamily="34" charset="0"/>
              </a:rPr>
              <a:t>TactiCath</a:t>
            </a:r>
            <a:r>
              <a:rPr lang="en-US" sz="900" dirty="0">
                <a:latin typeface="Calibri" panose="020F0502020204030204" pitchFamily="34" charset="0"/>
                <a:cs typeface="Calibri" panose="020F0502020204030204" pitchFamily="34" charset="0"/>
              </a:rPr>
              <a:t>™ Quartz catheter CF accuracy was </a:t>
            </a:r>
            <a:r>
              <a:rPr lang="en-US" sz="900" b="1" dirty="0">
                <a:latin typeface="Calibri" panose="020F0502020204030204" pitchFamily="34" charset="0"/>
                <a:cs typeface="Calibri" panose="020F0502020204030204" pitchFamily="34" charset="0"/>
              </a:rPr>
              <a:t>significantly higher </a:t>
            </a:r>
            <a:r>
              <a:rPr lang="en-US" sz="900" dirty="0">
                <a:latin typeface="Calibri" panose="020F0502020204030204" pitchFamily="34" charset="0"/>
                <a:cs typeface="Calibri" panose="020F0502020204030204" pitchFamily="34" charset="0"/>
              </a:rPr>
              <a:t>than </a:t>
            </a:r>
            <a:r>
              <a:rPr lang="en-US" sz="900" dirty="0" err="1">
                <a:latin typeface="Calibri" panose="020F0502020204030204" pitchFamily="34" charset="0"/>
                <a:cs typeface="Calibri" panose="020F0502020204030204" pitchFamily="34" charset="0"/>
              </a:rPr>
              <a:t>SmartTouch</a:t>
            </a:r>
            <a:r>
              <a:rPr lang="en-US" sz="900" baseline="300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SF in axial (perpendicular) and lateral (parallel) orientations.</a:t>
            </a:r>
            <a:r>
              <a:rPr lang="en-US" sz="900" baseline="30000" dirty="0">
                <a:latin typeface="Calibri" panose="020F0502020204030204" pitchFamily="34" charset="0"/>
                <a:cs typeface="Calibri" panose="020F0502020204030204" pitchFamily="34" charset="0"/>
              </a:rPr>
              <a:t>1 </a:t>
            </a:r>
            <a:r>
              <a:rPr lang="en-US" sz="900" b="1" baseline="30000" dirty="0">
                <a:latin typeface="Calibri" panose="020F0502020204030204" pitchFamily="34" charset="0"/>
                <a:cs typeface="Calibri" panose="020F0502020204030204" pitchFamily="34" charset="0"/>
              </a:rPr>
              <a:t> </a:t>
            </a:r>
            <a:endParaRPr lang="en-US" sz="900" baseline="30000" dirty="0">
              <a:latin typeface="Calibri" panose="020F0502020204030204" pitchFamily="34" charset="0"/>
              <a:cs typeface="Calibri" panose="020F0502020204030204" pitchFamily="34" charset="0"/>
            </a:endParaRPr>
          </a:p>
        </p:txBody>
      </p:sp>
      <p:grpSp>
        <p:nvGrpSpPr>
          <p:cNvPr id="18" name="Group 17"/>
          <p:cNvGrpSpPr/>
          <p:nvPr/>
        </p:nvGrpSpPr>
        <p:grpSpPr>
          <a:xfrm>
            <a:off x="443270" y="2013493"/>
            <a:ext cx="4827060" cy="2098883"/>
            <a:chOff x="684337" y="1996867"/>
            <a:chExt cx="4827060" cy="2098883"/>
          </a:xfrm>
        </p:grpSpPr>
        <p:grpSp>
          <p:nvGrpSpPr>
            <p:cNvPr id="19" name="Group 18"/>
            <p:cNvGrpSpPr/>
            <p:nvPr/>
          </p:nvGrpSpPr>
          <p:grpSpPr>
            <a:xfrm>
              <a:off x="684337" y="1996867"/>
              <a:ext cx="4827060" cy="2098883"/>
              <a:chOff x="6626095" y="3005878"/>
              <a:chExt cx="4118825" cy="1714638"/>
            </a:xfrm>
          </p:grpSpPr>
          <p:pic>
            <p:nvPicPr>
              <p:cNvPr id="2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39" b="21759"/>
              <a:stretch/>
            </p:blipFill>
            <p:spPr bwMode="auto">
              <a:xfrm>
                <a:off x="6757383" y="3005878"/>
                <a:ext cx="1858125" cy="143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989159" y="4400550"/>
                <a:ext cx="1791818" cy="188573"/>
              </a:xfrm>
              <a:prstGeom prst="rect">
                <a:avLst/>
              </a:prstGeom>
              <a:noFill/>
            </p:spPr>
            <p:txBody>
              <a:bodyPr wrap="square" rtlCol="0">
                <a:spAutoFit/>
              </a:bodyPr>
              <a:lstStyle/>
              <a:p>
                <a:r>
                  <a:rPr lang="en-US" sz="900" b="1" dirty="0">
                    <a:latin typeface="Calibri" panose="020F0502020204030204" pitchFamily="34" charset="0"/>
                  </a:rPr>
                  <a:t>Force (g) per </a:t>
                </a:r>
                <a:r>
                  <a:rPr lang="en-US" sz="900" b="1" dirty="0" err="1">
                    <a:latin typeface="Calibri" panose="020F0502020204030204" pitchFamily="34" charset="0"/>
                  </a:rPr>
                  <a:t>TactiCath</a:t>
                </a:r>
                <a:r>
                  <a:rPr lang="en-US" sz="900" b="1" dirty="0">
                    <a:latin typeface="Calibri" panose="020F0502020204030204" pitchFamily="34" charset="0"/>
                  </a:rPr>
                  <a:t>™ Quartz at 90°</a:t>
                </a:r>
              </a:p>
            </p:txBody>
          </p:sp>
          <p:sp>
            <p:nvSpPr>
              <p:cNvPr id="28" name="TextBox 27"/>
              <p:cNvSpPr txBox="1"/>
              <p:nvPr/>
            </p:nvSpPr>
            <p:spPr>
              <a:xfrm rot="16200000">
                <a:off x="6101077" y="3625280"/>
                <a:ext cx="1247000" cy="196964"/>
              </a:xfrm>
              <a:prstGeom prst="rect">
                <a:avLst/>
              </a:prstGeom>
              <a:noFill/>
            </p:spPr>
            <p:txBody>
              <a:bodyPr wrap="square" rtlCol="0">
                <a:spAutoFit/>
              </a:bodyPr>
              <a:lstStyle/>
              <a:p>
                <a:pPr algn="ctr"/>
                <a:r>
                  <a:rPr lang="en-US" sz="900" b="1" dirty="0">
                    <a:latin typeface="Calibri" panose="020F0502020204030204" pitchFamily="34" charset="0"/>
                  </a:rPr>
                  <a:t>Actual Measured Force  [g]</a:t>
                </a:r>
              </a:p>
            </p:txBody>
          </p:sp>
          <p:sp>
            <p:nvSpPr>
              <p:cNvPr id="29" name="TextBox 28"/>
              <p:cNvSpPr txBox="1"/>
              <p:nvPr/>
            </p:nvSpPr>
            <p:spPr>
              <a:xfrm>
                <a:off x="8698116" y="4519371"/>
                <a:ext cx="2046804" cy="201145"/>
              </a:xfrm>
              <a:prstGeom prst="rect">
                <a:avLst/>
              </a:prstGeom>
              <a:noFill/>
            </p:spPr>
            <p:txBody>
              <a:bodyPr wrap="square" rtlCol="0">
                <a:spAutoFit/>
              </a:bodyPr>
              <a:lstStyle/>
              <a:p>
                <a:pPr algn="ctr"/>
                <a:r>
                  <a:rPr lang="en-US" sz="1000" b="1" dirty="0">
                    <a:solidFill>
                      <a:schemeClr val="tx1">
                        <a:lumMod val="50000"/>
                        <a:lumOff val="50000"/>
                      </a:schemeClr>
                    </a:solidFill>
                    <a:latin typeface="Calibri" panose="020F0502020204030204" pitchFamily="34" charset="0"/>
                  </a:rPr>
                  <a:t>Parallel force p = 0.0001</a:t>
                </a:r>
                <a:r>
                  <a:rPr lang="en-US" sz="1000" b="1" baseline="30000" dirty="0">
                    <a:solidFill>
                      <a:schemeClr val="tx1">
                        <a:lumMod val="50000"/>
                        <a:lumOff val="50000"/>
                      </a:schemeClr>
                    </a:solidFill>
                    <a:latin typeface="Calibri" panose="020F0502020204030204" pitchFamily="34" charset="0"/>
                  </a:rPr>
                  <a:t>1</a:t>
                </a:r>
              </a:p>
            </p:txBody>
          </p:sp>
        </p:grpSp>
        <p:grpSp>
          <p:nvGrpSpPr>
            <p:cNvPr id="20" name="Group 19"/>
            <p:cNvGrpSpPr/>
            <p:nvPr/>
          </p:nvGrpSpPr>
          <p:grpSpPr>
            <a:xfrm>
              <a:off x="1042416" y="2490101"/>
              <a:ext cx="1481469" cy="1134675"/>
              <a:chOff x="1042416" y="2490101"/>
              <a:chExt cx="1481469" cy="1134675"/>
            </a:xfrm>
          </p:grpSpPr>
          <p:cxnSp>
            <p:nvCxnSpPr>
              <p:cNvPr id="21" name="Straight Connector 20"/>
              <p:cNvCxnSpPr/>
              <p:nvPr/>
            </p:nvCxnSpPr>
            <p:spPr>
              <a:xfrm>
                <a:off x="1645920" y="3081528"/>
                <a:ext cx="0" cy="543248"/>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042416" y="3072384"/>
                <a:ext cx="609600" cy="1"/>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5697" y="3070778"/>
                <a:ext cx="728188" cy="553998"/>
              </a:xfrm>
              <a:prstGeom prst="rect">
                <a:avLst/>
              </a:prstGeom>
              <a:noFill/>
            </p:spPr>
            <p:txBody>
              <a:bodyPr wrap="square" rtlCol="0">
                <a:spAutoFit/>
              </a:bodyPr>
              <a:lstStyle/>
              <a:p>
                <a:r>
                  <a:rPr lang="en-US" sz="1000" dirty="0">
                    <a:solidFill>
                      <a:srgbClr val="009A17"/>
                    </a:solidFill>
                    <a:latin typeface="Georgia" panose="02040502050405020303" pitchFamily="18" charset="0"/>
                  </a:rPr>
                  <a:t>21 g </a:t>
                </a:r>
              </a:p>
              <a:p>
                <a:r>
                  <a:rPr lang="en-US" sz="1000" dirty="0">
                    <a:solidFill>
                      <a:srgbClr val="009A17"/>
                    </a:solidFill>
                    <a:latin typeface="Georgia" panose="02040502050405020303" pitchFamily="18" charset="0"/>
                  </a:rPr>
                  <a:t>per catheter</a:t>
                </a:r>
              </a:p>
            </p:txBody>
          </p:sp>
          <p:sp>
            <p:nvSpPr>
              <p:cNvPr id="25" name="TextBox 24"/>
              <p:cNvSpPr txBox="1"/>
              <p:nvPr/>
            </p:nvSpPr>
            <p:spPr>
              <a:xfrm>
                <a:off x="1109830" y="2490101"/>
                <a:ext cx="728188" cy="553998"/>
              </a:xfrm>
              <a:prstGeom prst="rect">
                <a:avLst/>
              </a:prstGeom>
              <a:noFill/>
            </p:spPr>
            <p:txBody>
              <a:bodyPr wrap="square" rtlCol="0">
                <a:spAutoFit/>
              </a:bodyPr>
              <a:lstStyle/>
              <a:p>
                <a:r>
                  <a:rPr lang="en-US" sz="1000" dirty="0">
                    <a:solidFill>
                      <a:srgbClr val="009A17"/>
                    </a:solidFill>
                    <a:latin typeface="Georgia" panose="02040502050405020303" pitchFamily="18" charset="0"/>
                  </a:rPr>
                  <a:t>26 g </a:t>
                </a:r>
              </a:p>
              <a:p>
                <a:r>
                  <a:rPr lang="en-US" sz="1000" dirty="0">
                    <a:solidFill>
                      <a:srgbClr val="009A17"/>
                    </a:solidFill>
                    <a:latin typeface="Georgia" panose="02040502050405020303" pitchFamily="18" charset="0"/>
                  </a:rPr>
                  <a:t>actual force </a:t>
                </a:r>
              </a:p>
            </p:txBody>
          </p:sp>
        </p:grpSp>
      </p:grpSp>
      <p:grpSp>
        <p:nvGrpSpPr>
          <p:cNvPr id="30" name="Group 29"/>
          <p:cNvGrpSpPr/>
          <p:nvPr/>
        </p:nvGrpSpPr>
        <p:grpSpPr>
          <a:xfrm>
            <a:off x="5559025" y="2033211"/>
            <a:ext cx="2298187" cy="1849272"/>
            <a:chOff x="5251458" y="2033211"/>
            <a:chExt cx="2298187" cy="1849272"/>
          </a:xfrm>
        </p:grpSpPr>
        <p:grpSp>
          <p:nvGrpSpPr>
            <p:cNvPr id="31" name="Group 30"/>
            <p:cNvGrpSpPr/>
            <p:nvPr/>
          </p:nvGrpSpPr>
          <p:grpSpPr>
            <a:xfrm>
              <a:off x="5511398" y="2056152"/>
              <a:ext cx="2038247" cy="1826331"/>
              <a:chOff x="4905045" y="3005878"/>
              <a:chExt cx="1801113" cy="1593894"/>
            </a:xfrm>
          </p:grpSpPr>
          <p:pic>
            <p:nvPicPr>
              <p:cNvPr id="3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6" r="49593" b="21759"/>
              <a:stretch/>
            </p:blipFill>
            <p:spPr bwMode="auto">
              <a:xfrm>
                <a:off x="4905045" y="3005878"/>
                <a:ext cx="1801113" cy="143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4932452" y="4398318"/>
                <a:ext cx="1773706" cy="201454"/>
              </a:xfrm>
              <a:prstGeom prst="rect">
                <a:avLst/>
              </a:prstGeom>
              <a:noFill/>
            </p:spPr>
            <p:txBody>
              <a:bodyPr wrap="square" rtlCol="0">
                <a:spAutoFit/>
              </a:bodyPr>
              <a:lstStyle/>
              <a:p>
                <a:r>
                  <a:rPr lang="en-US" sz="900" b="1" dirty="0">
                    <a:latin typeface="Calibri" panose="020F0502020204030204" pitchFamily="34" charset="0"/>
                  </a:rPr>
                  <a:t>Force (g) per </a:t>
                </a:r>
                <a:r>
                  <a:rPr lang="en-US" sz="900" b="1" dirty="0" err="1">
                    <a:latin typeface="Calibri" panose="020F0502020204030204" pitchFamily="34" charset="0"/>
                  </a:rPr>
                  <a:t>SmartTouch</a:t>
                </a:r>
                <a:r>
                  <a:rPr lang="en-US" sz="900" b="1" baseline="30000" dirty="0">
                    <a:latin typeface="Calibri" panose="020F0502020204030204" pitchFamily="34" charset="0"/>
                  </a:rPr>
                  <a:t>‡</a:t>
                </a:r>
                <a:r>
                  <a:rPr lang="en-US" sz="900" b="1" dirty="0">
                    <a:latin typeface="Calibri" panose="020F0502020204030204" pitchFamily="34" charset="0"/>
                  </a:rPr>
                  <a:t> SF  at 90°</a:t>
                </a:r>
              </a:p>
            </p:txBody>
          </p:sp>
        </p:grpSp>
        <p:sp>
          <p:nvSpPr>
            <p:cNvPr id="32" name="TextBox 31"/>
            <p:cNvSpPr txBox="1"/>
            <p:nvPr/>
          </p:nvSpPr>
          <p:spPr>
            <a:xfrm rot="16200000">
              <a:off x="4603649" y="2681020"/>
              <a:ext cx="1526449" cy="230832"/>
            </a:xfrm>
            <a:prstGeom prst="rect">
              <a:avLst/>
            </a:prstGeom>
            <a:noFill/>
          </p:spPr>
          <p:txBody>
            <a:bodyPr wrap="square" rtlCol="0">
              <a:spAutoFit/>
            </a:bodyPr>
            <a:lstStyle/>
            <a:p>
              <a:pPr algn="ctr"/>
              <a:r>
                <a:rPr lang="en-US" sz="900" b="1" dirty="0">
                  <a:latin typeface="Calibri" panose="020F0502020204030204" pitchFamily="34" charset="0"/>
                </a:rPr>
                <a:t>Actual Measured Force  [g]</a:t>
              </a:r>
            </a:p>
          </p:txBody>
        </p:sp>
        <p:cxnSp>
          <p:nvCxnSpPr>
            <p:cNvPr id="33" name="Straight Connector 32"/>
            <p:cNvCxnSpPr/>
            <p:nvPr/>
          </p:nvCxnSpPr>
          <p:spPr>
            <a:xfrm>
              <a:off x="6035040" y="2647950"/>
              <a:ext cx="0" cy="93939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548509" y="2647950"/>
              <a:ext cx="47738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564839" y="3005662"/>
              <a:ext cx="728188" cy="553998"/>
            </a:xfrm>
            <a:prstGeom prst="rect">
              <a:avLst/>
            </a:prstGeom>
            <a:noFill/>
          </p:spPr>
          <p:txBody>
            <a:bodyPr wrap="square" rtlCol="0">
              <a:spAutoFit/>
            </a:bodyPr>
            <a:lstStyle/>
            <a:p>
              <a:r>
                <a:rPr lang="en-US" sz="1000" dirty="0">
                  <a:solidFill>
                    <a:srgbClr val="EEB33B"/>
                  </a:solidFill>
                  <a:latin typeface="Georgia" panose="02040502050405020303" pitchFamily="18" charset="0"/>
                </a:rPr>
                <a:t>17 g </a:t>
              </a:r>
            </a:p>
            <a:p>
              <a:r>
                <a:rPr lang="en-US" sz="1000" dirty="0">
                  <a:solidFill>
                    <a:srgbClr val="EEB33B"/>
                  </a:solidFill>
                  <a:latin typeface="Georgia" panose="02040502050405020303" pitchFamily="18" charset="0"/>
                </a:rPr>
                <a:t>per catheter</a:t>
              </a:r>
            </a:p>
          </p:txBody>
        </p:sp>
        <p:sp>
          <p:nvSpPr>
            <p:cNvPr id="36" name="TextBox 35"/>
            <p:cNvSpPr txBox="1"/>
            <p:nvPr/>
          </p:nvSpPr>
          <p:spPr>
            <a:xfrm>
              <a:off x="5661802" y="2088503"/>
              <a:ext cx="728188" cy="553998"/>
            </a:xfrm>
            <a:prstGeom prst="rect">
              <a:avLst/>
            </a:prstGeom>
            <a:noFill/>
          </p:spPr>
          <p:txBody>
            <a:bodyPr wrap="square" rtlCol="0">
              <a:spAutoFit/>
            </a:bodyPr>
            <a:lstStyle/>
            <a:p>
              <a:r>
                <a:rPr lang="en-US" sz="1000" dirty="0">
                  <a:solidFill>
                    <a:srgbClr val="EEB33B"/>
                  </a:solidFill>
                  <a:latin typeface="Georgia" panose="02040502050405020303" pitchFamily="18" charset="0"/>
                </a:rPr>
                <a:t>47 g </a:t>
              </a:r>
            </a:p>
            <a:p>
              <a:r>
                <a:rPr lang="en-US" sz="1000" dirty="0">
                  <a:solidFill>
                    <a:srgbClr val="EEB33B"/>
                  </a:solidFill>
                  <a:latin typeface="Georgia" panose="02040502050405020303" pitchFamily="18" charset="0"/>
                </a:rPr>
                <a:t>actual force </a:t>
              </a:r>
            </a:p>
          </p:txBody>
        </p:sp>
      </p:grpSp>
      <p:pic>
        <p:nvPicPr>
          <p:cNvPr id="3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06"/>
          <a:stretch/>
        </p:blipFill>
        <p:spPr bwMode="auto">
          <a:xfrm>
            <a:off x="2313395" y="2545165"/>
            <a:ext cx="2681929" cy="103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4848" y="1790007"/>
            <a:ext cx="3163967" cy="271869"/>
          </a:xfrm>
          <a:prstGeom prst="rect">
            <a:avLst/>
          </a:prstGeom>
          <a:noFill/>
        </p:spPr>
        <p:txBody>
          <a:bodyPr wrap="square" rtlCol="0">
            <a:spAutoFit/>
          </a:bodyPr>
          <a:lstStyle/>
          <a:p>
            <a:pPr marL="0" lvl="2">
              <a:lnSpc>
                <a:spcPts val="1400"/>
              </a:lnSpc>
              <a:buNone/>
            </a:pPr>
            <a:r>
              <a:rPr lang="en-US" sz="1400" b="1" cap="all" dirty="0">
                <a:solidFill>
                  <a:schemeClr val="tx2"/>
                </a:solidFill>
                <a:latin typeface="Calibri" panose="020F0502020204030204" pitchFamily="34" charset="0"/>
              </a:rPr>
              <a:t>Parallel force accuracy: 1.2 g</a:t>
            </a:r>
          </a:p>
        </p:txBody>
      </p:sp>
      <p:sp>
        <p:nvSpPr>
          <p:cNvPr id="40" name="TextBox 39"/>
          <p:cNvSpPr txBox="1"/>
          <p:nvPr/>
        </p:nvSpPr>
        <p:spPr>
          <a:xfrm>
            <a:off x="5224424" y="1791730"/>
            <a:ext cx="3163967" cy="271869"/>
          </a:xfrm>
          <a:prstGeom prst="rect">
            <a:avLst/>
          </a:prstGeom>
          <a:noFill/>
        </p:spPr>
        <p:txBody>
          <a:bodyPr wrap="square" rtlCol="0">
            <a:spAutoFit/>
          </a:bodyPr>
          <a:lstStyle/>
          <a:p>
            <a:pPr marL="0" lvl="2">
              <a:lnSpc>
                <a:spcPts val="1400"/>
              </a:lnSpc>
              <a:buNone/>
            </a:pPr>
            <a:r>
              <a:rPr lang="en-US" sz="1400" b="1" cap="all" dirty="0">
                <a:latin typeface="Calibri" panose="020F0502020204030204" pitchFamily="34" charset="0"/>
              </a:rPr>
              <a:t>Parallel force accuracy: 6.0 G</a:t>
            </a:r>
          </a:p>
        </p:txBody>
      </p:sp>
    </p:spTree>
    <p:extLst>
      <p:ext uri="{BB962C8B-B14F-4D97-AF65-F5344CB8AC3E}">
        <p14:creationId xmlns:p14="http://schemas.microsoft.com/office/powerpoint/2010/main" val="130657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3191" y="274320"/>
            <a:ext cx="8692309" cy="429065"/>
          </a:xfrm>
        </p:spPr>
        <p:txBody>
          <a:bodyPr>
            <a:normAutofit fontScale="90000"/>
          </a:bodyPr>
          <a:lstStyle/>
          <a:p>
            <a:r>
              <a:rPr lang="en-US" dirty="0"/>
              <a:t>Higher contact force accuracy with TactiCath</a:t>
            </a:r>
            <a:r>
              <a:rPr lang="en-US" baseline="30000" dirty="0"/>
              <a:t>™</a:t>
            </a:r>
            <a:r>
              <a:rPr lang="en-US" dirty="0"/>
              <a:t> Quartz catheter</a:t>
            </a:r>
            <a:r>
              <a:rPr lang="en-US" baseline="30000" dirty="0"/>
              <a:t>1</a:t>
            </a:r>
            <a:endParaRPr lang="en-US" dirty="0"/>
          </a:p>
        </p:txBody>
      </p:sp>
      <p:sp>
        <p:nvSpPr>
          <p:cNvPr id="22" name="Date Placeholder 21"/>
          <p:cNvSpPr>
            <a:spLocks noGrp="1"/>
          </p:cNvSpPr>
          <p:nvPr>
            <p:ph type="dt" sz="half" idx="10"/>
          </p:nvPr>
        </p:nvSpPr>
        <p:spPr/>
        <p:txBody>
          <a:bodyPr/>
          <a:lstStyle/>
          <a:p>
            <a:fld id="{F6DFB7DE-3887-1A44-A7C4-AC66EBCD4D1E}" type="datetime1">
              <a:rPr lang="en-US" smtClean="0">
                <a:solidFill>
                  <a:srgbClr val="000000"/>
                </a:solidFill>
              </a:rPr>
              <a:pPr/>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fld id="{0D939DF2-F6EF-DF48-BFB1-3E61F4268D8A}" type="slidenum">
              <a:rPr lang="en-US" smtClean="0">
                <a:solidFill>
                  <a:srgbClr val="000000"/>
                </a:solidFill>
              </a:rPr>
              <a:pPr/>
              <a:t>18</a:t>
            </a:fld>
            <a:endParaRPr lang="en-US" dirty="0">
              <a:solidFill>
                <a:srgbClr val="000000"/>
              </a:solidFill>
            </a:endParaRPr>
          </a:p>
        </p:txBody>
      </p:sp>
      <p:sp>
        <p:nvSpPr>
          <p:cNvPr id="2" name="Text Placeholder 1"/>
          <p:cNvSpPr>
            <a:spLocks noGrp="1"/>
          </p:cNvSpPr>
          <p:nvPr>
            <p:ph type="body" sz="quarter" idx="15"/>
          </p:nvPr>
        </p:nvSpPr>
        <p:spPr>
          <a:xfrm>
            <a:off x="507999" y="4821174"/>
            <a:ext cx="5637619" cy="208791"/>
          </a:xfrm>
        </p:spPr>
        <p:txBody>
          <a:bodyPr/>
          <a:lstStyle/>
          <a:p>
            <a:r>
              <a:rPr lang="en-US" dirty="0"/>
              <a:t>1. </a:t>
            </a:r>
            <a:r>
              <a:rPr lang="en-US" dirty="0" err="1"/>
              <a:t>Bourier</a:t>
            </a:r>
            <a:r>
              <a:rPr lang="en-US" dirty="0"/>
              <a:t> F, et al. [Abstract P003-170]. Presented at HRS 2016, San Francisco, CA. </a:t>
            </a:r>
            <a:r>
              <a:rPr lang="en-US" i="1" dirty="0"/>
              <a:t>Heart Rhythm</a:t>
            </a:r>
            <a:r>
              <a:rPr lang="en-US" dirty="0"/>
              <a:t>. 2016;13(5 </a:t>
            </a:r>
            <a:r>
              <a:rPr lang="en-US" dirty="0" err="1"/>
              <a:t>Suppl</a:t>
            </a:r>
            <a:r>
              <a:rPr lang="en-US" dirty="0"/>
              <a:t> 1): S318-S319</a:t>
            </a:r>
            <a:r>
              <a:rPr lang="fr-FR" dirty="0"/>
              <a:t>. </a:t>
            </a:r>
          </a:p>
          <a:p>
            <a:r>
              <a:rPr lang="en-US" dirty="0"/>
              <a:t>2. </a:t>
            </a:r>
            <a:r>
              <a:rPr lang="en-US" dirty="0" err="1"/>
              <a:t>Bourier</a:t>
            </a:r>
            <a:r>
              <a:rPr lang="en-US" dirty="0"/>
              <a:t> F, et al. </a:t>
            </a:r>
            <a:r>
              <a:rPr lang="en-US" i="1" dirty="0"/>
              <a:t>J </a:t>
            </a:r>
            <a:r>
              <a:rPr lang="en-US" i="1" dirty="0" err="1"/>
              <a:t>Cardiovasc</a:t>
            </a:r>
            <a:r>
              <a:rPr lang="en-US" i="1" dirty="0"/>
              <a:t> </a:t>
            </a:r>
            <a:r>
              <a:rPr lang="en-US" i="1" dirty="0" err="1"/>
              <a:t>Electrophysiol</a:t>
            </a:r>
            <a:r>
              <a:rPr lang="en-US" dirty="0"/>
              <a:t> 2017;28:109–14.</a:t>
            </a:r>
          </a:p>
          <a:p>
            <a:r>
              <a:rPr lang="en-US" dirty="0"/>
              <a:t>‡ Indicates a third-party trademark, which is property of its respective owner</a:t>
            </a:r>
            <a:endParaRPr lang="en-US" dirty="0">
              <a:solidFill>
                <a:srgbClr val="000000"/>
              </a:solidFill>
            </a:endParaRPr>
          </a:p>
        </p:txBody>
      </p:sp>
      <p:sp>
        <p:nvSpPr>
          <p:cNvPr id="15" name="Content Placeholder 5"/>
          <p:cNvSpPr>
            <a:spLocks noGrp="1"/>
          </p:cNvSpPr>
          <p:nvPr>
            <p:ph idx="1"/>
          </p:nvPr>
        </p:nvSpPr>
        <p:spPr>
          <a:xfrm>
            <a:off x="502919" y="819150"/>
            <a:ext cx="4181151" cy="1110068"/>
          </a:xfrm>
        </p:spPr>
        <p:txBody>
          <a:bodyPr/>
          <a:lstStyle/>
          <a:p>
            <a:pPr marL="0" lvl="1" indent="0">
              <a:lnSpc>
                <a:spcPts val="1400"/>
              </a:lnSpc>
              <a:spcBef>
                <a:spcPts val="400"/>
              </a:spcBef>
              <a:buNone/>
            </a:pPr>
            <a:r>
              <a:rPr lang="en-US" sz="1400" b="1" dirty="0" err="1">
                <a:solidFill>
                  <a:schemeClr val="tx2"/>
                </a:solidFill>
              </a:rPr>
              <a:t>TactiCath</a:t>
            </a:r>
            <a:r>
              <a:rPr lang="en-US" sz="1400" b="1" dirty="0">
                <a:solidFill>
                  <a:schemeClr val="tx2"/>
                </a:solidFill>
              </a:rPr>
              <a:t> Quartz catheter accurately measured contact force</a:t>
            </a:r>
            <a:r>
              <a:rPr lang="en-US" sz="1400" b="1" baseline="30000" dirty="0">
                <a:solidFill>
                  <a:schemeClr val="tx2"/>
                </a:solidFill>
              </a:rPr>
              <a:t>1,2</a:t>
            </a:r>
          </a:p>
          <a:p>
            <a:pPr marL="174625" lvl="2" indent="-174625">
              <a:lnSpc>
                <a:spcPts val="1400"/>
              </a:lnSpc>
              <a:spcBef>
                <a:spcPts val="400"/>
              </a:spcBef>
            </a:pPr>
            <a:r>
              <a:rPr lang="en-US" sz="1200" dirty="0"/>
              <a:t>Force measurement accuracy: </a:t>
            </a:r>
            <a:r>
              <a:rPr lang="en-US" sz="1200" b="1" dirty="0"/>
              <a:t>≤ 1.2 g </a:t>
            </a:r>
          </a:p>
          <a:p>
            <a:pPr marL="174625" lvl="2" indent="-174625">
              <a:lnSpc>
                <a:spcPts val="1400"/>
              </a:lnSpc>
              <a:spcBef>
                <a:spcPts val="400"/>
              </a:spcBef>
            </a:pPr>
            <a:r>
              <a:rPr lang="en-US" sz="1200" dirty="0"/>
              <a:t>Maximum error: </a:t>
            </a:r>
            <a:r>
              <a:rPr lang="en-US" sz="1200" b="1" dirty="0">
                <a:solidFill>
                  <a:srgbClr val="009A17"/>
                </a:solidFill>
              </a:rPr>
              <a:t>5 g</a:t>
            </a:r>
            <a:r>
              <a:rPr lang="en-US" sz="1200" b="1" dirty="0"/>
              <a:t> </a:t>
            </a:r>
            <a:r>
              <a:rPr lang="en-US" dirty="0"/>
              <a:t>(across orientations tested)</a:t>
            </a:r>
            <a:endParaRPr lang="en-US" sz="1200" b="1" dirty="0"/>
          </a:p>
          <a:p>
            <a:pPr marL="0" lvl="1" indent="0">
              <a:lnSpc>
                <a:spcPts val="1400"/>
              </a:lnSpc>
              <a:spcBef>
                <a:spcPts val="400"/>
              </a:spcBef>
              <a:buNone/>
            </a:pPr>
            <a:endParaRPr lang="en-US" sz="1400" b="1" baseline="30000" dirty="0"/>
          </a:p>
        </p:txBody>
      </p:sp>
      <p:sp>
        <p:nvSpPr>
          <p:cNvPr id="16" name="Content Placeholder 5"/>
          <p:cNvSpPr txBox="1">
            <a:spLocks/>
          </p:cNvSpPr>
          <p:nvPr/>
        </p:nvSpPr>
        <p:spPr>
          <a:xfrm>
            <a:off x="5260567" y="819150"/>
            <a:ext cx="3700239" cy="1138739"/>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400"/>
              </a:lnSpc>
              <a:spcBef>
                <a:spcPts val="400"/>
              </a:spcBef>
              <a:buNone/>
            </a:pPr>
            <a:r>
              <a:rPr lang="en-US" sz="1400" b="1" dirty="0" err="1"/>
              <a:t>ThermoCool</a:t>
            </a:r>
            <a:r>
              <a:rPr lang="en-US" sz="1400" b="1" dirty="0"/>
              <a:t> </a:t>
            </a:r>
            <a:r>
              <a:rPr lang="en-US" sz="1400" b="1" dirty="0" err="1"/>
              <a:t>SmartTouch</a:t>
            </a:r>
            <a:r>
              <a:rPr lang="en-US" sz="1400" b="1" baseline="30000" dirty="0"/>
              <a:t>‡</a:t>
            </a:r>
            <a:r>
              <a:rPr lang="en-US" sz="1400" b="1" dirty="0"/>
              <a:t> SF catheter underestimated actual force</a:t>
            </a:r>
            <a:r>
              <a:rPr lang="en-US" sz="1400" b="1" baseline="30000" dirty="0"/>
              <a:t>1</a:t>
            </a:r>
          </a:p>
          <a:p>
            <a:pPr marL="174625" lvl="2" indent="-174625">
              <a:lnSpc>
                <a:spcPts val="1400"/>
              </a:lnSpc>
              <a:spcBef>
                <a:spcPts val="400"/>
              </a:spcBef>
            </a:pPr>
            <a:r>
              <a:rPr lang="en-US" sz="1200" dirty="0"/>
              <a:t>Force measurement accuracy: </a:t>
            </a:r>
            <a:r>
              <a:rPr lang="en-US" sz="1200" b="1" dirty="0"/>
              <a:t>≤ 6 g </a:t>
            </a:r>
          </a:p>
          <a:p>
            <a:pPr marL="174625" lvl="2" indent="-174625">
              <a:lnSpc>
                <a:spcPts val="1400"/>
              </a:lnSpc>
              <a:spcBef>
                <a:spcPts val="400"/>
              </a:spcBef>
            </a:pPr>
            <a:r>
              <a:rPr lang="en-US" sz="1200" dirty="0"/>
              <a:t>Maximum error:  </a:t>
            </a:r>
            <a:r>
              <a:rPr lang="en-US" sz="1200" b="1" dirty="0">
                <a:solidFill>
                  <a:srgbClr val="EEB33B"/>
                </a:solidFill>
              </a:rPr>
              <a:t>30 g</a:t>
            </a:r>
            <a:r>
              <a:rPr lang="en-US" sz="1200" dirty="0"/>
              <a:t> (across orientations tested)</a:t>
            </a:r>
            <a:endParaRPr lang="en-US" sz="1200" baseline="30000" dirty="0"/>
          </a:p>
        </p:txBody>
      </p:sp>
      <p:sp>
        <p:nvSpPr>
          <p:cNvPr id="17" name="Content Placeholder 5"/>
          <p:cNvSpPr txBox="1">
            <a:spLocks/>
          </p:cNvSpPr>
          <p:nvPr/>
        </p:nvSpPr>
        <p:spPr>
          <a:xfrm>
            <a:off x="457199" y="4178880"/>
            <a:ext cx="8394905" cy="491044"/>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900"/>
              </a:lnSpc>
              <a:spcBef>
                <a:spcPts val="400"/>
              </a:spcBef>
              <a:buNone/>
            </a:pPr>
            <a:r>
              <a:rPr lang="en-US" sz="900" dirty="0">
                <a:latin typeface="Calibri" panose="020F0502020204030204" pitchFamily="34" charset="0"/>
                <a:cs typeface="Calibri" panose="020F0502020204030204" pitchFamily="34" charset="0"/>
              </a:rPr>
              <a:t>Accuracy tested in independent head-to-head </a:t>
            </a:r>
            <a:r>
              <a:rPr lang="en-US" sz="900" i="1" dirty="0">
                <a:latin typeface="Calibri" panose="020F0502020204030204" pitchFamily="34" charset="0"/>
                <a:cs typeface="Calibri" panose="020F0502020204030204" pitchFamily="34" charset="0"/>
              </a:rPr>
              <a:t>in vitro </a:t>
            </a:r>
            <a:r>
              <a:rPr lang="en-US" sz="900" dirty="0">
                <a:latin typeface="Calibri" panose="020F0502020204030204" pitchFamily="34" charset="0"/>
                <a:cs typeface="Calibri" panose="020F0502020204030204" pitchFamily="34" charset="0"/>
              </a:rPr>
              <a:t>comparison in 100 measurements at each orientation:  with catheter shaft perpendicular  (axial/0° tip angle), 45°, and parallel (90° tip angle) to surface.  Accuracy measured as mean absolute difference between contact force (CF) value measured by catheter and value measured using a calibrated, custom-made force sensor.</a:t>
            </a:r>
            <a:r>
              <a:rPr lang="en-US" sz="900" baseline="30000" dirty="0">
                <a:latin typeface="Calibri" panose="020F0502020204030204" pitchFamily="34" charset="0"/>
                <a:cs typeface="Calibri" panose="020F0502020204030204" pitchFamily="34" charset="0"/>
              </a:rPr>
              <a:t>1,2  </a:t>
            </a:r>
            <a:r>
              <a:rPr lang="en-US" sz="900" dirty="0" err="1">
                <a:latin typeface="Calibri" panose="020F0502020204030204" pitchFamily="34" charset="0"/>
                <a:cs typeface="Calibri" panose="020F0502020204030204" pitchFamily="34" charset="0"/>
              </a:rPr>
              <a:t>TactiCath</a:t>
            </a:r>
            <a:r>
              <a:rPr lang="en-US" sz="900" dirty="0">
                <a:latin typeface="Calibri" panose="020F0502020204030204" pitchFamily="34" charset="0"/>
                <a:cs typeface="Calibri" panose="020F0502020204030204" pitchFamily="34" charset="0"/>
              </a:rPr>
              <a:t>™ Quartz catheter CF accuracy was </a:t>
            </a:r>
            <a:r>
              <a:rPr lang="en-US" sz="900" b="1" dirty="0">
                <a:latin typeface="Calibri" panose="020F0502020204030204" pitchFamily="34" charset="0"/>
                <a:cs typeface="Calibri" panose="020F0502020204030204" pitchFamily="34" charset="0"/>
              </a:rPr>
              <a:t>significantly higher </a:t>
            </a:r>
            <a:r>
              <a:rPr lang="en-US" sz="900" dirty="0">
                <a:latin typeface="Calibri" panose="020F0502020204030204" pitchFamily="34" charset="0"/>
                <a:cs typeface="Calibri" panose="020F0502020204030204" pitchFamily="34" charset="0"/>
              </a:rPr>
              <a:t>than </a:t>
            </a:r>
            <a:r>
              <a:rPr lang="en-US" sz="900" dirty="0" err="1">
                <a:latin typeface="Calibri" panose="020F0502020204030204" pitchFamily="34" charset="0"/>
                <a:cs typeface="Calibri" panose="020F0502020204030204" pitchFamily="34" charset="0"/>
              </a:rPr>
              <a:t>SmartTouch</a:t>
            </a:r>
            <a:r>
              <a:rPr lang="en-US" sz="900" baseline="300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SF in axial (perpendicular) and lateral (parallel) orientations.</a:t>
            </a:r>
            <a:r>
              <a:rPr lang="en-US" sz="900" baseline="30000" dirty="0">
                <a:latin typeface="Calibri" panose="020F0502020204030204" pitchFamily="34" charset="0"/>
                <a:cs typeface="Calibri" panose="020F0502020204030204" pitchFamily="34" charset="0"/>
              </a:rPr>
              <a:t>1 </a:t>
            </a:r>
            <a:r>
              <a:rPr lang="en-US" sz="900" b="1" baseline="30000" dirty="0">
                <a:latin typeface="Calibri" panose="020F0502020204030204" pitchFamily="34" charset="0"/>
                <a:cs typeface="Calibri" panose="020F0502020204030204" pitchFamily="34" charset="0"/>
              </a:rPr>
              <a:t> </a:t>
            </a:r>
            <a:endParaRPr lang="en-US" sz="900" baseline="30000" dirty="0">
              <a:latin typeface="Calibri" panose="020F0502020204030204" pitchFamily="34" charset="0"/>
              <a:cs typeface="Calibri" panose="020F0502020204030204" pitchFamily="34" charset="0"/>
            </a:endParaRPr>
          </a:p>
        </p:txBody>
      </p:sp>
      <p:sp>
        <p:nvSpPr>
          <p:cNvPr id="8" name="TextBox 7"/>
          <p:cNvSpPr txBox="1"/>
          <p:nvPr/>
        </p:nvSpPr>
        <p:spPr>
          <a:xfrm>
            <a:off x="404848" y="1790007"/>
            <a:ext cx="3163967" cy="271869"/>
          </a:xfrm>
          <a:prstGeom prst="rect">
            <a:avLst/>
          </a:prstGeom>
          <a:noFill/>
        </p:spPr>
        <p:txBody>
          <a:bodyPr wrap="square" rtlCol="0">
            <a:spAutoFit/>
          </a:bodyPr>
          <a:lstStyle/>
          <a:p>
            <a:pPr marL="0" lvl="2">
              <a:lnSpc>
                <a:spcPts val="1400"/>
              </a:lnSpc>
              <a:buNone/>
            </a:pPr>
            <a:r>
              <a:rPr lang="en-US" sz="1400" b="1" cap="all" dirty="0">
                <a:solidFill>
                  <a:schemeClr val="tx2"/>
                </a:solidFill>
                <a:latin typeface="Calibri" panose="020F0502020204030204" pitchFamily="34" charset="0"/>
              </a:rPr>
              <a:t>Axial force accuracy: 0.9 g</a:t>
            </a:r>
          </a:p>
        </p:txBody>
      </p:sp>
      <p:sp>
        <p:nvSpPr>
          <p:cNvPr id="40" name="TextBox 39"/>
          <p:cNvSpPr txBox="1"/>
          <p:nvPr/>
        </p:nvSpPr>
        <p:spPr>
          <a:xfrm>
            <a:off x="5224424" y="1791730"/>
            <a:ext cx="3163967" cy="271869"/>
          </a:xfrm>
          <a:prstGeom prst="rect">
            <a:avLst/>
          </a:prstGeom>
          <a:noFill/>
        </p:spPr>
        <p:txBody>
          <a:bodyPr wrap="square" rtlCol="0">
            <a:spAutoFit/>
          </a:bodyPr>
          <a:lstStyle/>
          <a:p>
            <a:pPr marL="0" lvl="2">
              <a:lnSpc>
                <a:spcPts val="1400"/>
              </a:lnSpc>
              <a:buNone/>
            </a:pPr>
            <a:r>
              <a:rPr lang="en-US" sz="1400" b="1" cap="all" dirty="0">
                <a:latin typeface="Calibri" panose="020F0502020204030204" pitchFamily="34" charset="0"/>
              </a:rPr>
              <a:t>Axial force accuracy: 1.5 G</a:t>
            </a:r>
          </a:p>
        </p:txBody>
      </p:sp>
      <p:grpSp>
        <p:nvGrpSpPr>
          <p:cNvPr id="41" name="Group 40"/>
          <p:cNvGrpSpPr/>
          <p:nvPr/>
        </p:nvGrpSpPr>
        <p:grpSpPr>
          <a:xfrm>
            <a:off x="443269" y="2112402"/>
            <a:ext cx="4827060" cy="1983348"/>
            <a:chOff x="6626095" y="3100262"/>
            <a:chExt cx="4118825" cy="1620254"/>
          </a:xfrm>
        </p:grpSpPr>
        <p:sp>
          <p:nvSpPr>
            <p:cNvPr id="42" name="TextBox 41"/>
            <p:cNvSpPr txBox="1"/>
            <p:nvPr/>
          </p:nvSpPr>
          <p:spPr>
            <a:xfrm>
              <a:off x="6989159" y="4400550"/>
              <a:ext cx="1791818" cy="188573"/>
            </a:xfrm>
            <a:prstGeom prst="rect">
              <a:avLst/>
            </a:prstGeom>
            <a:noFill/>
          </p:spPr>
          <p:txBody>
            <a:bodyPr wrap="square" rtlCol="0">
              <a:spAutoFit/>
            </a:bodyPr>
            <a:lstStyle/>
            <a:p>
              <a:r>
                <a:rPr lang="en-US" sz="900" b="1" dirty="0">
                  <a:latin typeface="Calibri" panose="020F0502020204030204" pitchFamily="34" charset="0"/>
                </a:rPr>
                <a:t>Force (g) per </a:t>
              </a:r>
              <a:r>
                <a:rPr lang="en-US" sz="900" b="1" dirty="0" err="1">
                  <a:latin typeface="Calibri" panose="020F0502020204030204" pitchFamily="34" charset="0"/>
                </a:rPr>
                <a:t>TactiCath</a:t>
              </a:r>
              <a:r>
                <a:rPr lang="en-US" sz="900" b="1" dirty="0">
                  <a:latin typeface="Calibri" panose="020F0502020204030204" pitchFamily="34" charset="0"/>
                </a:rPr>
                <a:t>™ Quartz at 0°</a:t>
              </a:r>
            </a:p>
          </p:txBody>
        </p:sp>
        <p:sp>
          <p:nvSpPr>
            <p:cNvPr id="43" name="TextBox 42"/>
            <p:cNvSpPr txBox="1"/>
            <p:nvPr/>
          </p:nvSpPr>
          <p:spPr>
            <a:xfrm rot="16200000">
              <a:off x="6101077" y="3625280"/>
              <a:ext cx="1247000" cy="196964"/>
            </a:xfrm>
            <a:prstGeom prst="rect">
              <a:avLst/>
            </a:prstGeom>
            <a:noFill/>
          </p:spPr>
          <p:txBody>
            <a:bodyPr wrap="square" rtlCol="0">
              <a:spAutoFit/>
            </a:bodyPr>
            <a:lstStyle/>
            <a:p>
              <a:pPr algn="ctr"/>
              <a:r>
                <a:rPr lang="en-US" sz="900" b="1" dirty="0">
                  <a:latin typeface="Calibri" panose="020F0502020204030204" pitchFamily="34" charset="0"/>
                </a:rPr>
                <a:t>Actual Measured Force  [g]</a:t>
              </a:r>
            </a:p>
          </p:txBody>
        </p:sp>
        <p:sp>
          <p:nvSpPr>
            <p:cNvPr id="44" name="TextBox 43"/>
            <p:cNvSpPr txBox="1"/>
            <p:nvPr/>
          </p:nvSpPr>
          <p:spPr>
            <a:xfrm>
              <a:off x="8698116" y="4519371"/>
              <a:ext cx="2046804" cy="201145"/>
            </a:xfrm>
            <a:prstGeom prst="rect">
              <a:avLst/>
            </a:prstGeom>
            <a:noFill/>
          </p:spPr>
          <p:txBody>
            <a:bodyPr wrap="square" rtlCol="0">
              <a:spAutoFit/>
            </a:bodyPr>
            <a:lstStyle/>
            <a:p>
              <a:pPr algn="ctr"/>
              <a:r>
                <a:rPr lang="en-US" sz="1000" b="1" dirty="0">
                  <a:solidFill>
                    <a:schemeClr val="tx1">
                      <a:lumMod val="50000"/>
                      <a:lumOff val="50000"/>
                    </a:schemeClr>
                  </a:solidFill>
                  <a:latin typeface="Calibri" panose="020F0502020204030204" pitchFamily="34" charset="0"/>
                </a:rPr>
                <a:t>Axial force p = 0.0037</a:t>
              </a:r>
              <a:r>
                <a:rPr lang="en-US" sz="1000" b="1" baseline="30000" dirty="0">
                  <a:solidFill>
                    <a:schemeClr val="tx1">
                      <a:lumMod val="50000"/>
                      <a:lumOff val="50000"/>
                    </a:schemeClr>
                  </a:solidFill>
                  <a:latin typeface="Calibri" panose="020F0502020204030204" pitchFamily="34" charset="0"/>
                </a:rPr>
                <a:t>1</a:t>
              </a:r>
            </a:p>
          </p:txBody>
        </p:sp>
      </p:grpSp>
      <p:pic>
        <p:nvPicPr>
          <p:cNvPr id="45"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968" b="22161"/>
          <a:stretch/>
        </p:blipFill>
        <p:spPr bwMode="auto">
          <a:xfrm>
            <a:off x="693947" y="1985334"/>
            <a:ext cx="2144470" cy="1718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902" y="2519014"/>
            <a:ext cx="2640359" cy="1031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Group 46"/>
          <p:cNvGrpSpPr/>
          <p:nvPr/>
        </p:nvGrpSpPr>
        <p:grpSpPr>
          <a:xfrm>
            <a:off x="5243267" y="1985335"/>
            <a:ext cx="2163002" cy="1897151"/>
            <a:chOff x="4697498" y="2944072"/>
            <a:chExt cx="1911354" cy="1655700"/>
          </a:xfrm>
        </p:grpSpPr>
        <p:sp>
          <p:nvSpPr>
            <p:cNvPr id="48" name="TextBox 47"/>
            <p:cNvSpPr txBox="1"/>
            <p:nvPr/>
          </p:nvSpPr>
          <p:spPr>
            <a:xfrm>
              <a:off x="4932452" y="4398318"/>
              <a:ext cx="1676400" cy="201454"/>
            </a:xfrm>
            <a:prstGeom prst="rect">
              <a:avLst/>
            </a:prstGeom>
            <a:noFill/>
          </p:spPr>
          <p:txBody>
            <a:bodyPr wrap="square" rtlCol="0">
              <a:spAutoFit/>
            </a:bodyPr>
            <a:lstStyle/>
            <a:p>
              <a:r>
                <a:rPr lang="en-US" sz="900" b="1" dirty="0">
                  <a:latin typeface="Calibri" panose="020F0502020204030204" pitchFamily="34" charset="0"/>
                </a:rPr>
                <a:t>Force (g) per </a:t>
              </a:r>
              <a:r>
                <a:rPr lang="en-US" sz="900" b="1" dirty="0" err="1">
                  <a:latin typeface="Calibri" panose="020F0502020204030204" pitchFamily="34" charset="0"/>
                </a:rPr>
                <a:t>SmartTouch</a:t>
              </a:r>
              <a:r>
                <a:rPr lang="en-US" sz="900" b="1" baseline="30000" dirty="0">
                  <a:latin typeface="Calibri" panose="020F0502020204030204" pitchFamily="34" charset="0"/>
                </a:rPr>
                <a:t>‡</a:t>
              </a:r>
              <a:r>
                <a:rPr lang="en-US" sz="900" b="1" dirty="0">
                  <a:latin typeface="Calibri" panose="020F0502020204030204" pitchFamily="34" charset="0"/>
                </a:rPr>
                <a:t> SF  at  0°</a:t>
              </a:r>
            </a:p>
          </p:txBody>
        </p:sp>
        <p:sp>
          <p:nvSpPr>
            <p:cNvPr id="49" name="TextBox 48"/>
            <p:cNvSpPr txBox="1"/>
            <p:nvPr/>
          </p:nvSpPr>
          <p:spPr>
            <a:xfrm rot="16200000">
              <a:off x="4126900" y="3514670"/>
              <a:ext cx="1345173" cy="203977"/>
            </a:xfrm>
            <a:prstGeom prst="rect">
              <a:avLst/>
            </a:prstGeom>
            <a:noFill/>
          </p:spPr>
          <p:txBody>
            <a:bodyPr wrap="square" rtlCol="0">
              <a:spAutoFit/>
            </a:bodyPr>
            <a:lstStyle/>
            <a:p>
              <a:pPr algn="ctr"/>
              <a:r>
                <a:rPr lang="en-US" sz="900" b="1" dirty="0">
                  <a:latin typeface="Calibri" panose="020F0502020204030204" pitchFamily="34" charset="0"/>
                </a:rPr>
                <a:t>Actual Measured Force  [g]</a:t>
              </a:r>
            </a:p>
          </p:txBody>
        </p:sp>
      </p:grpSp>
      <p:pic>
        <p:nvPicPr>
          <p:cNvPr id="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90" r="50163" b="22161"/>
          <a:stretch/>
        </p:blipFill>
        <p:spPr bwMode="auto">
          <a:xfrm>
            <a:off x="5528206" y="1980040"/>
            <a:ext cx="2124239" cy="167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61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300" dirty="0" err="1"/>
              <a:t>Fiberoptic</a:t>
            </a:r>
            <a:r>
              <a:rPr lang="en-US" sz="2300" dirty="0"/>
              <a:t> force-sensing technology accurate and precise</a:t>
            </a:r>
            <a:r>
              <a:rPr lang="en-US" sz="2300" baseline="30000" dirty="0"/>
              <a:t>1</a:t>
            </a:r>
            <a:endParaRPr lang="en-US" sz="2300" dirty="0"/>
          </a:p>
        </p:txBody>
      </p:sp>
      <p:sp>
        <p:nvSpPr>
          <p:cNvPr id="22" name="Date Placeholder 21"/>
          <p:cNvSpPr>
            <a:spLocks noGrp="1"/>
          </p:cNvSpPr>
          <p:nvPr>
            <p:ph type="dt" sz="half" idx="10"/>
          </p:nvPr>
        </p:nvSpPr>
        <p:spPr/>
        <p:txBody>
          <a:bodyPr/>
          <a:lstStyle/>
          <a:p>
            <a:fld id="{F6DFB7DE-3887-1A44-A7C4-AC66EBCD4D1E}" type="datetime1">
              <a:rPr lang="en-US" smtClean="0">
                <a:solidFill>
                  <a:srgbClr val="000000"/>
                </a:solidFill>
              </a:rPr>
              <a:pPr/>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fld id="{0D939DF2-F6EF-DF48-BFB1-3E61F4268D8A}" type="slidenum">
              <a:rPr lang="en-US" smtClean="0">
                <a:solidFill>
                  <a:srgbClr val="000000"/>
                </a:solidFill>
              </a:rPr>
              <a:pPr/>
              <a:t>19</a:t>
            </a:fld>
            <a:endParaRPr lang="en-US" dirty="0">
              <a:solidFill>
                <a:srgbClr val="000000"/>
              </a:solidFill>
            </a:endParaRPr>
          </a:p>
        </p:txBody>
      </p:sp>
      <p:sp>
        <p:nvSpPr>
          <p:cNvPr id="2" name="Text Placeholder 1"/>
          <p:cNvSpPr>
            <a:spLocks noGrp="1"/>
          </p:cNvSpPr>
          <p:nvPr>
            <p:ph type="body" sz="quarter" idx="15"/>
          </p:nvPr>
        </p:nvSpPr>
        <p:spPr/>
        <p:txBody>
          <a:bodyPr/>
          <a:lstStyle/>
          <a:p>
            <a:pPr>
              <a:spcBef>
                <a:spcPts val="0"/>
              </a:spcBef>
            </a:pPr>
            <a:r>
              <a:rPr lang="en-US" dirty="0"/>
              <a:t>1. </a:t>
            </a:r>
            <a:r>
              <a:rPr lang="en-US" dirty="0" err="1"/>
              <a:t>Bourier</a:t>
            </a:r>
            <a:r>
              <a:rPr lang="en-US" dirty="0"/>
              <a:t> F, et al. </a:t>
            </a:r>
            <a:r>
              <a:rPr lang="en-US" i="1" dirty="0"/>
              <a:t>J </a:t>
            </a:r>
            <a:r>
              <a:rPr lang="en-US" i="1" dirty="0" err="1"/>
              <a:t>Cardiovasc</a:t>
            </a:r>
            <a:r>
              <a:rPr lang="en-US" i="1" dirty="0"/>
              <a:t> </a:t>
            </a:r>
            <a:r>
              <a:rPr lang="en-US" i="1" dirty="0" err="1"/>
              <a:t>Electrophysiol</a:t>
            </a:r>
            <a:r>
              <a:rPr lang="en-US" dirty="0"/>
              <a:t> 2017;28:109–14.</a:t>
            </a:r>
          </a:p>
          <a:p>
            <a:r>
              <a:rPr lang="en-US" dirty="0"/>
              <a:t>2. </a:t>
            </a:r>
            <a:r>
              <a:rPr lang="en-US" dirty="0" err="1"/>
              <a:t>Bourier</a:t>
            </a:r>
            <a:r>
              <a:rPr lang="en-US" dirty="0"/>
              <a:t> F, et al. </a:t>
            </a:r>
            <a:r>
              <a:rPr lang="en-US" i="1" dirty="0"/>
              <a:t>J Cardiovasc </a:t>
            </a:r>
            <a:r>
              <a:rPr lang="en-US" i="1" dirty="0" err="1"/>
              <a:t>Electrophysiol</a:t>
            </a:r>
            <a:r>
              <a:rPr lang="en-US" dirty="0"/>
              <a:t>. 2016;27(3):347–50.</a:t>
            </a:r>
          </a:p>
          <a:p>
            <a:r>
              <a:rPr lang="en-US" dirty="0"/>
              <a:t>‡ Indicates a third-party trademark, which is property of its respective owner</a:t>
            </a:r>
          </a:p>
        </p:txBody>
      </p:sp>
      <p:sp>
        <p:nvSpPr>
          <p:cNvPr id="17" name="Content Placeholder 5"/>
          <p:cNvSpPr txBox="1">
            <a:spLocks/>
          </p:cNvSpPr>
          <p:nvPr/>
        </p:nvSpPr>
        <p:spPr>
          <a:xfrm>
            <a:off x="449825" y="3934555"/>
            <a:ext cx="8441699" cy="644817"/>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900"/>
              </a:lnSpc>
              <a:spcBef>
                <a:spcPts val="400"/>
              </a:spcBef>
              <a:buNone/>
            </a:pPr>
            <a:r>
              <a:rPr lang="en-US" sz="900" dirty="0">
                <a:latin typeface="Calibri" panose="020F0502020204030204" pitchFamily="34" charset="0"/>
                <a:cs typeface="Calibri" panose="020F0502020204030204" pitchFamily="34" charset="0"/>
              </a:rPr>
              <a:t>Based on independent expert bench testing. Accuracy tested in 100 measurements at each orientation:  with catheter shaft perpendicular  (axial/ 0° tip angle), 45°, 85° (nearly parallel) and parallel (90°tip angle) to surface; and 50 measurements each with irrigation, deflection, and sheath proximal to electrodes 2 and 4.  Accuracy measured as mean absolute difference between contact force (CF) value measured by catheter and value measured using a calibrated, custom-made force sensor.  Precision reflected by percentage variation between repeated catheter force measurements in each test scenario.</a:t>
            </a:r>
            <a:r>
              <a:rPr lang="en-US" sz="900" baseline="30000" dirty="0">
                <a:latin typeface="Calibri" panose="020F0502020204030204" pitchFamily="34" charset="0"/>
                <a:cs typeface="Calibri" panose="020F0502020204030204" pitchFamily="34" charset="0"/>
              </a:rPr>
              <a:t>1</a:t>
            </a:r>
            <a:r>
              <a:rPr lang="en-US" sz="900" dirty="0">
                <a:latin typeface="Calibri" panose="020F0502020204030204" pitchFamily="34" charset="0"/>
                <a:cs typeface="Calibri" panose="020F0502020204030204" pitchFamily="34" charset="0"/>
              </a:rPr>
              <a:t> Authors noted </a:t>
            </a:r>
            <a:r>
              <a:rPr lang="en-US" sz="900" dirty="0" err="1">
                <a:latin typeface="Calibri" panose="020F0502020204030204" pitchFamily="34" charset="0"/>
                <a:cs typeface="Calibri" panose="020F0502020204030204" pitchFamily="34" charset="0"/>
              </a:rPr>
              <a:t>SmartTouch</a:t>
            </a:r>
            <a:r>
              <a:rPr lang="en-US" sz="900" baseline="30000" dirty="0">
                <a:latin typeface="Calibri" panose="020F0502020204030204" pitchFamily="34" charset="0"/>
                <a:cs typeface="Calibri" panose="020F0502020204030204" pitchFamily="34" charset="0"/>
              </a:rPr>
              <a:t>‡</a:t>
            </a:r>
            <a:r>
              <a:rPr lang="en-US" sz="900" dirty="0">
                <a:latin typeface="Calibri" panose="020F0502020204030204" pitchFamily="34" charset="0"/>
                <a:cs typeface="Calibri" panose="020F0502020204030204" pitchFamily="34" charset="0"/>
              </a:rPr>
              <a:t> SF catheter with electromagnetic sensing technology was previously reported to display significantly lower accuracy with tip in parallel orientation (6.6 g vs ≤ 1.2 g, p &lt; 0.01)</a:t>
            </a:r>
            <a:r>
              <a:rPr lang="en-US" sz="900" baseline="30000" dirty="0">
                <a:latin typeface="Calibri" panose="020F0502020204030204" pitchFamily="34" charset="0"/>
                <a:cs typeface="Calibri" panose="020F0502020204030204" pitchFamily="34" charset="0"/>
              </a:rPr>
              <a:t>1,2</a:t>
            </a:r>
          </a:p>
        </p:txBody>
      </p:sp>
      <p:sp>
        <p:nvSpPr>
          <p:cNvPr id="23" name="Content Placeholder 2"/>
          <p:cNvSpPr>
            <a:spLocks noGrp="1"/>
          </p:cNvSpPr>
          <p:nvPr>
            <p:ph sz="half" idx="1"/>
          </p:nvPr>
        </p:nvSpPr>
        <p:spPr>
          <a:xfrm>
            <a:off x="502921" y="918907"/>
            <a:ext cx="4276897" cy="2505202"/>
          </a:xfrm>
        </p:spPr>
        <p:txBody>
          <a:bodyPr/>
          <a:lstStyle/>
          <a:p>
            <a:pPr>
              <a:lnSpc>
                <a:spcPts val="1800"/>
              </a:lnSpc>
              <a:spcBef>
                <a:spcPts val="0"/>
              </a:spcBef>
            </a:pPr>
            <a:r>
              <a:rPr lang="en-US" sz="1600" cap="none" dirty="0" err="1">
                <a:solidFill>
                  <a:schemeClr val="tx2"/>
                </a:solidFill>
              </a:rPr>
              <a:t>TactiCath</a:t>
            </a:r>
            <a:r>
              <a:rPr lang="en-US" sz="1600" cap="none" dirty="0">
                <a:solidFill>
                  <a:schemeClr val="tx2"/>
                </a:solidFill>
              </a:rPr>
              <a:t>™ Quartz catheter </a:t>
            </a:r>
            <a:r>
              <a:rPr lang="en-US" sz="1600" cap="none" dirty="0" err="1">
                <a:solidFill>
                  <a:schemeClr val="tx2"/>
                </a:solidFill>
              </a:rPr>
              <a:t>fiberoptic</a:t>
            </a:r>
            <a:r>
              <a:rPr lang="en-US" sz="1600" cap="none" dirty="0">
                <a:solidFill>
                  <a:schemeClr val="tx2"/>
                </a:solidFill>
              </a:rPr>
              <a:t> contact force (CF) technology was confirmed to be highly accurate and precise across experimental conditions simulating clinical use:</a:t>
            </a:r>
          </a:p>
          <a:p>
            <a:pPr lvl="1">
              <a:lnSpc>
                <a:spcPts val="1400"/>
              </a:lnSpc>
            </a:pPr>
            <a:r>
              <a:rPr lang="en-US" dirty="0"/>
              <a:t>Contact force measurement accuracy: ≤ 1.2 g </a:t>
            </a:r>
          </a:p>
          <a:p>
            <a:pPr lvl="1">
              <a:lnSpc>
                <a:spcPts val="1400"/>
              </a:lnSpc>
            </a:pPr>
            <a:r>
              <a:rPr lang="en-US" dirty="0"/>
              <a:t>Mean error: ± 0.5 g</a:t>
            </a:r>
          </a:p>
          <a:p>
            <a:pPr lvl="1">
              <a:lnSpc>
                <a:spcPts val="1400"/>
              </a:lnSpc>
            </a:pPr>
            <a:r>
              <a:rPr lang="en-US" dirty="0"/>
              <a:t>Maximum error: ≤ 5.0 g </a:t>
            </a:r>
          </a:p>
          <a:p>
            <a:pPr lvl="1">
              <a:lnSpc>
                <a:spcPts val="1400"/>
              </a:lnSpc>
            </a:pPr>
            <a:r>
              <a:rPr lang="en-US" dirty="0"/>
              <a:t>Correlation between catheter measurement and reference force measurements: R2 ≥ 0.996 </a:t>
            </a:r>
          </a:p>
          <a:p>
            <a:pPr lvl="1">
              <a:lnSpc>
                <a:spcPts val="1400"/>
              </a:lnSpc>
            </a:pPr>
            <a:r>
              <a:rPr lang="en-US" dirty="0"/>
              <a:t>Precision: within 3.8%</a:t>
            </a:r>
            <a:endParaRPr lang="en-US" baseline="30000" dirty="0"/>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5112" y="933783"/>
            <a:ext cx="2081934" cy="275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094" y="933784"/>
            <a:ext cx="984117" cy="77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3093" y="1945340"/>
            <a:ext cx="984117" cy="77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4613" y="2918103"/>
            <a:ext cx="972597" cy="76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1"/>
          <p:cNvSpPr txBox="1">
            <a:spLocks/>
          </p:cNvSpPr>
          <p:nvPr/>
        </p:nvSpPr>
        <p:spPr>
          <a:xfrm rot="16200000">
            <a:off x="7519959" y="2410268"/>
            <a:ext cx="2022181" cy="331593"/>
          </a:xfrm>
          <a:prstGeom prst="rect">
            <a:avLst/>
          </a:prstGeom>
          <a:noFill/>
          <a:ln>
            <a:noFill/>
          </a:ln>
          <a:effectLst/>
        </p:spPr>
        <p:txBody>
          <a:bodyPr vert="horz" lIns="0" tIns="45720" rIns="91440" bIns="45720" rtlCol="0" anchor="b" anchorCtr="0">
            <a:noAutofit/>
          </a:bodyPr>
          <a:lstStyle>
            <a:lvl1pPr marL="0" indent="0" algn="l" defTabSz="914400" rtl="0" eaLnBrk="1" latinLnBrk="0" hangingPunct="1">
              <a:lnSpc>
                <a:spcPct val="100000"/>
              </a:lnSpc>
              <a:spcBef>
                <a:spcPts val="0"/>
              </a:spcBef>
              <a:buFont typeface="Arial" panose="020B0604020202020204" pitchFamily="34" charset="0"/>
              <a:buNone/>
              <a:defRPr sz="800" b="0" kern="1200" baseline="0">
                <a:solidFill>
                  <a:schemeClr val="tx1"/>
                </a:solidFill>
                <a:latin typeface="Calibri" panose="020F0502020204030204" pitchFamily="34" charset="0"/>
                <a:ea typeface="+mn-ea"/>
                <a:cs typeface="Calibri" panose="020F0502020204030204" pitchFamily="34" charset="0"/>
              </a:defRPr>
            </a:lvl1pPr>
            <a:lvl2pPr marL="287338"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2pPr>
            <a:lvl3pPr marL="576263" indent="0" algn="l"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3pPr>
            <a:lvl4pPr marL="855663"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4pPr>
            <a:lvl5pPr marL="11525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Image: </a:t>
            </a:r>
            <a:r>
              <a:rPr lang="fr-FR" i="1" dirty="0" err="1"/>
              <a:t>Bourier</a:t>
            </a:r>
            <a:r>
              <a:rPr lang="fr-FR" i="1" dirty="0"/>
              <a:t> F, et al. </a:t>
            </a:r>
            <a:r>
              <a:rPr lang="en-US" i="1" dirty="0"/>
              <a:t>J Card </a:t>
            </a:r>
            <a:r>
              <a:rPr lang="en-US" i="1" dirty="0" err="1"/>
              <a:t>Electrophysiol</a:t>
            </a:r>
            <a:r>
              <a:rPr lang="en-US" i="1" dirty="0"/>
              <a:t>. 2017;28(1):109-114.</a:t>
            </a:r>
            <a:r>
              <a:rPr lang="en-US" dirty="0"/>
              <a:t> </a:t>
            </a:r>
            <a:r>
              <a:rPr lang="en-US" dirty="0">
                <a:hlinkClick r:id="rId7"/>
              </a:rPr>
              <a:t>Link</a:t>
            </a:r>
            <a:r>
              <a:rPr lang="en-US" i="1" dirty="0"/>
              <a:t>. © 2017 by John Wiley &amp; Sons, Inc. </a:t>
            </a:r>
            <a:r>
              <a:rPr lang="en-US" dirty="0"/>
              <a:t> </a:t>
            </a:r>
          </a:p>
        </p:txBody>
      </p:sp>
    </p:spTree>
    <p:extLst>
      <p:ext uri="{BB962C8B-B14F-4D97-AF65-F5344CB8AC3E}">
        <p14:creationId xmlns:p14="http://schemas.microsoft.com/office/powerpoint/2010/main" val="37108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Contents</a:t>
            </a:r>
          </a:p>
        </p:txBody>
      </p:sp>
      <p:sp>
        <p:nvSpPr>
          <p:cNvPr id="3" name="Content Placeholder 2"/>
          <p:cNvSpPr>
            <a:spLocks noGrp="1"/>
          </p:cNvSpPr>
          <p:nvPr>
            <p:ph idx="1"/>
          </p:nvPr>
        </p:nvSpPr>
        <p:spPr/>
        <p:txBody>
          <a:bodyPr/>
          <a:lstStyle/>
          <a:p>
            <a:pPr>
              <a:spcBef>
                <a:spcPts val="0"/>
              </a:spcBef>
            </a:pPr>
            <a:r>
              <a:rPr lang="en-US" sz="1400" dirty="0">
                <a:solidFill>
                  <a:schemeClr val="tx2"/>
                </a:solidFill>
              </a:rPr>
              <a:t>Contact force-guided RF ablation therapy</a:t>
            </a:r>
          </a:p>
          <a:p>
            <a:pPr marL="120650" lvl="1" indent="-120650"/>
            <a:r>
              <a:rPr lang="en-US" sz="1200" dirty="0">
                <a:hlinkClick r:id="rId3" action="ppaction://hlinksldjump"/>
              </a:rPr>
              <a:t>The need for safe and effective lesion formation</a:t>
            </a:r>
            <a:endParaRPr lang="en-US" sz="1200" dirty="0"/>
          </a:p>
          <a:p>
            <a:pPr marL="120650" lvl="1" indent="-120650"/>
            <a:r>
              <a:rPr lang="en-US" sz="1200" dirty="0">
                <a:hlinkClick r:id="rId4" action="ppaction://hlinksldjump"/>
              </a:rPr>
              <a:t>TactiCath™ contact force ablation catheter technology overview</a:t>
            </a:r>
            <a:endParaRPr lang="en-US" sz="1200" dirty="0"/>
          </a:p>
          <a:p>
            <a:pPr marL="120650" lvl="1" indent="-120650"/>
            <a:r>
              <a:rPr lang="en-US" sz="1200" dirty="0">
                <a:hlinkClick r:id="rId5" action="ppaction://hlinksldjump"/>
              </a:rPr>
              <a:t>TactiCath™ catheter clinical evidence</a:t>
            </a:r>
            <a:endParaRPr lang="en-US" sz="1200" dirty="0"/>
          </a:p>
          <a:p>
            <a:pPr>
              <a:spcBef>
                <a:spcPts val="1200"/>
              </a:spcBef>
            </a:pPr>
            <a:r>
              <a:rPr lang="en-US" sz="1400" dirty="0">
                <a:solidFill>
                  <a:schemeClr val="tx2"/>
                </a:solidFill>
              </a:rPr>
              <a:t>Advanced RF ablation catheter design</a:t>
            </a:r>
          </a:p>
          <a:p>
            <a:pPr marL="120650" lvl="1" indent="-120650"/>
            <a:r>
              <a:rPr lang="en-US" sz="1200" dirty="0">
                <a:hlinkClick r:id="rId6" action="ppaction://hlinksldjump"/>
              </a:rPr>
              <a:t>FlexAbility™ ablation catheter technology overview</a:t>
            </a:r>
            <a:endParaRPr lang="en-US" sz="1200" dirty="0"/>
          </a:p>
          <a:p>
            <a:pPr marL="120650" lvl="1" indent="-120650"/>
            <a:r>
              <a:rPr lang="en-US" sz="1200" dirty="0">
                <a:hlinkClick r:id="rId7" action="ppaction://hlinksldjump"/>
              </a:rPr>
              <a:t>The need for reduced complication risk</a:t>
            </a:r>
            <a:r>
              <a:rPr lang="en-US" sz="1200" dirty="0"/>
              <a:t> </a:t>
            </a:r>
          </a:p>
          <a:p>
            <a:pPr marL="120650" lvl="1" indent="-120650"/>
            <a:r>
              <a:rPr lang="en-US" sz="1200" dirty="0">
                <a:hlinkClick r:id="rId8" action="ppaction://hlinksldjump"/>
              </a:rPr>
              <a:t>Flexible tip catheter clinical evidence</a:t>
            </a:r>
            <a:endParaRPr lang="en-US" sz="1200" dirty="0"/>
          </a:p>
          <a:p>
            <a:pPr>
              <a:spcBef>
                <a:spcPts val="1200"/>
              </a:spcBef>
            </a:pPr>
            <a:r>
              <a:rPr lang="en-US" sz="1400" dirty="0">
                <a:solidFill>
                  <a:schemeClr val="tx2"/>
                </a:solidFill>
              </a:rPr>
              <a:t>Ablation guidance using steerable sheath technology</a:t>
            </a:r>
          </a:p>
          <a:p>
            <a:pPr marL="120650" lvl="1" indent="-120650"/>
            <a:r>
              <a:rPr lang="en-US" sz="1200" dirty="0">
                <a:hlinkClick r:id="rId9" action="ppaction://hlinksldjump"/>
              </a:rPr>
              <a:t>Agilis™ NxT Steerable introducer clinical evidence</a:t>
            </a:r>
            <a:endParaRPr lang="en-US" sz="1200" dirty="0"/>
          </a:p>
          <a:p>
            <a:pPr>
              <a:spcBef>
                <a:spcPts val="1200"/>
              </a:spcBef>
            </a:pPr>
            <a:r>
              <a:rPr lang="en-US" sz="1400" dirty="0">
                <a:solidFill>
                  <a:schemeClr val="tx2"/>
                </a:solidFill>
              </a:rPr>
              <a:t>Appendix</a:t>
            </a:r>
          </a:p>
          <a:p>
            <a:pPr marL="120650" lvl="1" indent="-120650"/>
            <a:r>
              <a:rPr lang="en-US" sz="1200" cap="none" dirty="0">
                <a:solidFill>
                  <a:schemeClr val="tx1"/>
                </a:solidFill>
                <a:latin typeface="+mn-lt"/>
                <a:cs typeface="+mn-cs"/>
                <a:hlinkClick r:id="rId10" action="ppaction://hlinksldjump"/>
              </a:rPr>
              <a:t>FIRE &amp; ICE </a:t>
            </a:r>
            <a:r>
              <a:rPr lang="en-US" sz="1200" cap="none" dirty="0" err="1">
                <a:solidFill>
                  <a:schemeClr val="tx1"/>
                </a:solidFill>
                <a:latin typeface="+mn-lt"/>
                <a:cs typeface="+mn-cs"/>
                <a:hlinkClick r:id="rId10" action="ppaction://hlinksldjump"/>
              </a:rPr>
              <a:t>cryoablation</a:t>
            </a:r>
            <a:r>
              <a:rPr lang="en-US" sz="1200" cap="none" dirty="0">
                <a:solidFill>
                  <a:schemeClr val="tx1"/>
                </a:solidFill>
                <a:latin typeface="+mn-lt"/>
                <a:cs typeface="+mn-cs"/>
                <a:hlinkClick r:id="rId10" action="ppaction://hlinksldjump"/>
              </a:rPr>
              <a:t> vs. RF ablation trial results</a:t>
            </a:r>
            <a:endParaRPr lang="en-US" sz="1200" cap="none" dirty="0">
              <a:solidFill>
                <a:schemeClr val="tx1"/>
              </a:solidFill>
              <a:latin typeface="+mn-lt"/>
              <a:cs typeface="+mn-cs"/>
            </a:endParaRPr>
          </a:p>
        </p:txBody>
      </p:sp>
      <p:sp>
        <p:nvSpPr>
          <p:cNvPr id="15" name="Date Placeholder 14"/>
          <p:cNvSpPr>
            <a:spLocks noGrp="1"/>
          </p:cNvSpPr>
          <p:nvPr>
            <p:ph type="dt" sz="half" idx="10"/>
          </p:nvPr>
        </p:nvSpPr>
        <p:spPr/>
        <p:txBody>
          <a:bodyPr/>
          <a:lstStyle/>
          <a:p>
            <a:fld id="{66488458-2F92-8649-B6DE-6E8F5B65CD36}"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2</a:t>
            </a:fld>
            <a:endParaRPr lang="en-US" dirty="0"/>
          </a:p>
        </p:txBody>
      </p:sp>
      <p:pic>
        <p:nvPicPr>
          <p:cNvPr id="5" name="Picture 2"/>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729" t="7988" r="2732" b="51268"/>
          <a:stretch/>
        </p:blipFill>
        <p:spPr bwMode="auto">
          <a:xfrm>
            <a:off x="6528310" y="284203"/>
            <a:ext cx="2241913" cy="175723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7964784" y="2637522"/>
            <a:ext cx="1464340" cy="89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065616" y="2048823"/>
            <a:ext cx="2782984" cy="1637152"/>
          </a:xfrm>
          <a:prstGeom prst="rect">
            <a:avLst/>
          </a:prstGeom>
        </p:spPr>
      </p:pic>
      <p:pic>
        <p:nvPicPr>
          <p:cNvPr id="10" name="Picture 2" descr="https://www.sjm.com/~/media/galaxy/hcp/featured-products/ep/agilis-nxt-steerable-introducer/agilis-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213204">
            <a:off x="6511198" y="2971953"/>
            <a:ext cx="2081522" cy="2081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CEA8A4DD-121A-4DC0-B26C-FDAAEBFE98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9561" y="-61516"/>
            <a:ext cx="2875093" cy="260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695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74320"/>
            <a:ext cx="8260080" cy="685800"/>
          </a:xfrm>
        </p:spPr>
        <p:txBody>
          <a:bodyPr/>
          <a:lstStyle/>
          <a:p>
            <a:r>
              <a:rPr lang="en-US" sz="2300" dirty="0"/>
              <a:t>Fiber-optic Force-sensing Technology Accurate and Precise</a:t>
            </a:r>
          </a:p>
        </p:txBody>
      </p:sp>
      <p:sp>
        <p:nvSpPr>
          <p:cNvPr id="3" name="Content Placeholder 2"/>
          <p:cNvSpPr>
            <a:spLocks noGrp="1"/>
          </p:cNvSpPr>
          <p:nvPr>
            <p:ph sz="half" idx="1"/>
          </p:nvPr>
        </p:nvSpPr>
        <p:spPr>
          <a:xfrm>
            <a:off x="502920" y="819150"/>
            <a:ext cx="8183880" cy="3350577"/>
          </a:xfrm>
        </p:spPr>
        <p:txBody>
          <a:bodyPr/>
          <a:lstStyle/>
          <a:p>
            <a:pPr>
              <a:lnSpc>
                <a:spcPts val="1800"/>
              </a:lnSpc>
              <a:spcBef>
                <a:spcPts val="0"/>
              </a:spcBef>
            </a:pPr>
            <a:r>
              <a:rPr lang="en-US" sz="1600" dirty="0"/>
              <a:t>Independent expert bench testing confirmed TactiCath™ Quartz catheter fiber-optic contact force (CF) technology is highly accurate and precise across all experimental conditions</a:t>
            </a:r>
            <a:r>
              <a:rPr lang="en-US" sz="1600" baseline="30000" dirty="0"/>
              <a:t>1</a:t>
            </a:r>
            <a:endParaRPr lang="en-US" sz="1600" dirty="0"/>
          </a:p>
          <a:p>
            <a:endParaRPr lang="en-US" baseline="30000" dirty="0"/>
          </a:p>
        </p:txBody>
      </p:sp>
      <p:sp>
        <p:nvSpPr>
          <p:cNvPr id="4" name="Content Placeholder 3"/>
          <p:cNvSpPr>
            <a:spLocks noGrp="1"/>
          </p:cNvSpPr>
          <p:nvPr>
            <p:ph sz="half" idx="2"/>
          </p:nvPr>
        </p:nvSpPr>
        <p:spPr>
          <a:xfrm>
            <a:off x="6019800" y="1533476"/>
            <a:ext cx="2743200" cy="3129963"/>
          </a:xfrm>
        </p:spPr>
        <p:txBody>
          <a:bodyPr/>
          <a:lstStyle/>
          <a:p>
            <a:pPr marL="112713" lvl="1" indent="-112713">
              <a:lnSpc>
                <a:spcPts val="1400"/>
              </a:lnSpc>
              <a:spcBef>
                <a:spcPts val="400"/>
              </a:spcBef>
            </a:pPr>
            <a:r>
              <a:rPr lang="en-US" sz="1200" b="1" dirty="0">
                <a:solidFill>
                  <a:schemeClr val="accent5"/>
                </a:solidFill>
              </a:rPr>
              <a:t>Mean error ≤ 0.5 g</a:t>
            </a:r>
            <a:r>
              <a:rPr lang="en-US" sz="1200" dirty="0">
                <a:solidFill>
                  <a:schemeClr val="accent5"/>
                </a:solidFill>
              </a:rPr>
              <a:t> </a:t>
            </a:r>
            <a:r>
              <a:rPr lang="en-US" sz="1200" dirty="0"/>
              <a:t>in every test scenario — across angles, with irrigation, and in a sheath</a:t>
            </a:r>
          </a:p>
          <a:p>
            <a:pPr marL="112713" lvl="1" indent="-112713">
              <a:lnSpc>
                <a:spcPts val="1400"/>
              </a:lnSpc>
              <a:spcBef>
                <a:spcPts val="400"/>
              </a:spcBef>
            </a:pPr>
            <a:r>
              <a:rPr lang="en-US" sz="1200" dirty="0"/>
              <a:t>Very high correlation between catheter and reference force measurements (R</a:t>
            </a:r>
            <a:r>
              <a:rPr lang="en-US" sz="1200" baseline="30000" dirty="0"/>
              <a:t>2</a:t>
            </a:r>
            <a:r>
              <a:rPr lang="en-US" sz="1200" dirty="0"/>
              <a:t> ≥ 0.996) </a:t>
            </a:r>
          </a:p>
          <a:p>
            <a:pPr marL="112713" lvl="1" indent="-112713">
              <a:lnSpc>
                <a:spcPts val="1400"/>
              </a:lnSpc>
              <a:spcBef>
                <a:spcPts val="400"/>
              </a:spcBef>
            </a:pPr>
            <a:r>
              <a:rPr lang="en-US" sz="1200" dirty="0">
                <a:solidFill>
                  <a:schemeClr val="accent5"/>
                </a:solidFill>
              </a:rPr>
              <a:t>TactiCath catheter force measurement </a:t>
            </a:r>
            <a:r>
              <a:rPr lang="en-US" sz="1200" b="1" dirty="0">
                <a:solidFill>
                  <a:schemeClr val="accent5"/>
                </a:solidFill>
              </a:rPr>
              <a:t>accuracy was &lt; 1.2 g in all orientations tested</a:t>
            </a:r>
          </a:p>
        </p:txBody>
      </p:sp>
      <p:graphicFrame>
        <p:nvGraphicFramePr>
          <p:cNvPr id="5" name="Table 4"/>
          <p:cNvGraphicFramePr>
            <a:graphicFrameLocks noGrp="1"/>
          </p:cNvGraphicFramePr>
          <p:nvPr>
            <p:extLst>
              <p:ext uri="{D42A27DB-BD31-4B8C-83A1-F6EECF244321}">
                <p14:modId xmlns:p14="http://schemas.microsoft.com/office/powerpoint/2010/main" val="1188917770"/>
              </p:ext>
            </p:extLst>
          </p:nvPr>
        </p:nvGraphicFramePr>
        <p:xfrm>
          <a:off x="488022" y="1885950"/>
          <a:ext cx="5334000" cy="2819400"/>
        </p:xfrm>
        <a:graphic>
          <a:graphicData uri="http://schemas.openxmlformats.org/drawingml/2006/table">
            <a:tbl>
              <a:tblPr firstRow="1" bandRow="1">
                <a:tableStyleId>{5C22544A-7EE6-4342-B048-85BDC9FD1C3A}</a:tableStyleId>
              </a:tblPr>
              <a:tblGrid>
                <a:gridCol w="1035978">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792822">
                  <a:extLst>
                    <a:ext uri="{9D8B030D-6E8A-4147-A177-3AD203B41FA5}">
                      <a16:colId xmlns:a16="http://schemas.microsoft.com/office/drawing/2014/main" val="20002"/>
                    </a:ext>
                  </a:extLst>
                </a:gridCol>
                <a:gridCol w="1035978">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40422">
                  <a:extLst>
                    <a:ext uri="{9D8B030D-6E8A-4147-A177-3AD203B41FA5}">
                      <a16:colId xmlns:a16="http://schemas.microsoft.com/office/drawing/2014/main" val="20006"/>
                    </a:ext>
                  </a:extLst>
                </a:gridCol>
              </a:tblGrid>
              <a:tr h="127000">
                <a:tc>
                  <a:txBody>
                    <a:bodyPr/>
                    <a:lstStyle/>
                    <a:p>
                      <a:pPr>
                        <a:lnSpc>
                          <a:spcPts val="1200"/>
                        </a:lnSpc>
                      </a:pPr>
                      <a:br>
                        <a:rPr lang="en-US" sz="1100" dirty="0">
                          <a:solidFill>
                            <a:schemeClr val="bg1"/>
                          </a:solidFill>
                          <a:latin typeface="Calibri" panose="020F0502020204030204" pitchFamily="34" charset="0"/>
                        </a:rPr>
                      </a:b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Test</a:t>
                      </a:r>
                      <a:r>
                        <a:rPr lang="en-US" sz="1100" baseline="0" dirty="0">
                          <a:solidFill>
                            <a:schemeClr val="bg1"/>
                          </a:solidFill>
                          <a:latin typeface="Calibri" panose="020F0502020204030204" pitchFamily="34" charset="0"/>
                        </a:rPr>
                        <a:t> Parameter</a:t>
                      </a:r>
                      <a:endParaRPr lang="en-US" sz="1100" dirty="0">
                        <a:solidFill>
                          <a:schemeClr val="bg1"/>
                        </a:solidFill>
                        <a:latin typeface="Calibri" panose="020F0502020204030204" pitchFamily="34" charset="0"/>
                      </a:endParaRPr>
                    </a:p>
                  </a:txBody>
                  <a:tcPr marL="45720" marR="18288" marT="18288" marB="18288">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br>
                        <a:rPr lang="en-US" sz="1100" dirty="0">
                          <a:solidFill>
                            <a:schemeClr val="bg1"/>
                          </a:solidFill>
                          <a:latin typeface="Calibri" panose="020F0502020204030204" pitchFamily="34" charset="0"/>
                        </a:rPr>
                      </a:b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N</a:t>
                      </a:r>
                    </a:p>
                  </a:txBody>
                  <a:tcPr marL="45720" marR="18288" marT="18288" marB="18288">
                    <a:lnL w="12700" cmpd="sng">
                      <a:noFill/>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Correlation</a:t>
                      </a:r>
                      <a:r>
                        <a:rPr lang="en-US" sz="1100" baseline="0" dirty="0">
                          <a:solidFill>
                            <a:schemeClr val="bg1"/>
                          </a:solidFill>
                          <a:latin typeface="Calibri" panose="020F0502020204030204" pitchFamily="34" charset="0"/>
                        </a:rPr>
                        <a:t> </a:t>
                      </a:r>
                      <a:r>
                        <a:rPr lang="en-US" sz="1100" b="0" baseline="0" dirty="0">
                          <a:solidFill>
                            <a:schemeClr val="bg1"/>
                          </a:solidFill>
                          <a:latin typeface="Calibri" panose="020F0502020204030204" pitchFamily="34" charset="0"/>
                        </a:rPr>
                        <a:t>[R</a:t>
                      </a:r>
                      <a:r>
                        <a:rPr lang="en-US" sz="1100" b="0" baseline="30000" dirty="0">
                          <a:solidFill>
                            <a:schemeClr val="bg1"/>
                          </a:solidFill>
                          <a:latin typeface="Calibri" panose="020F0502020204030204" pitchFamily="34" charset="0"/>
                        </a:rPr>
                        <a:t>2</a:t>
                      </a:r>
                      <a:r>
                        <a:rPr lang="en-US" sz="1100" b="0" baseline="0" dirty="0">
                          <a:solidFill>
                            <a:schemeClr val="bg1"/>
                          </a:solidFill>
                          <a:latin typeface="Calibri" panose="020F0502020204030204" pitchFamily="34" charset="0"/>
                        </a:rPr>
                        <a:t>]</a:t>
                      </a:r>
                      <a:endParaRPr lang="en-US" sz="1100" b="0" dirty="0">
                        <a:solidFill>
                          <a:schemeClr val="bg1"/>
                        </a:solidFill>
                        <a:latin typeface="Calibri" panose="020F0502020204030204" pitchFamily="34" charset="0"/>
                      </a:endParaRPr>
                    </a:p>
                  </a:txBody>
                  <a:tcPr marL="45720" marR="18288" marT="18288" marB="18288">
                    <a:lnL w="12700" cmpd="sng">
                      <a:noFill/>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r>
                        <a:rPr lang="en-US" sz="1100" dirty="0">
                          <a:solidFill>
                            <a:schemeClr val="bg1"/>
                          </a:solidFill>
                          <a:latin typeface="Calibri" panose="020F0502020204030204" pitchFamily="34" charset="0"/>
                        </a:rPr>
                        <a:t>Accuracy</a:t>
                      </a:r>
                      <a:br>
                        <a:rPr lang="en-US" sz="1100" dirty="0">
                          <a:solidFill>
                            <a:schemeClr val="bg1"/>
                          </a:solidFill>
                          <a:latin typeface="Calibri" panose="020F0502020204030204" pitchFamily="34" charset="0"/>
                        </a:rPr>
                      </a:br>
                      <a:r>
                        <a:rPr lang="en-US" sz="1100" b="0" dirty="0">
                          <a:solidFill>
                            <a:schemeClr val="bg1"/>
                          </a:solidFill>
                          <a:latin typeface="Calibri" panose="020F0502020204030204" pitchFamily="34" charset="0"/>
                        </a:rPr>
                        <a:t>(mean absolute difference) [g]</a:t>
                      </a:r>
                    </a:p>
                  </a:txBody>
                  <a:tcPr marL="45720" marR="18288" marT="18288" marB="18288">
                    <a:lnL w="12700" cmpd="sng">
                      <a:noFill/>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Precision </a:t>
                      </a:r>
                      <a:r>
                        <a:rPr lang="en-US" sz="1100" b="0" dirty="0">
                          <a:solidFill>
                            <a:schemeClr val="bg1"/>
                          </a:solidFill>
                          <a:latin typeface="Calibri" panose="020F0502020204030204" pitchFamily="34" charset="0"/>
                        </a:rPr>
                        <a:t>[%]</a:t>
                      </a:r>
                    </a:p>
                  </a:txBody>
                  <a:tcPr marL="45720" marR="18288" marT="18288" marB="18288">
                    <a:lnL w="12700" cmpd="sng">
                      <a:noFill/>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Mean</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Error </a:t>
                      </a:r>
                      <a:r>
                        <a:rPr lang="en-US" sz="1100" b="0" dirty="0">
                          <a:solidFill>
                            <a:schemeClr val="bg1"/>
                          </a:solidFill>
                          <a:latin typeface="Calibri" panose="020F0502020204030204" pitchFamily="34" charset="0"/>
                        </a:rPr>
                        <a:t>[g]</a:t>
                      </a:r>
                    </a:p>
                  </a:txBody>
                  <a:tcPr marL="45720" marR="18288" marT="18288" marB="18288">
                    <a:lnL w="12700" cmpd="sng">
                      <a:noFill/>
                    </a:lnL>
                    <a:lnR w="12700" cmpd="sng">
                      <a:noFill/>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lnSpc>
                          <a:spcPts val="1200"/>
                        </a:lnSpc>
                      </a:pP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Max.</a:t>
                      </a:r>
                      <a:r>
                        <a:rPr lang="en-US" sz="1100" baseline="0" dirty="0">
                          <a:solidFill>
                            <a:schemeClr val="bg1"/>
                          </a:solidFill>
                          <a:latin typeface="Calibri" panose="020F0502020204030204" pitchFamily="34" charset="0"/>
                        </a:rPr>
                        <a:t> Error </a:t>
                      </a:r>
                      <a:r>
                        <a:rPr lang="en-US" sz="1100" b="0" baseline="0" dirty="0">
                          <a:solidFill>
                            <a:schemeClr val="bg1"/>
                          </a:solidFill>
                          <a:latin typeface="Calibri" panose="020F0502020204030204" pitchFamily="34" charset="0"/>
                        </a:rPr>
                        <a:t>[g]</a:t>
                      </a:r>
                      <a:endParaRPr lang="en-US" sz="1100" b="0" dirty="0">
                        <a:solidFill>
                          <a:schemeClr val="bg1"/>
                        </a:solidFill>
                        <a:latin typeface="Calibri" panose="020F0502020204030204" pitchFamily="34" charset="0"/>
                      </a:endParaRPr>
                    </a:p>
                  </a:txBody>
                  <a:tcPr marL="45720" marR="18288" marT="18288" marB="18288">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129252">
                <a:tc>
                  <a:txBody>
                    <a:bodyPr/>
                    <a:lstStyle/>
                    <a:p>
                      <a:r>
                        <a:rPr lang="en-US" sz="1100" dirty="0">
                          <a:solidFill>
                            <a:schemeClr val="tx1"/>
                          </a:solidFill>
                          <a:latin typeface="Calibri" panose="020F0502020204030204" pitchFamily="34" charset="0"/>
                        </a:rPr>
                        <a:t>0°</a:t>
                      </a:r>
                      <a:r>
                        <a:rPr lang="en-US" sz="1100" baseline="0" dirty="0">
                          <a:solidFill>
                            <a:schemeClr val="tx1"/>
                          </a:solidFill>
                          <a:latin typeface="Calibri" panose="020F0502020204030204" pitchFamily="34" charset="0"/>
                        </a:rPr>
                        <a:t> (perpendicular)</a:t>
                      </a:r>
                      <a:endParaRPr lang="en-US" sz="1100" dirty="0">
                        <a:solidFill>
                          <a:schemeClr val="tx1"/>
                        </a:solidFill>
                        <a:latin typeface="Calibri" panose="020F0502020204030204" pitchFamily="34" charset="0"/>
                      </a:endParaRPr>
                    </a:p>
                  </a:txBody>
                  <a:tcPr marL="45720" marR="45720" marT="9144" marB="9144">
                    <a:lnL w="3175" cap="flat" cmpd="sng" algn="ctr">
                      <a:no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100</a:t>
                      </a:r>
                    </a:p>
                  </a:txBody>
                  <a:tcPr marL="45720" marR="45720" marT="9144" marB="9144">
                    <a:lnL w="12700" cmpd="sng">
                      <a:noFill/>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0.998</a:t>
                      </a:r>
                    </a:p>
                  </a:txBody>
                  <a:tcPr marL="45720" marR="45720" marT="9144" marB="9144">
                    <a:lnL w="12700" cmpd="sng">
                      <a:noFill/>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0.9 ± 0.9</a:t>
                      </a:r>
                    </a:p>
                  </a:txBody>
                  <a:tcPr marL="45720" marR="45720" marT="9144" marB="9144">
                    <a:lnL w="12700" cmpd="sng">
                      <a:noFill/>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2.7</a:t>
                      </a:r>
                    </a:p>
                  </a:txBody>
                  <a:tcPr marL="45720" marR="45720" marT="9144" marB="9144">
                    <a:lnL w="12700" cmpd="sng">
                      <a:noFill/>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–0.1 ± 1.3</a:t>
                      </a:r>
                    </a:p>
                  </a:txBody>
                  <a:tcPr marL="45720" marR="45720" marT="9144" marB="9144">
                    <a:lnL w="12700" cmpd="sng">
                      <a:noFill/>
                    </a:lnL>
                    <a:lnR w="12700" cmpd="sng">
                      <a:noFill/>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5.0</a:t>
                      </a:r>
                    </a:p>
                  </a:txBody>
                  <a:tcPr marL="45720" marR="45720" marT="9144" marB="9144">
                    <a:lnL w="12700" cmpd="sng">
                      <a:noFill/>
                    </a:lnL>
                    <a:lnR w="31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extLst>
                  <a:ext uri="{0D108BD9-81ED-4DB2-BD59-A6C34878D82A}">
                    <a16:rowId xmlns:a16="http://schemas.microsoft.com/office/drawing/2014/main" val="10001"/>
                  </a:ext>
                </a:extLst>
              </a:tr>
              <a:tr h="128016">
                <a:tc>
                  <a:txBody>
                    <a:bodyPr/>
                    <a:lstStyle/>
                    <a:p>
                      <a:r>
                        <a:rPr lang="en-US" sz="1100" dirty="0">
                          <a:solidFill>
                            <a:schemeClr val="tx1"/>
                          </a:solidFill>
                          <a:latin typeface="Calibri" panose="020F0502020204030204" pitchFamily="34" charset="0"/>
                        </a:rPr>
                        <a:t>45°</a:t>
                      </a: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solidFill>
                            <a:schemeClr val="tx1"/>
                          </a:solidFill>
                          <a:latin typeface="Calibri" panose="020F0502020204030204" pitchFamily="34" charset="0"/>
                        </a:rPr>
                        <a:t>100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solidFill>
                            <a:schemeClr val="tx1"/>
                          </a:solidFill>
                          <a:latin typeface="Calibri" panose="020F0502020204030204" pitchFamily="34" charset="0"/>
                        </a:rPr>
                        <a:t>0.998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0.8 ± 0.8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2.5</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0.1 ± 1.2</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4.0</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extLst>
                  <a:ext uri="{0D108BD9-81ED-4DB2-BD59-A6C34878D82A}">
                    <a16:rowId xmlns:a16="http://schemas.microsoft.com/office/drawing/2014/main" val="10002"/>
                  </a:ext>
                </a:extLst>
              </a:tr>
              <a:tr h="12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85° (nearly parallel)</a:t>
                      </a: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100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0.998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1.0 ± 0.9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2.8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–0.1 ± 1.4</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4.6</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extLst>
                  <a:ext uri="{0D108BD9-81ED-4DB2-BD59-A6C34878D82A}">
                    <a16:rowId xmlns:a16="http://schemas.microsoft.com/office/drawing/2014/main" val="10003"/>
                  </a:ext>
                </a:extLst>
              </a:tr>
              <a:tr h="12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90°</a:t>
                      </a:r>
                      <a:r>
                        <a:rPr lang="en-US" sz="1100" baseline="0" dirty="0">
                          <a:solidFill>
                            <a:schemeClr val="tx1"/>
                          </a:solidFill>
                          <a:latin typeface="Calibri" panose="020F0502020204030204" pitchFamily="34" charset="0"/>
                        </a:rPr>
                        <a:t> (parallel)</a:t>
                      </a:r>
                      <a:endParaRPr lang="en-US" sz="1100" dirty="0">
                        <a:solidFill>
                          <a:schemeClr val="tx1"/>
                        </a:solidFill>
                        <a:latin typeface="Calibri" panose="020F0502020204030204" pitchFamily="34" charset="0"/>
                      </a:endParaRP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solidFill>
                            <a:schemeClr val="tx1"/>
                          </a:solidFill>
                          <a:latin typeface="Calibri" panose="020F0502020204030204" pitchFamily="34" charset="0"/>
                        </a:rPr>
                        <a:t>100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solidFill>
                            <a:schemeClr val="tx1"/>
                          </a:solidFill>
                          <a:latin typeface="Calibri" panose="020F0502020204030204" pitchFamily="34" charset="0"/>
                        </a:rPr>
                        <a:t>0.996</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rPr>
                        <a:t>1.0 </a:t>
                      </a:r>
                      <a:r>
                        <a:rPr lang="en-US" sz="1100" dirty="0">
                          <a:solidFill>
                            <a:schemeClr val="tx1"/>
                          </a:solidFill>
                          <a:latin typeface="Calibri" panose="020F0502020204030204" pitchFamily="34" charset="0"/>
                        </a:rPr>
                        <a:t>± </a:t>
                      </a:r>
                      <a:r>
                        <a:rPr lang="en-US" sz="1100" dirty="0">
                          <a:latin typeface="Calibri" panose="020F0502020204030204" pitchFamily="34" charset="0"/>
                        </a:rPr>
                        <a:t>1.3</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3.8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0.0 ± 0.7</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4.0</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extLst>
                  <a:ext uri="{0D108BD9-81ED-4DB2-BD59-A6C34878D82A}">
                    <a16:rowId xmlns:a16="http://schemas.microsoft.com/office/drawing/2014/main" val="10004"/>
                  </a:ext>
                </a:extLst>
              </a:tr>
              <a:tr h="168876">
                <a:tc>
                  <a:txBody>
                    <a:bodyPr/>
                    <a:lstStyle/>
                    <a:p>
                      <a:r>
                        <a:rPr lang="en-US" sz="1100" baseline="0" dirty="0">
                          <a:latin typeface="Calibri" panose="020F0502020204030204" pitchFamily="34" charset="0"/>
                        </a:rPr>
                        <a:t>Irrigation </a:t>
                      </a:r>
                      <a:br>
                        <a:rPr lang="en-US" sz="1100" baseline="0" dirty="0">
                          <a:latin typeface="Calibri" panose="020F0502020204030204" pitchFamily="34" charset="0"/>
                        </a:rPr>
                      </a:br>
                      <a:r>
                        <a:rPr lang="en-US" sz="1100" baseline="0" dirty="0">
                          <a:latin typeface="Calibri" panose="020F0502020204030204" pitchFamily="34" charset="0"/>
                        </a:rPr>
                        <a:t>(30 mL/min)</a:t>
                      </a:r>
                      <a:endParaRPr lang="en-US" sz="1100" dirty="0">
                        <a:latin typeface="Calibri" panose="020F0502020204030204" pitchFamily="34" charset="0"/>
                      </a:endParaRP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50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solidFill>
                            <a:schemeClr val="tx1"/>
                          </a:solidFill>
                          <a:latin typeface="Calibri" panose="020F0502020204030204" pitchFamily="34" charset="0"/>
                        </a:rPr>
                        <a:t>0.999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rPr>
                        <a:t>0.8 </a:t>
                      </a:r>
                      <a:r>
                        <a:rPr lang="en-US" sz="1100" dirty="0">
                          <a:solidFill>
                            <a:schemeClr val="tx1"/>
                          </a:solidFill>
                          <a:latin typeface="Calibri" panose="020F0502020204030204" pitchFamily="34" charset="0"/>
                        </a:rPr>
                        <a:t>±</a:t>
                      </a:r>
                      <a:r>
                        <a:rPr lang="en-US" sz="1100" baseline="0" dirty="0">
                          <a:latin typeface="Calibri" panose="020F0502020204030204" pitchFamily="34" charset="0"/>
                        </a:rPr>
                        <a:t> 0.7</a:t>
                      </a:r>
                      <a:endParaRPr lang="en-US" sz="1100" dirty="0">
                        <a:latin typeface="Calibri" panose="020F0502020204030204" pitchFamily="34" charset="0"/>
                      </a:endParaRP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2.0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0.5 </a:t>
                      </a:r>
                      <a:r>
                        <a:rPr lang="en-US" sz="1100" dirty="0">
                          <a:solidFill>
                            <a:schemeClr val="tx1"/>
                          </a:solidFill>
                          <a:latin typeface="Calibri" panose="020F0502020204030204" pitchFamily="34" charset="0"/>
                        </a:rPr>
                        <a:t>± </a:t>
                      </a:r>
                      <a:r>
                        <a:rPr lang="en-US" sz="1100" dirty="0">
                          <a:latin typeface="Calibri" panose="020F0502020204030204" pitchFamily="34" charset="0"/>
                        </a:rPr>
                        <a:t>0.9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3.0</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extLst>
                  <a:ext uri="{0D108BD9-81ED-4DB2-BD59-A6C34878D82A}">
                    <a16:rowId xmlns:a16="http://schemas.microsoft.com/office/drawing/2014/main" val="10005"/>
                  </a:ext>
                </a:extLst>
              </a:tr>
              <a:tr h="76200">
                <a:tc>
                  <a:txBody>
                    <a:bodyPr/>
                    <a:lstStyle/>
                    <a:p>
                      <a:r>
                        <a:rPr lang="en-US" sz="1100" dirty="0">
                          <a:latin typeface="Calibri" panose="020F0502020204030204" pitchFamily="34" charset="0"/>
                        </a:rPr>
                        <a:t>Deflection</a:t>
                      </a: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50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solidFill>
                            <a:schemeClr val="tx1"/>
                          </a:solidFill>
                          <a:latin typeface="Calibri" panose="020F0502020204030204" pitchFamily="34" charset="0"/>
                        </a:rPr>
                        <a:t>0.999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rPr>
                        <a:t>0.8 </a:t>
                      </a:r>
                      <a:r>
                        <a:rPr lang="en-US" sz="1100" dirty="0">
                          <a:solidFill>
                            <a:schemeClr val="tx1"/>
                          </a:solidFill>
                          <a:latin typeface="Calibri" panose="020F0502020204030204" pitchFamily="34" charset="0"/>
                        </a:rPr>
                        <a:t>± </a:t>
                      </a:r>
                      <a:r>
                        <a:rPr lang="en-US" sz="1100" dirty="0">
                          <a:latin typeface="Calibri" panose="020F0502020204030204" pitchFamily="34" charset="0"/>
                        </a:rPr>
                        <a:t>0.8</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2.3</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0.2 </a:t>
                      </a:r>
                      <a:r>
                        <a:rPr lang="en-US" sz="1100" dirty="0">
                          <a:solidFill>
                            <a:schemeClr val="tx1"/>
                          </a:solidFill>
                          <a:latin typeface="Calibri" panose="020F0502020204030204" pitchFamily="34" charset="0"/>
                        </a:rPr>
                        <a:t>± </a:t>
                      </a:r>
                      <a:r>
                        <a:rPr lang="en-US" sz="1100" dirty="0">
                          <a:latin typeface="Calibri" panose="020F0502020204030204" pitchFamily="34" charset="0"/>
                        </a:rPr>
                        <a:t>1.1</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3.0</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FF9"/>
                    </a:solidFill>
                  </a:tcPr>
                </a:tc>
                <a:extLst>
                  <a:ext uri="{0D108BD9-81ED-4DB2-BD59-A6C34878D82A}">
                    <a16:rowId xmlns:a16="http://schemas.microsoft.com/office/drawing/2014/main" val="10006"/>
                  </a:ext>
                </a:extLst>
              </a:tr>
              <a:tr h="76200">
                <a:tc>
                  <a:txBody>
                    <a:bodyPr/>
                    <a:lstStyle/>
                    <a:p>
                      <a:r>
                        <a:rPr lang="en-US" sz="1100" dirty="0">
                          <a:latin typeface="Calibri" panose="020F0502020204030204" pitchFamily="34" charset="0"/>
                        </a:rPr>
                        <a:t>Sheath proximal</a:t>
                      </a:r>
                      <a:r>
                        <a:rPr lang="en-US" sz="1100" baseline="0" dirty="0">
                          <a:latin typeface="Calibri" panose="020F0502020204030204" pitchFamily="34" charset="0"/>
                        </a:rPr>
                        <a:t> to electrode 4</a:t>
                      </a:r>
                      <a:endParaRPr lang="en-US" sz="1100" dirty="0">
                        <a:latin typeface="Calibri" panose="020F0502020204030204" pitchFamily="34" charset="0"/>
                      </a:endParaRP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50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0.999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rPr>
                        <a:t>0.8 </a:t>
                      </a:r>
                      <a:r>
                        <a:rPr lang="en-US" sz="1100" dirty="0">
                          <a:solidFill>
                            <a:schemeClr val="tx1"/>
                          </a:solidFill>
                          <a:latin typeface="Calibri" panose="020F0502020204030204" pitchFamily="34" charset="0"/>
                        </a:rPr>
                        <a:t>± </a:t>
                      </a:r>
                      <a:r>
                        <a:rPr lang="en-US" sz="1100" dirty="0">
                          <a:latin typeface="Calibri" panose="020F0502020204030204" pitchFamily="34" charset="0"/>
                        </a:rPr>
                        <a:t>0.9</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2.7</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–0.4 </a:t>
                      </a:r>
                      <a:r>
                        <a:rPr lang="en-US" sz="1100" dirty="0">
                          <a:solidFill>
                            <a:schemeClr val="tx1"/>
                          </a:solidFill>
                          <a:latin typeface="Calibri" panose="020F0502020204030204" pitchFamily="34" charset="0"/>
                        </a:rPr>
                        <a:t>± </a:t>
                      </a:r>
                      <a:r>
                        <a:rPr lang="en-US" sz="1100" dirty="0">
                          <a:latin typeface="Calibri" panose="020F0502020204030204" pitchFamily="34" charset="0"/>
                        </a:rPr>
                        <a:t>1.2</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algn="ctr"/>
                      <a:r>
                        <a:rPr lang="en-US" sz="1100" dirty="0">
                          <a:latin typeface="Calibri" panose="020F0502020204030204" pitchFamily="34" charset="0"/>
                        </a:rPr>
                        <a:t>3.0</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EF3"/>
                    </a:solidFill>
                  </a:tcPr>
                </a:tc>
                <a:extLst>
                  <a:ext uri="{0D108BD9-81ED-4DB2-BD59-A6C34878D82A}">
                    <a16:rowId xmlns:a16="http://schemas.microsoft.com/office/drawing/2014/main" val="10007"/>
                  </a:ext>
                </a:extLst>
              </a:tr>
              <a:tr h="76200">
                <a:tc>
                  <a:txBody>
                    <a:bodyPr/>
                    <a:lstStyle/>
                    <a:p>
                      <a:r>
                        <a:rPr lang="en-US" sz="1100" dirty="0">
                          <a:latin typeface="Calibri" panose="020F0502020204030204" pitchFamily="34" charset="0"/>
                        </a:rPr>
                        <a:t>Sheath proximal to electrode 2</a:t>
                      </a:r>
                    </a:p>
                  </a:txBody>
                  <a:tcPr marL="45720" marR="45720" marT="9144" marB="9144">
                    <a:lnL w="3175" cap="flat" cmpd="sng" algn="ctr">
                      <a:noFill/>
                      <a:prstDash val="solid"/>
                      <a:round/>
                      <a:headEnd type="none" w="med" len="med"/>
                      <a:tailEnd type="none" w="med" len="med"/>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50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alibri" panose="020F0502020204030204" pitchFamily="34" charset="0"/>
                        </a:rPr>
                        <a:t>0.997</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1.1 </a:t>
                      </a:r>
                      <a:r>
                        <a:rPr lang="en-US" sz="1100" dirty="0">
                          <a:solidFill>
                            <a:schemeClr val="tx1"/>
                          </a:solidFill>
                          <a:latin typeface="Calibri" panose="020F0502020204030204" pitchFamily="34" charset="0"/>
                        </a:rPr>
                        <a:t>± </a:t>
                      </a:r>
                      <a:r>
                        <a:rPr lang="en-US" sz="1100" dirty="0">
                          <a:latin typeface="Calibri" panose="020F0502020204030204" pitchFamily="34" charset="0"/>
                        </a:rPr>
                        <a:t>1.0</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2.7</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0.3 </a:t>
                      </a:r>
                      <a:r>
                        <a:rPr lang="en-US" sz="1100" dirty="0">
                          <a:solidFill>
                            <a:schemeClr val="tx1"/>
                          </a:solidFill>
                          <a:latin typeface="Calibri" panose="020F0502020204030204" pitchFamily="34" charset="0"/>
                        </a:rPr>
                        <a:t>± </a:t>
                      </a:r>
                      <a:r>
                        <a:rPr lang="en-US" sz="1100" dirty="0">
                          <a:latin typeface="Calibri" panose="020F0502020204030204" pitchFamily="34" charset="0"/>
                        </a:rPr>
                        <a:t>1.4</a:t>
                      </a:r>
                    </a:p>
                  </a:txBody>
                  <a:tcPr marL="45720" marR="45720" marT="9144" marB="9144">
                    <a:lnL w="12700" cmpd="sng">
                      <a:noFill/>
                    </a:lnL>
                    <a:lnR w="12700" cmpd="sng">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tc>
                  <a:txBody>
                    <a:bodyPr/>
                    <a:lstStyle/>
                    <a:p>
                      <a:pPr algn="ctr"/>
                      <a:r>
                        <a:rPr lang="en-US" sz="1100" dirty="0">
                          <a:latin typeface="Calibri" panose="020F0502020204030204" pitchFamily="34" charset="0"/>
                        </a:rPr>
                        <a:t>4.3</a:t>
                      </a:r>
                    </a:p>
                  </a:txBody>
                  <a:tcPr marL="45720" marR="45720" marT="9144" marB="9144">
                    <a:lnL w="12700" cmpd="sng">
                      <a:noFill/>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7EFF9"/>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391274" y="1428750"/>
            <a:ext cx="5933326" cy="451406"/>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tx2"/>
                </a:solidFill>
                <a:effectLst/>
                <a:uLnTx/>
                <a:uFillTx/>
                <a:latin typeface="Calibri" panose="020F0502020204030204" pitchFamily="34" charset="0"/>
                <a:ea typeface="Calibri" charset="0"/>
                <a:cs typeface="Calibri" charset="0"/>
              </a:rPr>
              <a:t>TACTICATH™ QUARTZ CF CATHETER VS. REFERENCE FORCE SENSOR MEASUREMENTS</a:t>
            </a:r>
            <a:r>
              <a:rPr kumimoji="0" lang="en-US" sz="1300" b="1" i="0" u="none" strike="noStrike" kern="1200" cap="none" spc="0" normalizeH="0" baseline="30000" noProof="0" dirty="0">
                <a:ln>
                  <a:noFill/>
                </a:ln>
                <a:solidFill>
                  <a:schemeClr val="tx2"/>
                </a:solidFill>
                <a:effectLst/>
                <a:uLnTx/>
                <a:uFillTx/>
                <a:latin typeface="Calibri" panose="020F0502020204030204" pitchFamily="34" charset="0"/>
                <a:ea typeface="Calibri" charset="0"/>
                <a:cs typeface="Calibri" charset="0"/>
              </a:rPr>
              <a:t>1</a:t>
            </a:r>
          </a:p>
        </p:txBody>
      </p:sp>
      <p:sp>
        <p:nvSpPr>
          <p:cNvPr id="9" name="Slide Number Placeholder 3"/>
          <p:cNvSpPr>
            <a:spLocks noGrp="1"/>
          </p:cNvSpPr>
          <p:nvPr>
            <p:ph type="sldNum" sz="quarter" idx="12"/>
          </p:nvPr>
        </p:nvSpPr>
        <p:spPr>
          <a:xfrm>
            <a:off x="8606290" y="4821174"/>
            <a:ext cx="292608" cy="2125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939DF2-F6EF-DF48-BFB1-3E61F4268D8A}"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mn-ea"/>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dirty="0">
              <a:ln>
                <a:noFill/>
              </a:ln>
              <a:solidFill>
                <a:srgbClr val="000000"/>
              </a:solidFill>
              <a:effectLst/>
              <a:uLnTx/>
              <a:uFillTx/>
              <a:latin typeface="Calibri" panose="020F0502020204030204" pitchFamily="34" charset="0"/>
              <a:ea typeface="+mn-ea"/>
            </a:endParaRPr>
          </a:p>
        </p:txBody>
      </p:sp>
      <p:sp>
        <p:nvSpPr>
          <p:cNvPr id="12" name="Text Placeholder 2"/>
          <p:cNvSpPr txBox="1">
            <a:spLocks/>
          </p:cNvSpPr>
          <p:nvPr/>
        </p:nvSpPr>
        <p:spPr>
          <a:xfrm>
            <a:off x="363842" y="4714557"/>
            <a:ext cx="5029200" cy="203896"/>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US" sz="800" b="0" i="0" u="none" strike="noStrike" kern="1200" cap="none" spc="0" normalizeH="0" baseline="0" noProof="0" dirty="0" err="1">
                <a:ln>
                  <a:noFill/>
                </a:ln>
                <a:solidFill>
                  <a:srgbClr val="000000"/>
                </a:solidFill>
                <a:effectLst/>
                <a:uLnTx/>
                <a:uFillTx/>
              </a:rPr>
              <a:t>Bourier</a:t>
            </a:r>
            <a:r>
              <a:rPr kumimoji="0" lang="en-US" sz="800" b="0" i="0" u="none" strike="noStrike" kern="1200" cap="none" spc="0" normalizeH="0" baseline="0" noProof="0" dirty="0">
                <a:ln>
                  <a:noFill/>
                </a:ln>
                <a:solidFill>
                  <a:srgbClr val="000000"/>
                </a:solidFill>
                <a:effectLst/>
                <a:uLnTx/>
                <a:uFillTx/>
              </a:rPr>
              <a:t> F, Gianni C, Dare M, et al. Fiberoptic Contact-Force Sensing Electrophysiological Catheters: How Precise Is the Technology? </a:t>
            </a:r>
            <a:r>
              <a:rPr kumimoji="0" lang="en-US" sz="800" b="0" i="1" u="none" strike="noStrike" kern="1200" cap="none" spc="0" normalizeH="0" baseline="0" noProof="0" dirty="0">
                <a:ln>
                  <a:noFill/>
                </a:ln>
                <a:solidFill>
                  <a:srgbClr val="000000"/>
                </a:solidFill>
                <a:effectLst/>
                <a:uLnTx/>
                <a:uFillTx/>
              </a:rPr>
              <a:t>J Cardiovasc </a:t>
            </a:r>
            <a:r>
              <a:rPr kumimoji="0" lang="en-US" sz="800" b="0" i="1" u="none" strike="noStrike" kern="1200" cap="none" spc="0" normalizeH="0" baseline="0" noProof="0" dirty="0" err="1">
                <a:ln>
                  <a:noFill/>
                </a:ln>
                <a:solidFill>
                  <a:srgbClr val="000000"/>
                </a:solidFill>
                <a:effectLst/>
                <a:uLnTx/>
                <a:uFillTx/>
              </a:rPr>
              <a:t>Electrophysiol</a:t>
            </a:r>
            <a:r>
              <a:rPr kumimoji="0" lang="en-US" sz="800" b="0" i="0" u="none" strike="noStrike" kern="1200" cap="none" spc="0" normalizeH="0" baseline="0" noProof="0" dirty="0">
                <a:ln>
                  <a:noFill/>
                </a:ln>
                <a:solidFill>
                  <a:srgbClr val="000000"/>
                </a:solidFill>
                <a:effectLst/>
                <a:uLnTx/>
                <a:uFillTx/>
              </a:rPr>
              <a:t>. 2017 Jan;28(1):109-114.</a:t>
            </a:r>
          </a:p>
        </p:txBody>
      </p:sp>
    </p:spTree>
    <p:extLst>
      <p:ext uri="{BB962C8B-B14F-4D97-AF65-F5344CB8AC3E}">
        <p14:creationId xmlns:p14="http://schemas.microsoft.com/office/powerpoint/2010/main" val="3333749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Accuracy of RF power delivery with Ampere™ generator</a:t>
            </a:r>
            <a:r>
              <a:rPr lang="en-US" sz="2400" baseline="30000" dirty="0"/>
              <a:t>1</a:t>
            </a:r>
          </a:p>
        </p:txBody>
      </p:sp>
      <p:sp>
        <p:nvSpPr>
          <p:cNvPr id="7" name="Text Placeholder 6"/>
          <p:cNvSpPr>
            <a:spLocks noGrp="1"/>
          </p:cNvSpPr>
          <p:nvPr>
            <p:ph idx="1"/>
          </p:nvPr>
        </p:nvSpPr>
        <p:spPr>
          <a:xfrm>
            <a:off x="4857982" y="937847"/>
            <a:ext cx="3763109" cy="293076"/>
          </a:xfrm>
        </p:spPr>
        <p:txBody>
          <a:bodyPr/>
          <a:lstStyle/>
          <a:p>
            <a:pPr algn="ctr">
              <a:lnSpc>
                <a:spcPts val="1500"/>
              </a:lnSpc>
            </a:pPr>
            <a:r>
              <a:rPr lang="en-US" sz="1400" dirty="0">
                <a:solidFill>
                  <a:srgbClr val="004F71"/>
                </a:solidFill>
                <a:ea typeface="Calibri" charset="0"/>
                <a:cs typeface="Calibri" charset="0"/>
              </a:rPr>
              <a:t>Accuracy of power delivery</a:t>
            </a:r>
            <a:br>
              <a:rPr lang="en-US" sz="1400" dirty="0">
                <a:solidFill>
                  <a:srgbClr val="004F71"/>
                </a:solidFill>
                <a:ea typeface="Calibri" charset="0"/>
                <a:cs typeface="Calibri" charset="0"/>
              </a:rPr>
            </a:br>
            <a:r>
              <a:rPr lang="en-US" sz="1400" dirty="0">
                <a:solidFill>
                  <a:srgbClr val="004F71"/>
                </a:solidFill>
                <a:ea typeface="Calibri" charset="0"/>
                <a:cs typeface="Calibri" charset="0"/>
              </a:rPr>
              <a:t>of RF generators</a:t>
            </a:r>
            <a:r>
              <a:rPr lang="en-US" sz="1400" baseline="30000" dirty="0">
                <a:solidFill>
                  <a:srgbClr val="004F71"/>
                </a:solidFill>
                <a:ea typeface="Calibri" charset="0"/>
                <a:cs typeface="Calibri" charset="0"/>
              </a:rPr>
              <a:t>1</a:t>
            </a:r>
          </a:p>
        </p:txBody>
      </p:sp>
      <p:sp>
        <p:nvSpPr>
          <p:cNvPr id="9" name="Text Placeholder 8"/>
          <p:cNvSpPr>
            <a:spLocks noGrp="1"/>
          </p:cNvSpPr>
          <p:nvPr>
            <p:ph type="body" sz="quarter" idx="15"/>
          </p:nvPr>
        </p:nvSpPr>
        <p:spPr/>
        <p:txBody>
          <a:bodyPr/>
          <a:lstStyle/>
          <a:p>
            <a:pPr defTabSz="931774">
              <a:defRPr/>
            </a:pPr>
            <a:r>
              <a:rPr lang="en-US" dirty="0">
                <a:solidFill>
                  <a:srgbClr val="000000"/>
                </a:solidFill>
              </a:rPr>
              <a:t>1. </a:t>
            </a:r>
            <a:r>
              <a:rPr lang="en-US" dirty="0" err="1">
                <a:solidFill>
                  <a:srgbClr val="000000"/>
                </a:solidFill>
              </a:rPr>
              <a:t>Bourier</a:t>
            </a:r>
            <a:r>
              <a:rPr lang="en-US" dirty="0">
                <a:solidFill>
                  <a:srgbClr val="000000"/>
                </a:solidFill>
              </a:rPr>
              <a:t> F, et al. </a:t>
            </a:r>
            <a:r>
              <a:rPr lang="en-US" i="1" dirty="0">
                <a:solidFill>
                  <a:srgbClr val="000000"/>
                </a:solidFill>
              </a:rPr>
              <a:t>J Cardiovasc </a:t>
            </a:r>
            <a:r>
              <a:rPr lang="en-US" i="1" dirty="0" err="1">
                <a:solidFill>
                  <a:srgbClr val="000000"/>
                </a:solidFill>
              </a:rPr>
              <a:t>Electrophysiol</a:t>
            </a:r>
            <a:r>
              <a:rPr lang="en-US" i="1" dirty="0">
                <a:solidFill>
                  <a:srgbClr val="000000"/>
                </a:solidFill>
              </a:rPr>
              <a:t>,</a:t>
            </a:r>
            <a:r>
              <a:rPr lang="en-US" dirty="0">
                <a:solidFill>
                  <a:srgbClr val="000000"/>
                </a:solidFill>
              </a:rPr>
              <a:t> </a:t>
            </a:r>
            <a:r>
              <a:rPr lang="en-US" dirty="0"/>
              <a:t>2018 Feb;29(2):330-334.</a:t>
            </a:r>
            <a:endParaRPr lang="en-US" dirty="0">
              <a:solidFill>
                <a:srgbClr val="000000"/>
              </a:solidFill>
            </a:endParaRPr>
          </a:p>
          <a:p>
            <a:pPr defTabSz="931774">
              <a:defRPr/>
            </a:pPr>
            <a:r>
              <a:rPr lang="en-US" dirty="0"/>
              <a:t>‡ Indicates a third-party trademark, which is property of its respective owner</a:t>
            </a:r>
            <a:endParaRPr lang="en-US" dirty="0">
              <a:solidFill>
                <a:srgbClr val="000000"/>
              </a:solidFill>
            </a:endParaRPr>
          </a:p>
        </p:txBody>
      </p:sp>
      <p:sp>
        <p:nvSpPr>
          <p:cNvPr id="16" name="Content Placeholder 9"/>
          <p:cNvSpPr txBox="1">
            <a:spLocks/>
          </p:cNvSpPr>
          <p:nvPr/>
        </p:nvSpPr>
        <p:spPr bwMode="auto">
          <a:xfrm>
            <a:off x="415832" y="963613"/>
            <a:ext cx="3709602" cy="361881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1600"/>
              </a:lnSpc>
              <a:spcBef>
                <a:spcPts val="900"/>
              </a:spcBef>
            </a:pPr>
            <a:r>
              <a:rPr lang="en-US" sz="1600" dirty="0">
                <a:solidFill>
                  <a:srgbClr val="009CDE"/>
                </a:solidFill>
                <a:latin typeface="Georgia"/>
              </a:rPr>
              <a:t>Ampere™ generator shown in independent testing to deliver accurate RF power</a:t>
            </a:r>
            <a:r>
              <a:rPr lang="en-US" sz="1600" baseline="30000" dirty="0">
                <a:solidFill>
                  <a:srgbClr val="009CDE"/>
                </a:solidFill>
                <a:latin typeface="Georgia"/>
              </a:rPr>
              <a:t>1</a:t>
            </a:r>
            <a:r>
              <a:rPr lang="en-US" sz="1600" dirty="0">
                <a:solidFill>
                  <a:srgbClr val="009CDE"/>
                </a:solidFill>
                <a:latin typeface="Georgia"/>
              </a:rPr>
              <a:t> </a:t>
            </a:r>
          </a:p>
          <a:p>
            <a:pPr marL="176213" indent="-176213">
              <a:lnSpc>
                <a:spcPts val="1400"/>
              </a:lnSpc>
              <a:spcBef>
                <a:spcPts val="400"/>
              </a:spcBef>
              <a:buFont typeface="Arial" panose="020B0604020202020204" pitchFamily="34" charset="0"/>
              <a:buChar char="•"/>
            </a:pPr>
            <a:r>
              <a:rPr lang="en-US" sz="1200" b="0" dirty="0">
                <a:solidFill>
                  <a:srgbClr val="000000"/>
                </a:solidFill>
                <a:latin typeface="Georgia"/>
              </a:rPr>
              <a:t>Power delivery accurately reflected user-selected power (within 10%) for Ampere™ generator over full range of impedance values tested in technical experimental set-up </a:t>
            </a:r>
          </a:p>
          <a:p>
            <a:pPr>
              <a:lnSpc>
                <a:spcPts val="1600"/>
              </a:lnSpc>
              <a:spcBef>
                <a:spcPts val="400"/>
              </a:spcBef>
            </a:pPr>
            <a:r>
              <a:rPr lang="en-US" sz="1300" dirty="0">
                <a:solidFill>
                  <a:srgbClr val="004F71"/>
                </a:solidFill>
              </a:rPr>
              <a:t>CLINICAL PRACTICE CONSIDERATIONS</a:t>
            </a:r>
            <a:r>
              <a:rPr lang="en-US" sz="1300" baseline="30000" dirty="0">
                <a:solidFill>
                  <a:srgbClr val="004F71"/>
                </a:solidFill>
              </a:rPr>
              <a:t>1</a:t>
            </a:r>
          </a:p>
          <a:p>
            <a:pPr marL="176213" indent="-176213">
              <a:lnSpc>
                <a:spcPts val="1400"/>
              </a:lnSpc>
              <a:spcBef>
                <a:spcPts val="400"/>
              </a:spcBef>
              <a:buFont typeface="Arial" panose="020B0604020202020204" pitchFamily="34" charset="0"/>
              <a:buChar char="•"/>
            </a:pPr>
            <a:r>
              <a:rPr lang="en-US" sz="1200" b="0" dirty="0">
                <a:solidFill>
                  <a:srgbClr val="000000"/>
                </a:solidFill>
                <a:latin typeface="Georgia"/>
              </a:rPr>
              <a:t>Generator power delivery can impact steam pop incidence</a:t>
            </a:r>
          </a:p>
          <a:p>
            <a:pPr marL="176213" indent="-176213">
              <a:lnSpc>
                <a:spcPts val="1400"/>
              </a:lnSpc>
              <a:spcBef>
                <a:spcPts val="400"/>
              </a:spcBef>
              <a:buFont typeface="Arial" panose="020B0604020202020204" pitchFamily="34" charset="0"/>
              <a:buChar char="•"/>
            </a:pPr>
            <a:r>
              <a:rPr lang="en-US" sz="1200" b="0" dirty="0">
                <a:solidFill>
                  <a:srgbClr val="000000"/>
                </a:solidFill>
                <a:latin typeface="Georgia"/>
              </a:rPr>
              <a:t>Offset between actual and selected RF power delivery significantly influenced lesion volumes and steam pop incidence in porcine heart ex-vivo experiments</a:t>
            </a:r>
          </a:p>
          <a:p>
            <a:pPr marL="285750" indent="-285750">
              <a:lnSpc>
                <a:spcPts val="1600"/>
              </a:lnSpc>
              <a:spcBef>
                <a:spcPts val="400"/>
              </a:spcBef>
              <a:buFont typeface="Arial" panose="020B0604020202020204" pitchFamily="34" charset="0"/>
              <a:buChar char="•"/>
            </a:pPr>
            <a:endParaRPr lang="en-US" sz="1300" b="0" dirty="0">
              <a:solidFill>
                <a:srgbClr val="004F71"/>
              </a:solidFill>
              <a:latin typeface="Georgia"/>
            </a:endParaRPr>
          </a:p>
        </p:txBody>
      </p:sp>
      <p:sp>
        <p:nvSpPr>
          <p:cNvPr id="8" name="Rectangle 7"/>
          <p:cNvSpPr/>
          <p:nvPr/>
        </p:nvSpPr>
        <p:spPr>
          <a:xfrm>
            <a:off x="4536831" y="4040658"/>
            <a:ext cx="4256332" cy="707886"/>
          </a:xfrm>
          <a:prstGeom prst="rect">
            <a:avLst/>
          </a:prstGeom>
        </p:spPr>
        <p:txBody>
          <a:bodyPr wrap="square">
            <a:spAutoFit/>
          </a:bodyPr>
          <a:lstStyle/>
          <a:p>
            <a:pPr>
              <a:lnSpc>
                <a:spcPts val="1600"/>
              </a:lnSpc>
            </a:pPr>
            <a:r>
              <a:rPr lang="en-US" sz="1400" b="1" dirty="0">
                <a:solidFill>
                  <a:schemeClr val="tx2"/>
                </a:solidFill>
                <a:latin typeface="Calibri" panose="020F0502020204030204" pitchFamily="34" charset="0"/>
              </a:rPr>
              <a:t>Offset (%) between actual power delivered and power value selected for RF generators over range of electrical impedance values tested. </a:t>
            </a:r>
          </a:p>
        </p:txBody>
      </p:sp>
      <p:graphicFrame>
        <p:nvGraphicFramePr>
          <p:cNvPr id="18" name="Chart Placeholder 2"/>
          <p:cNvGraphicFramePr>
            <a:graphicFrameLocks/>
          </p:cNvGraphicFramePr>
          <p:nvPr>
            <p:extLst>
              <p:ext uri="{D42A27DB-BD31-4B8C-83A1-F6EECF244321}">
                <p14:modId xmlns:p14="http://schemas.microsoft.com/office/powerpoint/2010/main" val="4136688770"/>
              </p:ext>
            </p:extLst>
          </p:nvPr>
        </p:nvGraphicFramePr>
        <p:xfrm>
          <a:off x="4495800" y="1123949"/>
          <a:ext cx="4114800" cy="293211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5181600" y="1518850"/>
            <a:ext cx="2438400" cy="276999"/>
          </a:xfrm>
          <a:prstGeom prst="rect">
            <a:avLst/>
          </a:prstGeom>
          <a:noFill/>
        </p:spPr>
        <p:txBody>
          <a:bodyPr wrap="square" rtlCol="0">
            <a:spAutoFit/>
          </a:bodyPr>
          <a:lstStyle/>
          <a:p>
            <a:pPr algn="r"/>
            <a:r>
              <a:rPr lang="en-US" sz="1200" dirty="0" err="1">
                <a:solidFill>
                  <a:srgbClr val="000000">
                    <a:lumMod val="65000"/>
                    <a:lumOff val="35000"/>
                  </a:srgbClr>
                </a:solidFill>
                <a:latin typeface="Calibri" panose="020F0502020204030204" pitchFamily="34" charset="0"/>
              </a:rPr>
              <a:t>Stockert</a:t>
            </a:r>
            <a:r>
              <a:rPr lang="en-US" sz="1200" dirty="0">
                <a:solidFill>
                  <a:srgbClr val="000000">
                    <a:lumMod val="65000"/>
                    <a:lumOff val="35000"/>
                  </a:srgbClr>
                </a:solidFill>
                <a:latin typeface="Calibri" panose="020F0502020204030204" pitchFamily="34" charset="0"/>
              </a:rPr>
              <a:t> EP Shuttle</a:t>
            </a:r>
            <a:r>
              <a:rPr lang="en-US" sz="1200" baseline="30000" dirty="0">
                <a:solidFill>
                  <a:srgbClr val="000000">
                    <a:lumMod val="65000"/>
                    <a:lumOff val="35000"/>
                  </a:srgbClr>
                </a:solidFill>
                <a:latin typeface="Calibri" panose="020F0502020204030204" pitchFamily="34" charset="0"/>
              </a:rPr>
              <a:t>‡</a:t>
            </a:r>
            <a:r>
              <a:rPr lang="en-US" sz="1200" dirty="0">
                <a:solidFill>
                  <a:srgbClr val="000000">
                    <a:lumMod val="65000"/>
                    <a:lumOff val="35000"/>
                  </a:srgbClr>
                </a:solidFill>
                <a:latin typeface="Calibri" panose="020F0502020204030204" pitchFamily="34" charset="0"/>
              </a:rPr>
              <a:t> generator</a:t>
            </a:r>
          </a:p>
        </p:txBody>
      </p:sp>
      <p:sp>
        <p:nvSpPr>
          <p:cNvPr id="20" name="TextBox 19"/>
          <p:cNvSpPr txBox="1"/>
          <p:nvPr/>
        </p:nvSpPr>
        <p:spPr>
          <a:xfrm>
            <a:off x="6275557" y="3010755"/>
            <a:ext cx="1981200" cy="276999"/>
          </a:xfrm>
          <a:prstGeom prst="rect">
            <a:avLst/>
          </a:prstGeom>
          <a:noFill/>
        </p:spPr>
        <p:txBody>
          <a:bodyPr wrap="square" rtlCol="0">
            <a:spAutoFit/>
          </a:bodyPr>
          <a:lstStyle/>
          <a:p>
            <a:pPr algn="r"/>
            <a:r>
              <a:rPr lang="en-US" sz="1200" dirty="0" err="1">
                <a:solidFill>
                  <a:srgbClr val="D9D9D6">
                    <a:lumMod val="75000"/>
                  </a:srgbClr>
                </a:solidFill>
                <a:latin typeface="Calibri" panose="020F0502020204030204" pitchFamily="34" charset="0"/>
              </a:rPr>
              <a:t>SmartAblate</a:t>
            </a:r>
            <a:r>
              <a:rPr lang="en-US" sz="1200" baseline="30000" dirty="0">
                <a:solidFill>
                  <a:srgbClr val="D9D9D6">
                    <a:lumMod val="75000"/>
                  </a:srgbClr>
                </a:solidFill>
                <a:latin typeface="Calibri" panose="020F0502020204030204" pitchFamily="34" charset="0"/>
              </a:rPr>
              <a:t>‡</a:t>
            </a:r>
            <a:r>
              <a:rPr lang="en-US" sz="1200" dirty="0">
                <a:solidFill>
                  <a:srgbClr val="D9D9D6">
                    <a:lumMod val="75000"/>
                  </a:srgbClr>
                </a:solidFill>
                <a:latin typeface="Calibri" panose="020F0502020204030204" pitchFamily="34" charset="0"/>
              </a:rPr>
              <a:t> generator</a:t>
            </a:r>
          </a:p>
        </p:txBody>
      </p:sp>
      <p:sp>
        <p:nvSpPr>
          <p:cNvPr id="21" name="TextBox 20"/>
          <p:cNvSpPr txBox="1"/>
          <p:nvPr/>
        </p:nvSpPr>
        <p:spPr>
          <a:xfrm>
            <a:off x="6248400" y="2447151"/>
            <a:ext cx="1676400" cy="276999"/>
          </a:xfrm>
          <a:prstGeom prst="rect">
            <a:avLst/>
          </a:prstGeom>
          <a:noFill/>
        </p:spPr>
        <p:txBody>
          <a:bodyPr wrap="square" rtlCol="0">
            <a:spAutoFit/>
          </a:bodyPr>
          <a:lstStyle/>
          <a:p>
            <a:pPr algn="r"/>
            <a:r>
              <a:rPr lang="en-US" sz="1200" b="1" dirty="0">
                <a:solidFill>
                  <a:srgbClr val="009CDE"/>
                </a:solidFill>
                <a:latin typeface="Calibri" panose="020F0502020204030204" pitchFamily="34" charset="0"/>
              </a:rPr>
              <a:t>Ampere™ generator</a:t>
            </a:r>
          </a:p>
        </p:txBody>
      </p:sp>
    </p:spTree>
    <p:extLst>
      <p:ext uri="{BB962C8B-B14F-4D97-AF65-F5344CB8AC3E}">
        <p14:creationId xmlns:p14="http://schemas.microsoft.com/office/powerpoint/2010/main" val="30076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192" y="274320"/>
            <a:ext cx="8399971" cy="429065"/>
          </a:xfrm>
        </p:spPr>
        <p:txBody>
          <a:bodyPr>
            <a:normAutofit fontScale="90000"/>
          </a:bodyPr>
          <a:lstStyle/>
          <a:p>
            <a:r>
              <a:rPr lang="fr-CH" dirty="0"/>
              <a:t>TactiCath™ Quartz set: </a:t>
            </a:r>
            <a:r>
              <a:rPr lang="fr-CH" dirty="0" err="1"/>
              <a:t>Pioneering</a:t>
            </a:r>
            <a:r>
              <a:rPr lang="fr-CH" dirty="0"/>
              <a:t> contact force </a:t>
            </a:r>
            <a:r>
              <a:rPr lang="fr-CH" dirty="0" err="1"/>
              <a:t>technology</a:t>
            </a:r>
            <a:endParaRPr lang="fr-CH" dirty="0"/>
          </a:p>
        </p:txBody>
      </p:sp>
      <p:sp>
        <p:nvSpPr>
          <p:cNvPr id="3" name="Content Placeholder 2"/>
          <p:cNvSpPr>
            <a:spLocks noGrp="1"/>
          </p:cNvSpPr>
          <p:nvPr>
            <p:ph idx="1"/>
          </p:nvPr>
        </p:nvSpPr>
        <p:spPr>
          <a:xfrm>
            <a:off x="502919" y="914401"/>
            <a:ext cx="6273661" cy="3367454"/>
          </a:xfrm>
        </p:spPr>
        <p:txBody>
          <a:bodyPr/>
          <a:lstStyle/>
          <a:p>
            <a:pPr lvl="1"/>
            <a:r>
              <a:rPr lang="en-US" sz="1400" b="1" dirty="0"/>
              <a:t>Accurate and reliable </a:t>
            </a:r>
            <a:r>
              <a:rPr lang="en-US" sz="1400" dirty="0"/>
              <a:t>contact force measurements </a:t>
            </a:r>
          </a:p>
          <a:p>
            <a:pPr lvl="2"/>
            <a:r>
              <a:rPr lang="en-US" sz="1200" dirty="0"/>
              <a:t>Accurate axial and lateral force measurements with novel sensor design</a:t>
            </a:r>
          </a:p>
          <a:p>
            <a:pPr lvl="3"/>
            <a:r>
              <a:rPr lang="en-US" sz="1000" dirty="0"/>
              <a:t>Sensitivity &lt; 1 g</a:t>
            </a:r>
          </a:p>
          <a:p>
            <a:pPr lvl="2"/>
            <a:r>
              <a:rPr lang="en-US" sz="1200" dirty="0"/>
              <a:t>Real-time force measurements due to high sampling rate (50 Hertz) </a:t>
            </a:r>
          </a:p>
          <a:p>
            <a:pPr lvl="2"/>
            <a:r>
              <a:rPr lang="en-US" sz="1200" dirty="0"/>
              <a:t>No interference from other catheters</a:t>
            </a:r>
          </a:p>
          <a:p>
            <a:pPr lvl="2"/>
            <a:r>
              <a:rPr lang="en-US" sz="1200" dirty="0"/>
              <a:t>No interference from neighboring electrodes due to optical </a:t>
            </a:r>
            <a:br>
              <a:rPr lang="en-US" sz="1200" dirty="0"/>
            </a:br>
            <a:r>
              <a:rPr lang="en-US" sz="1200" dirty="0"/>
              <a:t>measurement capabilities </a:t>
            </a:r>
          </a:p>
          <a:p>
            <a:pPr lvl="2"/>
            <a:r>
              <a:rPr lang="en-US" sz="1200" dirty="0"/>
              <a:t>Accurate contact force measurements when sheath is proximal to 2nd electrode</a:t>
            </a:r>
          </a:p>
          <a:p>
            <a:pPr lvl="1"/>
            <a:r>
              <a:rPr lang="en-US" sz="1400" b="1" dirty="0"/>
              <a:t>Clinical evidence from randomized, controlled trials </a:t>
            </a:r>
            <a:r>
              <a:rPr lang="en-US" sz="1400" dirty="0"/>
              <a:t>in the treatment of paroxysmal AF</a:t>
            </a:r>
            <a:r>
              <a:rPr lang="en-US" sz="1400" baseline="30000" dirty="0"/>
              <a:t>*</a:t>
            </a:r>
          </a:p>
          <a:p>
            <a:pPr lvl="1"/>
            <a:r>
              <a:rPr lang="en-US" sz="1400" b="1" dirty="0"/>
              <a:t>Seamless workflow </a:t>
            </a:r>
            <a:r>
              <a:rPr lang="en-US" sz="1400" dirty="0"/>
              <a:t>with use of sheaths and calibration-free, ready-for-use system</a:t>
            </a:r>
          </a:p>
          <a:p>
            <a:pPr lvl="1"/>
            <a:r>
              <a:rPr lang="en-US" sz="1400" dirty="0"/>
              <a:t>Unique FTI™ and LSI™ indices</a:t>
            </a:r>
          </a:p>
        </p:txBody>
      </p:sp>
      <p:sp>
        <p:nvSpPr>
          <p:cNvPr id="13" name="Date Placeholder 12"/>
          <p:cNvSpPr>
            <a:spLocks noGrp="1"/>
          </p:cNvSpPr>
          <p:nvPr>
            <p:ph type="dt" sz="half" idx="10"/>
          </p:nvPr>
        </p:nvSpPr>
        <p:spPr/>
        <p:txBody>
          <a:bodyPr/>
          <a:lstStyle/>
          <a:p>
            <a:fld id="{0ED619D6-9D62-584D-80FC-9E9F8FEA6D17}"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22</a:t>
            </a:fld>
            <a:endParaRPr lang="en-US" dirty="0"/>
          </a:p>
        </p:txBody>
      </p:sp>
      <p:sp>
        <p:nvSpPr>
          <p:cNvPr id="7" name="Text Placeholder 6"/>
          <p:cNvSpPr>
            <a:spLocks noGrp="1"/>
          </p:cNvSpPr>
          <p:nvPr>
            <p:ph type="body" sz="quarter" idx="15"/>
          </p:nvPr>
        </p:nvSpPr>
        <p:spPr/>
        <p:txBody>
          <a:bodyPr/>
          <a:lstStyle/>
          <a:p>
            <a:r>
              <a:rPr lang="en-US" dirty="0"/>
              <a:t>*</a:t>
            </a:r>
            <a:r>
              <a:rPr lang="en-US" dirty="0">
                <a:solidFill>
                  <a:srgbClr val="000000"/>
                </a:solidFill>
              </a:rPr>
              <a:t> The force sensors used in </a:t>
            </a:r>
            <a:r>
              <a:rPr lang="en-US" dirty="0" err="1">
                <a:solidFill>
                  <a:srgbClr val="000000"/>
                </a:solidFill>
              </a:rPr>
              <a:t>TactiCath</a:t>
            </a:r>
            <a:r>
              <a:rPr lang="en-US" dirty="0">
                <a:solidFill>
                  <a:srgbClr val="000000"/>
                </a:solidFill>
              </a:rPr>
              <a:t>™ Quartz and </a:t>
            </a:r>
            <a:r>
              <a:rPr lang="en-US" dirty="0" err="1">
                <a:solidFill>
                  <a:srgbClr val="000000"/>
                </a:solidFill>
              </a:rPr>
              <a:t>TactiCath</a:t>
            </a:r>
            <a:r>
              <a:rPr lang="en-US" dirty="0">
                <a:solidFill>
                  <a:srgbClr val="000000"/>
                </a:solidFill>
              </a:rPr>
              <a:t> catheters both use optical technology.</a:t>
            </a:r>
            <a:r>
              <a:rPr lang="en-US" dirty="0"/>
              <a:t> Data from the </a:t>
            </a:r>
            <a:r>
              <a:rPr lang="en-US" dirty="0" err="1"/>
              <a:t>TactiCath</a:t>
            </a:r>
            <a:r>
              <a:rPr lang="en-US" dirty="0"/>
              <a:t> catheter are applicable to the </a:t>
            </a:r>
            <a:r>
              <a:rPr lang="en-US" dirty="0" err="1"/>
              <a:t>TactiCath</a:t>
            </a:r>
            <a:r>
              <a:rPr lang="en-US" dirty="0"/>
              <a:t> Quartz catheter as the design modifications made to the </a:t>
            </a:r>
            <a:r>
              <a:rPr lang="en-US" dirty="0" err="1"/>
              <a:t>TactiCath</a:t>
            </a:r>
            <a:r>
              <a:rPr lang="en-US" dirty="0"/>
              <a:t> catheter are fully verifiable in bench testing. </a:t>
            </a:r>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8360" y="935494"/>
            <a:ext cx="2701282" cy="1928223"/>
          </a:xfrm>
          <a:prstGeom prst="rect">
            <a:avLst/>
          </a:prstGeom>
        </p:spPr>
      </p:pic>
    </p:spTree>
    <p:extLst>
      <p:ext uri="{BB962C8B-B14F-4D97-AF65-F5344CB8AC3E}">
        <p14:creationId xmlns:p14="http://schemas.microsoft.com/office/powerpoint/2010/main" val="3231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 contact force parameter: LSI™ (lesion index)</a:t>
            </a:r>
            <a:endParaRPr lang="en-US" sz="3200" dirty="0"/>
          </a:p>
        </p:txBody>
      </p:sp>
      <p:sp>
        <p:nvSpPr>
          <p:cNvPr id="3" name="Content Placeholder 2"/>
          <p:cNvSpPr>
            <a:spLocks noGrp="1"/>
          </p:cNvSpPr>
          <p:nvPr>
            <p:ph idx="1"/>
          </p:nvPr>
        </p:nvSpPr>
        <p:spPr>
          <a:ln>
            <a:noFill/>
          </a:ln>
        </p:spPr>
        <p:txBody>
          <a:bodyPr/>
          <a:lstStyle/>
          <a:p>
            <a:r>
              <a:rPr lang="en-US" sz="1600" cap="all" dirty="0"/>
              <a:t>The TactiCath™ quartz set displays contact force (CF) parameters, including </a:t>
            </a:r>
            <a:br>
              <a:rPr lang="en-US" sz="1600" cap="all" dirty="0"/>
            </a:br>
            <a:r>
              <a:rPr lang="en-US" sz="1600" cap="all" dirty="0"/>
              <a:t>FTI™ (force time integral) and LSI™ (lesion index)</a:t>
            </a:r>
          </a:p>
        </p:txBody>
      </p:sp>
      <p:sp>
        <p:nvSpPr>
          <p:cNvPr id="4" name="Date Placeholder 3"/>
          <p:cNvSpPr>
            <a:spLocks noGrp="1"/>
          </p:cNvSpPr>
          <p:nvPr>
            <p:ph type="dt" sz="half" idx="10"/>
          </p:nvPr>
        </p:nvSpPr>
        <p:spPr/>
        <p:txBody>
          <a:bodyPr/>
          <a:lstStyle/>
          <a:p>
            <a:fld id="{07E2FAA2-1C90-450B-B3DD-05998EE9B5EA}" type="datetime4">
              <a:rPr lang="en-US" smtClean="0">
                <a:solidFill>
                  <a:srgbClr val="000000"/>
                </a:solidFill>
              </a:rPr>
              <a:pPr/>
              <a:t>March 29, 2019</a:t>
            </a:fld>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23</a:t>
            </a:fld>
            <a:endParaRPr lang="en-US" dirty="0">
              <a:solidFill>
                <a:srgbClr val="000000"/>
              </a:solidFill>
            </a:endParaRPr>
          </a:p>
        </p:txBody>
      </p:sp>
      <p:sp>
        <p:nvSpPr>
          <p:cNvPr id="8" name="Text Placeholder 7"/>
          <p:cNvSpPr>
            <a:spLocks noGrp="1"/>
          </p:cNvSpPr>
          <p:nvPr>
            <p:ph type="body" sz="quarter" idx="15"/>
          </p:nvPr>
        </p:nvSpPr>
        <p:spPr/>
        <p:txBody>
          <a:bodyPr/>
          <a:lstStyle/>
          <a:p>
            <a:endParaRPr lang="en-US"/>
          </a:p>
        </p:txBody>
      </p:sp>
      <p:sp>
        <p:nvSpPr>
          <p:cNvPr id="7" name="Text Placeholder 3"/>
          <p:cNvSpPr txBox="1">
            <a:spLocks/>
          </p:cNvSpPr>
          <p:nvPr/>
        </p:nvSpPr>
        <p:spPr>
          <a:xfrm>
            <a:off x="519111" y="1676402"/>
            <a:ext cx="3116717" cy="1223480"/>
          </a:xfrm>
          <a:prstGeom prst="rect">
            <a:avLst/>
          </a:prstGeom>
        </p:spPr>
        <p:txBody>
          <a:bodyPr vert="horz" lIns="0" tIns="45720" rIns="0" bIns="45720" rtlCol="0" anchor="t" anchorCtr="0"/>
          <a:lstStyle>
            <a:defPPr>
              <a:defRPr lang="en-US"/>
            </a:defPPr>
            <a:lvl1pPr marL="0" algn="l" defTabSz="914400" rtl="0" eaLnBrk="1" latinLnBrk="0" hangingPunct="1">
              <a:defRPr sz="10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0" dirty="0">
                <a:solidFill>
                  <a:srgbClr val="000000"/>
                </a:solidFill>
                <a:latin typeface="Georgia"/>
                <a:cs typeface="+mn-cs"/>
              </a:rPr>
              <a:t>LSI is a proprietary index combining contact force, radiofrequency (RF) application duration, and RF current.*</a:t>
            </a:r>
            <a:endParaRPr lang="fr-CH" sz="1600" b="0" dirty="0">
              <a:solidFill>
                <a:srgbClr val="000000"/>
              </a:solidFill>
              <a:latin typeface="Georgia"/>
              <a:cs typeface="+mn-cs"/>
            </a:endParaRPr>
          </a:p>
        </p:txBody>
      </p:sp>
      <p:grpSp>
        <p:nvGrpSpPr>
          <p:cNvPr id="60" name="Group 59"/>
          <p:cNvGrpSpPr/>
          <p:nvPr/>
        </p:nvGrpSpPr>
        <p:grpSpPr>
          <a:xfrm>
            <a:off x="4146005" y="1783959"/>
            <a:ext cx="4581440" cy="2583321"/>
            <a:chOff x="2898906" y="1650147"/>
            <a:chExt cx="4581440" cy="2583321"/>
          </a:xfrm>
        </p:grpSpPr>
        <p:grpSp>
          <p:nvGrpSpPr>
            <p:cNvPr id="9" name="Group 8"/>
            <p:cNvGrpSpPr/>
            <p:nvPr/>
          </p:nvGrpSpPr>
          <p:grpSpPr>
            <a:xfrm>
              <a:off x="6409177" y="2009826"/>
              <a:ext cx="1071169" cy="1864685"/>
              <a:chOff x="6770374" y="2775849"/>
              <a:chExt cx="1618334" cy="2825176"/>
            </a:xfrm>
          </p:grpSpPr>
          <p:pic>
            <p:nvPicPr>
              <p:cNvPr id="3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70374" y="4305300"/>
                <a:ext cx="1602468" cy="12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0374" y="2775849"/>
                <a:ext cx="1618334" cy="130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9" name="Group 58"/>
            <p:cNvGrpSpPr/>
            <p:nvPr/>
          </p:nvGrpSpPr>
          <p:grpSpPr>
            <a:xfrm>
              <a:off x="2898906" y="1650147"/>
              <a:ext cx="3250124" cy="2583321"/>
              <a:chOff x="2731641" y="1783959"/>
              <a:chExt cx="3250124" cy="2583321"/>
            </a:xfrm>
          </p:grpSpPr>
          <p:sp>
            <p:nvSpPr>
              <p:cNvPr id="57" name="Oval 56"/>
              <p:cNvSpPr/>
              <p:nvPr/>
            </p:nvSpPr>
            <p:spPr bwMode="auto">
              <a:xfrm>
                <a:off x="2731644" y="2687112"/>
                <a:ext cx="684908" cy="656963"/>
              </a:xfrm>
              <a:prstGeom prst="ellipse">
                <a:avLst/>
              </a:prstGeom>
              <a:solidFill>
                <a:schemeClr val="bg1"/>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1200" b="1" dirty="0">
                    <a:solidFill>
                      <a:srgbClr val="009CDE"/>
                    </a:solidFill>
                    <a:latin typeface="Calibri" panose="020F0502020204030204" pitchFamily="34" charset="0"/>
                  </a:rPr>
                  <a:t>TIME (S)</a:t>
                </a:r>
              </a:p>
            </p:txBody>
          </p:sp>
          <p:sp>
            <p:nvSpPr>
              <p:cNvPr id="55" name="Oval 54"/>
              <p:cNvSpPr/>
              <p:nvPr/>
            </p:nvSpPr>
            <p:spPr bwMode="auto">
              <a:xfrm>
                <a:off x="3903942" y="2242918"/>
                <a:ext cx="684908" cy="656963"/>
              </a:xfrm>
              <a:prstGeom prst="ellipse">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dirty="0">
                    <a:solidFill>
                      <a:prstClr val="white"/>
                    </a:solidFill>
                    <a:latin typeface="Calibri" panose="020F0502020204030204" pitchFamily="34" charset="0"/>
                  </a:rPr>
                  <a:t>FTI</a:t>
                </a:r>
              </a:p>
            </p:txBody>
          </p:sp>
          <p:sp>
            <p:nvSpPr>
              <p:cNvPr id="36" name="Oval 35"/>
              <p:cNvSpPr/>
              <p:nvPr/>
            </p:nvSpPr>
            <p:spPr bwMode="auto">
              <a:xfrm>
                <a:off x="2731644" y="1783959"/>
                <a:ext cx="684908" cy="656963"/>
              </a:xfrm>
              <a:prstGeom prst="ellipse">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dirty="0">
                    <a:solidFill>
                      <a:prstClr val="white"/>
                    </a:solidFill>
                    <a:latin typeface="Calibri" panose="020F0502020204030204" pitchFamily="34" charset="0"/>
                  </a:rPr>
                  <a:t>CF</a:t>
                </a:r>
              </a:p>
            </p:txBody>
          </p:sp>
          <p:grpSp>
            <p:nvGrpSpPr>
              <p:cNvPr id="15" name="Group 14"/>
              <p:cNvGrpSpPr/>
              <p:nvPr/>
            </p:nvGrpSpPr>
            <p:grpSpPr>
              <a:xfrm>
                <a:off x="2731641" y="3587535"/>
                <a:ext cx="684908" cy="656963"/>
                <a:chOff x="0" y="5189069"/>
                <a:chExt cx="1034767" cy="995362"/>
              </a:xfrm>
            </p:grpSpPr>
            <p:sp>
              <p:nvSpPr>
                <p:cNvPr id="28" name="Oval 27"/>
                <p:cNvSpPr/>
                <p:nvPr/>
              </p:nvSpPr>
              <p:spPr bwMode="auto">
                <a:xfrm>
                  <a:off x="0" y="5189069"/>
                  <a:ext cx="1034767" cy="995362"/>
                </a:xfrm>
                <a:prstGeom prst="ellipse">
                  <a:avLst/>
                </a:prstGeom>
                <a:solidFill>
                  <a:srgbClr val="00AF9E"/>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latin typeface="Arial" charset="0"/>
                  </a:endParaRPr>
                </a:p>
              </p:txBody>
            </p:sp>
            <p:pic>
              <p:nvPicPr>
                <p:cNvPr id="29" name="Picture 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3823" y="5371234"/>
                  <a:ext cx="747117" cy="6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1" name="TextBox 40"/>
              <p:cNvSpPr txBox="1"/>
              <p:nvPr/>
            </p:nvSpPr>
            <p:spPr>
              <a:xfrm>
                <a:off x="3709940" y="2901751"/>
                <a:ext cx="1098775" cy="461665"/>
              </a:xfrm>
              <a:prstGeom prst="rect">
                <a:avLst/>
              </a:prstGeom>
              <a:noFill/>
            </p:spPr>
            <p:txBody>
              <a:bodyPr wrap="square" rtlCol="0">
                <a:spAutoFit/>
              </a:bodyPr>
              <a:lstStyle/>
              <a:p>
                <a:pPr algn="ctr"/>
                <a:r>
                  <a:rPr lang="en-US" sz="1200" b="1" i="1" dirty="0">
                    <a:solidFill>
                      <a:srgbClr val="004F71"/>
                    </a:solidFill>
                    <a:latin typeface="Calibri" panose="020F0502020204030204" pitchFamily="34" charset="0"/>
                  </a:rPr>
                  <a:t>Force time integral</a:t>
                </a:r>
              </a:p>
            </p:txBody>
          </p:sp>
          <p:sp>
            <p:nvSpPr>
              <p:cNvPr id="43" name="TextBox 42"/>
              <p:cNvSpPr txBox="1"/>
              <p:nvPr/>
            </p:nvSpPr>
            <p:spPr>
              <a:xfrm>
                <a:off x="5001283" y="3424604"/>
                <a:ext cx="980482" cy="461665"/>
              </a:xfrm>
              <a:prstGeom prst="rect">
                <a:avLst/>
              </a:prstGeom>
              <a:noFill/>
            </p:spPr>
            <p:txBody>
              <a:bodyPr wrap="square" rtlCol="0">
                <a:spAutoFit/>
              </a:bodyPr>
              <a:lstStyle/>
              <a:p>
                <a:pPr algn="ctr"/>
                <a:r>
                  <a:rPr lang="en-US" sz="1200" b="1" i="1" dirty="0">
                    <a:solidFill>
                      <a:srgbClr val="004F71"/>
                    </a:solidFill>
                    <a:latin typeface="Calibri" panose="020F0502020204030204" pitchFamily="34" charset="0"/>
                  </a:rPr>
                  <a:t>Lesion index*</a:t>
                </a:r>
              </a:p>
            </p:txBody>
          </p:sp>
          <p:sp>
            <p:nvSpPr>
              <p:cNvPr id="52" name="Right Brace 51"/>
              <p:cNvSpPr/>
              <p:nvPr/>
            </p:nvSpPr>
            <p:spPr>
              <a:xfrm>
                <a:off x="3569674" y="1783959"/>
                <a:ext cx="240625" cy="1594353"/>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3" name="Right Brace 52"/>
              <p:cNvSpPr/>
              <p:nvPr/>
            </p:nvSpPr>
            <p:spPr>
              <a:xfrm>
                <a:off x="4791712" y="1783959"/>
                <a:ext cx="240625" cy="2583321"/>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56" name="Oval 55"/>
              <p:cNvSpPr/>
              <p:nvPr/>
            </p:nvSpPr>
            <p:spPr bwMode="auto">
              <a:xfrm>
                <a:off x="2731644" y="3591240"/>
                <a:ext cx="684908" cy="656963"/>
              </a:xfrm>
              <a:prstGeom prst="ellipse">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1200" b="1" dirty="0">
                    <a:solidFill>
                      <a:prstClr val="white"/>
                    </a:solidFill>
                    <a:latin typeface="Calibri" panose="020F0502020204030204" pitchFamily="34" charset="0"/>
                  </a:rPr>
                  <a:t>POWER (V)</a:t>
                </a:r>
              </a:p>
            </p:txBody>
          </p:sp>
          <p:sp>
            <p:nvSpPr>
              <p:cNvPr id="58" name="Oval 57"/>
              <p:cNvSpPr/>
              <p:nvPr/>
            </p:nvSpPr>
            <p:spPr bwMode="auto">
              <a:xfrm>
                <a:off x="5149070" y="2750725"/>
                <a:ext cx="684908" cy="656963"/>
              </a:xfrm>
              <a:prstGeom prst="ellipse">
                <a:avLst/>
              </a:prstGeom>
              <a:solidFill>
                <a:schemeClr val="accent1"/>
              </a:solidFill>
              <a:ln>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dirty="0">
                    <a:solidFill>
                      <a:prstClr val="white"/>
                    </a:solidFill>
                    <a:latin typeface="Calibri" panose="020F0502020204030204" pitchFamily="34" charset="0"/>
                  </a:rPr>
                  <a:t>LSI</a:t>
                </a:r>
              </a:p>
            </p:txBody>
          </p:sp>
        </p:grpSp>
      </p:grpSp>
      <p:sp>
        <p:nvSpPr>
          <p:cNvPr id="61" name="TextBox 60"/>
          <p:cNvSpPr txBox="1"/>
          <p:nvPr/>
        </p:nvSpPr>
        <p:spPr>
          <a:xfrm>
            <a:off x="432024" y="4053384"/>
            <a:ext cx="3313065" cy="461665"/>
          </a:xfrm>
          <a:prstGeom prst="rect">
            <a:avLst/>
          </a:prstGeom>
          <a:noFill/>
          <a:ln>
            <a:noFill/>
          </a:ln>
        </p:spPr>
        <p:txBody>
          <a:bodyPr wrap="square" rtlCol="0">
            <a:spAutoFit/>
          </a:bodyPr>
          <a:lstStyle/>
          <a:p>
            <a:r>
              <a:rPr lang="en-US" sz="800" dirty="0">
                <a:solidFill>
                  <a:srgbClr val="000000"/>
                </a:solidFill>
                <a:latin typeface="Calibri" panose="020F0502020204030204" pitchFamily="34" charset="0"/>
              </a:rPr>
              <a:t>*This parameter was displayed during ablation procedures in a 31-patient supplemental study to the TOCCASTAR clinical trial. However, the clinical utility of this parameter has not been evaluated.</a:t>
            </a:r>
          </a:p>
        </p:txBody>
      </p:sp>
    </p:spTree>
    <p:extLst>
      <p:ext uri="{BB962C8B-B14F-4D97-AF65-F5344CB8AC3E}">
        <p14:creationId xmlns:p14="http://schemas.microsoft.com/office/powerpoint/2010/main" val="332925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direction with CF technology: LSI</a:t>
            </a:r>
            <a:r>
              <a:rPr lang="en-US" baseline="30000" dirty="0"/>
              <a:t>™</a:t>
            </a:r>
            <a:r>
              <a:rPr lang="en-US" dirty="0"/>
              <a:t> index</a:t>
            </a:r>
          </a:p>
        </p:txBody>
      </p:sp>
      <p:sp>
        <p:nvSpPr>
          <p:cNvPr id="34" name="Content Placeholder 33"/>
          <p:cNvSpPr>
            <a:spLocks noGrp="1"/>
          </p:cNvSpPr>
          <p:nvPr>
            <p:ph idx="1"/>
          </p:nvPr>
        </p:nvSpPr>
        <p:spPr>
          <a:xfrm>
            <a:off x="502920" y="914401"/>
            <a:ext cx="8395978" cy="3367454"/>
          </a:xfrm>
        </p:spPr>
        <p:txBody>
          <a:bodyPr/>
          <a:lstStyle/>
          <a:p>
            <a:r>
              <a:rPr lang="en-US" sz="1600" dirty="0"/>
              <a:t>The Lesion Index IS DESIGNED TO express the gradual growth of the lesion formation.</a:t>
            </a:r>
          </a:p>
        </p:txBody>
      </p:sp>
      <p:sp>
        <p:nvSpPr>
          <p:cNvPr id="28" name="Date Placeholder 27"/>
          <p:cNvSpPr>
            <a:spLocks noGrp="1"/>
          </p:cNvSpPr>
          <p:nvPr>
            <p:ph type="dt" sz="half" idx="10"/>
          </p:nvPr>
        </p:nvSpPr>
        <p:spPr/>
        <p:txBody>
          <a:bodyPr/>
          <a:lstStyle/>
          <a:p>
            <a:fld id="{BB734B4B-B1A0-0544-AC8D-7437DAF3688C}" type="datetime1">
              <a:rPr lang="en-US" smtClean="0"/>
              <a:pPr/>
              <a:t>3/29/2019</a:t>
            </a:fld>
            <a:endParaRPr lang="en-US"/>
          </a:p>
        </p:txBody>
      </p:sp>
      <p:sp>
        <p:nvSpPr>
          <p:cNvPr id="8" name="Slide Number Placeholder 7"/>
          <p:cNvSpPr>
            <a:spLocks noGrp="1"/>
          </p:cNvSpPr>
          <p:nvPr>
            <p:ph type="sldNum" sz="quarter" idx="12"/>
          </p:nvPr>
        </p:nvSpPr>
        <p:spPr/>
        <p:txBody>
          <a:bodyPr/>
          <a:lstStyle/>
          <a:p>
            <a:fld id="{0C9F10FC-1A7C-0142-9391-393B55E2CC4A}" type="slidenum">
              <a:rPr lang="en-US" smtClean="0"/>
              <a:pPr/>
              <a:t>24</a:t>
            </a:fld>
            <a:endParaRPr lang="en-US" dirty="0"/>
          </a:p>
        </p:txBody>
      </p:sp>
      <p:sp>
        <p:nvSpPr>
          <p:cNvPr id="4" name="Text Placeholder 3"/>
          <p:cNvSpPr>
            <a:spLocks noGrp="1"/>
          </p:cNvSpPr>
          <p:nvPr>
            <p:ph type="body" sz="quarter" idx="15"/>
          </p:nvPr>
        </p:nvSpPr>
        <p:spPr/>
        <p:txBody>
          <a:bodyPr/>
          <a:lstStyle/>
          <a:p>
            <a:r>
              <a:rPr lang="en-US" dirty="0"/>
              <a:t>1. </a:t>
            </a:r>
            <a:r>
              <a:rPr lang="en-US" dirty="0" err="1"/>
              <a:t>Wittkampf</a:t>
            </a:r>
            <a:r>
              <a:rPr lang="en-US" dirty="0"/>
              <a:t> FH, et al. </a:t>
            </a:r>
            <a:r>
              <a:rPr lang="en-US" i="1" dirty="0"/>
              <a:t>Pacing </a:t>
            </a:r>
            <a:r>
              <a:rPr lang="en-US" i="1" dirty="0" err="1"/>
              <a:t>Clin</a:t>
            </a:r>
            <a:r>
              <a:rPr lang="en-US" i="1" dirty="0"/>
              <a:t> </a:t>
            </a:r>
            <a:r>
              <a:rPr lang="en-US" i="1" dirty="0" err="1"/>
              <a:t>Electrophysiol</a:t>
            </a:r>
            <a:r>
              <a:rPr lang="en-US" dirty="0"/>
              <a:t>. 2006;29(11):1285–97.</a:t>
            </a:r>
          </a:p>
        </p:txBody>
      </p:sp>
      <p:grpSp>
        <p:nvGrpSpPr>
          <p:cNvPr id="3" name="Group 2"/>
          <p:cNvGrpSpPr/>
          <p:nvPr/>
        </p:nvGrpSpPr>
        <p:grpSpPr>
          <a:xfrm>
            <a:off x="517027" y="1553776"/>
            <a:ext cx="3575762" cy="2851786"/>
            <a:chOff x="332095" y="1314450"/>
            <a:chExt cx="3575762" cy="2851786"/>
          </a:xfrm>
        </p:grpSpPr>
        <p:sp>
          <p:nvSpPr>
            <p:cNvPr id="5" name="Rounded Rectangle 4"/>
            <p:cNvSpPr/>
            <p:nvPr/>
          </p:nvSpPr>
          <p:spPr bwMode="auto">
            <a:xfrm>
              <a:off x="332095" y="1314450"/>
              <a:ext cx="3575762" cy="2851786"/>
            </a:xfrm>
            <a:prstGeom prst="roundRect">
              <a:avLst/>
            </a:prstGeom>
            <a:solidFill>
              <a:schemeClr val="bg1"/>
            </a:solidFill>
            <a:ln w="25400"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a:solidFill>
                    <a:schemeClr val="accent1"/>
                  </a:solidFill>
                  <a:latin typeface="Calibri" charset="0"/>
                  <a:ea typeface="Calibri" charset="0"/>
                  <a:cs typeface="Calibri" charset="0"/>
                </a:rPr>
                <a:t>P</a:t>
              </a:r>
              <a:r>
                <a:rPr kumimoji="0" lang="en-US" sz="1200" b="1" i="0" u="none" strike="noStrike" cap="none" normalizeH="0" baseline="0" dirty="0">
                  <a:ln>
                    <a:noFill/>
                  </a:ln>
                  <a:solidFill>
                    <a:schemeClr val="accent1"/>
                  </a:solidFill>
                  <a:effectLst/>
                  <a:latin typeface="Calibri" charset="0"/>
                  <a:ea typeface="Calibri" charset="0"/>
                  <a:cs typeface="Calibri" charset="0"/>
                </a:rPr>
                <a:t>ROCESS</a:t>
              </a:r>
              <a:r>
                <a:rPr lang="en-US" sz="1200" b="1" dirty="0">
                  <a:solidFill>
                    <a:schemeClr val="accent1"/>
                  </a:solidFill>
                  <a:latin typeface="Calibri" charset="0"/>
                  <a:ea typeface="Calibri" charset="0"/>
                  <a:cs typeface="Calibri" charset="0"/>
                </a:rPr>
                <a:t> OF LESION FORMATION</a:t>
              </a:r>
              <a:r>
                <a:rPr lang="en-US" sz="1200" b="1" baseline="30000" dirty="0">
                  <a:solidFill>
                    <a:schemeClr val="accent1"/>
                  </a:solidFill>
                  <a:latin typeface="Calibri" charset="0"/>
                  <a:ea typeface="Calibri" charset="0"/>
                  <a:cs typeface="Calibri" charset="0"/>
                </a:rPr>
                <a:t>1</a:t>
              </a:r>
              <a:endParaRPr kumimoji="0" lang="en-US" sz="1200" b="1" i="0" u="none" strike="noStrike" cap="none" normalizeH="0" baseline="30000" dirty="0">
                <a:ln>
                  <a:noFill/>
                </a:ln>
                <a:solidFill>
                  <a:schemeClr val="accent1"/>
                </a:solidFill>
                <a:effectLst/>
                <a:latin typeface="Calibri" charset="0"/>
                <a:ea typeface="Calibri" charset="0"/>
                <a:cs typeface="Calibri"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27" y="1640163"/>
              <a:ext cx="2270141" cy="136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545951" y="2943667"/>
              <a:ext cx="2819400" cy="1184940"/>
            </a:xfrm>
            <a:prstGeom prst="rect">
              <a:avLst/>
            </a:prstGeom>
            <a:noFill/>
          </p:spPr>
          <p:txBody>
            <a:bodyPr wrap="square" rtlCol="0">
              <a:spAutoFit/>
            </a:bodyPr>
            <a:lstStyle/>
            <a:p>
              <a:r>
                <a:rPr lang="en-US" sz="1100" b="1" dirty="0">
                  <a:solidFill>
                    <a:schemeClr val="accent1"/>
                  </a:solidFill>
                  <a:latin typeface="Calibri" charset="0"/>
                  <a:ea typeface="Calibri" charset="0"/>
                  <a:cs typeface="Calibri" charset="0"/>
                </a:rPr>
                <a:t>RESISTIVE HEATING</a:t>
              </a:r>
            </a:p>
            <a:p>
              <a:pPr marL="68262" indent="-171450">
                <a:buFont typeface="Arial" charset="0"/>
                <a:buChar char="•"/>
              </a:pPr>
              <a:r>
                <a:rPr lang="en-US" sz="1100" b="0" dirty="0">
                  <a:solidFill>
                    <a:srgbClr val="000000"/>
                  </a:solidFill>
                </a:rPr>
                <a:t>Fast process (2-3s)</a:t>
              </a:r>
            </a:p>
            <a:p>
              <a:pPr marL="68262" indent="-171450">
                <a:spcAft>
                  <a:spcPts val="600"/>
                </a:spcAft>
                <a:buFont typeface="Arial" charset="0"/>
                <a:buChar char="•"/>
              </a:pPr>
              <a:r>
                <a:rPr lang="en-US" sz="1100" b="0" dirty="0">
                  <a:solidFill>
                    <a:srgbClr val="000000"/>
                  </a:solidFill>
                </a:rPr>
                <a:t>Superficial / hot spot creation (2-3mm)</a:t>
              </a:r>
            </a:p>
            <a:p>
              <a:r>
                <a:rPr lang="en-US" sz="1100" b="1" dirty="0">
                  <a:solidFill>
                    <a:schemeClr val="accent1"/>
                  </a:solidFill>
                  <a:latin typeface="Calibri" charset="0"/>
                  <a:ea typeface="Calibri" charset="0"/>
                  <a:cs typeface="Calibri" charset="0"/>
                </a:rPr>
                <a:t>THERMAL CONDUCTION</a:t>
              </a:r>
            </a:p>
            <a:p>
              <a:pPr marL="68262" indent="-171450">
                <a:buFont typeface="Arial" charset="0"/>
                <a:buChar char="•"/>
              </a:pPr>
              <a:r>
                <a:rPr lang="en-US" sz="1100" dirty="0">
                  <a:solidFill>
                    <a:srgbClr val="000000"/>
                  </a:solidFill>
                </a:rPr>
                <a:t>Slower process (20-30s)</a:t>
              </a:r>
            </a:p>
            <a:p>
              <a:pPr marL="68262" indent="-171450">
                <a:buFont typeface="Arial" charset="0"/>
                <a:buChar char="•"/>
              </a:pPr>
              <a:r>
                <a:rPr lang="en-US" sz="1100" dirty="0">
                  <a:solidFill>
                    <a:srgbClr val="000000"/>
                  </a:solidFill>
                </a:rPr>
                <a:t>Deeper areas (4-8mm)</a:t>
              </a:r>
            </a:p>
          </p:txBody>
        </p: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0750" y="1544252"/>
            <a:ext cx="3973836" cy="56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own Arrow 14"/>
          <p:cNvSpPr/>
          <p:nvPr/>
        </p:nvSpPr>
        <p:spPr bwMode="auto">
          <a:xfrm>
            <a:off x="6072554" y="2097009"/>
            <a:ext cx="383816" cy="363372"/>
          </a:xfrm>
          <a:prstGeom prst="downArrow">
            <a:avLst/>
          </a:prstGeom>
          <a:solidFill>
            <a:srgbClr val="C0C9E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16" name="TextBox 15"/>
              <p:cNvSpPr txBox="1"/>
              <p:nvPr/>
            </p:nvSpPr>
            <p:spPr>
              <a:xfrm>
                <a:off x="5017477" y="2503133"/>
                <a:ext cx="3563816" cy="485454"/>
              </a:xfrm>
              <a:prstGeom prst="rect">
                <a:avLst/>
              </a:prstGeom>
              <a:noFill/>
            </p:spPr>
            <p:txBody>
              <a:bodyPr wrap="square" rtlCol="0">
                <a:spAutoFit/>
              </a:bodyPr>
              <a:lstStyle/>
              <a:p>
                <a:pPr algn="ctr"/>
                <a:r>
                  <a:rPr lang="en-US" sz="1200" b="1" dirty="0">
                    <a:solidFill>
                      <a:schemeClr val="accent1"/>
                    </a:solidFill>
                    <a:latin typeface="Calibri" charset="0"/>
                    <a:ea typeface="Calibri" charset="0"/>
                    <a:cs typeface="Calibri" charset="0"/>
                  </a:rPr>
                  <a:t>ALL 3 SUB-COMPONENTS ARE PROPORTIONAL TO: </a:t>
                </a:r>
              </a:p>
              <a:p>
                <a:pPr algn="ctr"/>
                <a:r>
                  <a:rPr lang="en-US" sz="1200" b="1" dirty="0">
                    <a:solidFill>
                      <a:schemeClr val="accent1"/>
                    </a:solidFill>
                  </a:rPr>
                  <a:t>~ </a:t>
                </a:r>
                <a14:m>
                  <m:oMath xmlns:m="http://schemas.openxmlformats.org/officeDocument/2006/math">
                    <m:d>
                      <m:dPr>
                        <m:ctrlPr>
                          <a:rPr lang="en-US" sz="1200" b="1" i="1" smtClean="0">
                            <a:solidFill>
                              <a:schemeClr val="accent1"/>
                            </a:solidFill>
                            <a:latin typeface="Cambria Math" panose="02040503050406030204" pitchFamily="18" charset="0"/>
                          </a:rPr>
                        </m:ctrlPr>
                      </m:dPr>
                      <m:e>
                        <m:r>
                          <a:rPr lang="en-US" sz="1200" b="1" i="1" smtClean="0">
                            <a:solidFill>
                              <a:schemeClr val="accent1"/>
                            </a:solidFill>
                            <a:latin typeface="Cambria Math"/>
                          </a:rPr>
                          <m:t>𝟏</m:t>
                        </m:r>
                        <m:r>
                          <a:rPr lang="en-US" sz="1200" b="1" i="1" smtClean="0">
                            <a:solidFill>
                              <a:schemeClr val="accent1"/>
                            </a:solidFill>
                            <a:latin typeface="Cambria Math"/>
                          </a:rPr>
                          <m:t>−</m:t>
                        </m:r>
                        <m:sSup>
                          <m:sSupPr>
                            <m:ctrlPr>
                              <a:rPr lang="en-US" sz="1200" b="1" i="1" smtClean="0">
                                <a:solidFill>
                                  <a:schemeClr val="accent1"/>
                                </a:solidFill>
                                <a:latin typeface="Cambria Math" panose="02040503050406030204" pitchFamily="18" charset="0"/>
                              </a:rPr>
                            </m:ctrlPr>
                          </m:sSupPr>
                          <m:e>
                            <m:r>
                              <a:rPr lang="en-US" sz="1200" b="1" i="1" smtClean="0">
                                <a:solidFill>
                                  <a:schemeClr val="accent1"/>
                                </a:solidFill>
                                <a:latin typeface="Cambria Math"/>
                              </a:rPr>
                              <m:t>𝒆</m:t>
                            </m:r>
                          </m:e>
                          <m:sup>
                            <m:r>
                              <a:rPr lang="en-US" sz="1200" b="1" i="1" smtClean="0">
                                <a:solidFill>
                                  <a:schemeClr val="accent1"/>
                                </a:solidFill>
                                <a:latin typeface="Cambria Math"/>
                              </a:rPr>
                              <m:t>−</m:t>
                            </m:r>
                            <m:r>
                              <a:rPr lang="en-US" sz="1200" b="1" i="1" smtClean="0">
                                <a:solidFill>
                                  <a:schemeClr val="accent1"/>
                                </a:solidFill>
                                <a:latin typeface="Cambria Math"/>
                              </a:rPr>
                              <m:t>𝒕</m:t>
                            </m:r>
                            <m:r>
                              <a:rPr lang="en-US" sz="1200" b="1" i="1" smtClean="0">
                                <a:solidFill>
                                  <a:schemeClr val="accent1"/>
                                </a:solidFill>
                                <a:latin typeface="Cambria Math"/>
                              </a:rPr>
                              <m:t>/</m:t>
                            </m:r>
                            <m:r>
                              <a:rPr lang="en-US" sz="1200" b="1" i="1" smtClean="0">
                                <a:solidFill>
                                  <a:schemeClr val="accent1"/>
                                </a:solidFill>
                                <a:latin typeface="Cambria Math"/>
                                <a:ea typeface="Cambria Math"/>
                              </a:rPr>
                              <m:t>𝝉</m:t>
                            </m:r>
                          </m:sup>
                        </m:sSup>
                      </m:e>
                    </m:d>
                  </m:oMath>
                </a14:m>
                <a:endParaRPr lang="en-US" sz="1200" b="1" dirty="0">
                  <a:solidFill>
                    <a:schemeClr val="accent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017477" y="2503133"/>
                <a:ext cx="3563816" cy="485454"/>
              </a:xfrm>
              <a:prstGeom prst="rect">
                <a:avLst/>
              </a:prstGeom>
              <a:blipFill rotWithShape="0">
                <a:blip r:embed="rId5"/>
                <a:stretch>
                  <a:fillRect t="-1266" b="-6329"/>
                </a:stretch>
              </a:blipFill>
            </p:spPr>
            <p:txBody>
              <a:bodyPr/>
              <a:lstStyle/>
              <a:p>
                <a:r>
                  <a:rPr lang="en-US">
                    <a:noFill/>
                  </a:rPr>
                  <a:t> </a:t>
                </a:r>
              </a:p>
            </p:txBody>
          </p:sp>
        </mc:Fallback>
      </mc:AlternateContent>
      <p:grpSp>
        <p:nvGrpSpPr>
          <p:cNvPr id="32" name="Group 31"/>
          <p:cNvGrpSpPr/>
          <p:nvPr/>
        </p:nvGrpSpPr>
        <p:grpSpPr>
          <a:xfrm>
            <a:off x="5065241" y="2935656"/>
            <a:ext cx="3416123" cy="1679980"/>
            <a:chOff x="5065241" y="2935656"/>
            <a:chExt cx="3416123" cy="1679980"/>
          </a:xfrm>
        </p:grpSpPr>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3887" y="3046731"/>
              <a:ext cx="3147477" cy="14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416064" y="4384804"/>
              <a:ext cx="2971800" cy="230832"/>
            </a:xfrm>
            <a:prstGeom prst="rect">
              <a:avLst/>
            </a:prstGeom>
            <a:noFill/>
          </p:spPr>
          <p:txBody>
            <a:bodyPr wrap="square" rtlCol="0">
              <a:spAutoFit/>
            </a:bodyPr>
            <a:lstStyle/>
            <a:p>
              <a:pPr algn="ctr"/>
              <a:r>
                <a:rPr lang="fr-CH" sz="900" b="1" dirty="0">
                  <a:solidFill>
                    <a:srgbClr val="000000"/>
                  </a:solidFill>
                  <a:latin typeface="Calibri" charset="0"/>
                  <a:ea typeface="Calibri" charset="0"/>
                  <a:cs typeface="Calibri" charset="0"/>
                </a:rPr>
                <a:t>TIME</a:t>
              </a:r>
            </a:p>
          </p:txBody>
        </p:sp>
        <p:sp>
          <p:nvSpPr>
            <p:cNvPr id="18" name="TextBox 17"/>
            <p:cNvSpPr txBox="1"/>
            <p:nvPr/>
          </p:nvSpPr>
          <p:spPr>
            <a:xfrm>
              <a:off x="5065241" y="2935656"/>
              <a:ext cx="323165" cy="1621321"/>
            </a:xfrm>
            <a:prstGeom prst="rect">
              <a:avLst/>
            </a:prstGeom>
            <a:noFill/>
          </p:spPr>
          <p:txBody>
            <a:bodyPr vert="vert270" wrap="square" rtlCol="0">
              <a:spAutoFit/>
            </a:bodyPr>
            <a:lstStyle/>
            <a:p>
              <a:pPr algn="ctr"/>
              <a:r>
                <a:rPr lang="fr-CH" sz="900" b="1" dirty="0">
                  <a:solidFill>
                    <a:srgbClr val="000000"/>
                  </a:solidFill>
                  <a:latin typeface="Calibri" charset="0"/>
                  <a:ea typeface="Calibri" charset="0"/>
                  <a:cs typeface="Calibri" charset="0"/>
                </a:rPr>
                <a:t>CONTRIBUTION TO LSI</a:t>
              </a:r>
            </a:p>
          </p:txBody>
        </p:sp>
        <p:cxnSp>
          <p:nvCxnSpPr>
            <p:cNvPr id="21" name="Straight Connector 20"/>
            <p:cNvCxnSpPr/>
            <p:nvPr/>
          </p:nvCxnSpPr>
          <p:spPr bwMode="auto">
            <a:xfrm>
              <a:off x="6305500" y="3119808"/>
              <a:ext cx="0" cy="1264997"/>
            </a:xfrm>
            <a:prstGeom prst="line">
              <a:avLst/>
            </a:prstGeom>
            <a:solidFill>
              <a:schemeClr val="accent1"/>
            </a:solidFill>
            <a:ln w="9525" cap="flat" cmpd="sng" algn="ctr">
              <a:solidFill>
                <a:srgbClr val="C00000"/>
              </a:solidFill>
              <a:prstDash val="dash"/>
              <a:round/>
              <a:headEnd type="none" w="med" len="med"/>
              <a:tailEnd type="none" w="med" len="med"/>
            </a:ln>
            <a:effectLst/>
          </p:spPr>
        </p:cxnSp>
        <p:sp>
          <p:nvSpPr>
            <p:cNvPr id="22" name="TextBox 21"/>
            <p:cNvSpPr txBox="1"/>
            <p:nvPr/>
          </p:nvSpPr>
          <p:spPr>
            <a:xfrm>
              <a:off x="5633686" y="3144967"/>
              <a:ext cx="677542" cy="369332"/>
            </a:xfrm>
            <a:prstGeom prst="rect">
              <a:avLst/>
            </a:prstGeom>
            <a:noFill/>
          </p:spPr>
          <p:txBody>
            <a:bodyPr wrap="square" rtlCol="0">
              <a:spAutoFit/>
            </a:bodyPr>
            <a:lstStyle/>
            <a:p>
              <a:pPr algn="ctr"/>
              <a:r>
                <a:rPr lang="fr-CH" sz="900" b="1" dirty="0">
                  <a:solidFill>
                    <a:schemeClr val="accent5"/>
                  </a:solidFill>
                  <a:latin typeface="Calibri" charset="0"/>
                  <a:ea typeface="Calibri" charset="0"/>
                  <a:cs typeface="Calibri" charset="0"/>
                </a:rPr>
                <a:t>RESISTIVE </a:t>
              </a:r>
            </a:p>
            <a:p>
              <a:pPr algn="ctr"/>
              <a:r>
                <a:rPr lang="fr-CH" sz="900" b="1" dirty="0">
                  <a:solidFill>
                    <a:schemeClr val="accent5"/>
                  </a:solidFill>
                  <a:latin typeface="Calibri" charset="0"/>
                  <a:ea typeface="Calibri" charset="0"/>
                  <a:cs typeface="Calibri" charset="0"/>
                </a:rPr>
                <a:t>HEATING</a:t>
              </a:r>
            </a:p>
          </p:txBody>
        </p:sp>
        <p:sp>
          <p:nvSpPr>
            <p:cNvPr id="23" name="TextBox 22"/>
            <p:cNvSpPr txBox="1"/>
            <p:nvPr/>
          </p:nvSpPr>
          <p:spPr>
            <a:xfrm>
              <a:off x="6303228" y="3144967"/>
              <a:ext cx="1606456" cy="230832"/>
            </a:xfrm>
            <a:prstGeom prst="rect">
              <a:avLst/>
            </a:prstGeom>
            <a:noFill/>
          </p:spPr>
          <p:txBody>
            <a:bodyPr wrap="square" rtlCol="0">
              <a:spAutoFit/>
            </a:bodyPr>
            <a:lstStyle/>
            <a:p>
              <a:r>
                <a:rPr lang="fr-CH" sz="900" b="1" dirty="0">
                  <a:solidFill>
                    <a:schemeClr val="accent5"/>
                  </a:solidFill>
                  <a:latin typeface="Calibri" charset="0"/>
                  <a:ea typeface="Calibri" charset="0"/>
                  <a:cs typeface="Calibri" charset="0"/>
                </a:rPr>
                <a:t>THERMAL CONDUCTION</a:t>
              </a:r>
            </a:p>
          </p:txBody>
        </p:sp>
        <p:sp>
          <p:nvSpPr>
            <p:cNvPr id="24" name="TextBox 23"/>
            <p:cNvSpPr txBox="1"/>
            <p:nvPr/>
          </p:nvSpPr>
          <p:spPr>
            <a:xfrm>
              <a:off x="6340759" y="3965898"/>
              <a:ext cx="1455089" cy="369332"/>
            </a:xfrm>
            <a:prstGeom prst="rect">
              <a:avLst/>
            </a:prstGeom>
            <a:noFill/>
            <a:ln>
              <a:noFill/>
            </a:ln>
          </p:spPr>
          <p:txBody>
            <a:bodyPr wrap="square" rtlCol="0">
              <a:spAutoFit/>
            </a:bodyPr>
            <a:lstStyle/>
            <a:p>
              <a:pPr algn="ctr"/>
              <a:r>
                <a:rPr lang="fr-CH" sz="900" b="1" dirty="0">
                  <a:solidFill>
                    <a:schemeClr val="accent1"/>
                  </a:solidFill>
                  <a:latin typeface="Calibri" charset="0"/>
                  <a:ea typeface="Calibri" charset="0"/>
                  <a:cs typeface="Calibri" charset="0"/>
                </a:rPr>
                <a:t>SLOWER INCREASE FOR HIGHER VALUES</a:t>
              </a:r>
            </a:p>
          </p:txBody>
        </p:sp>
        <p:sp>
          <p:nvSpPr>
            <p:cNvPr id="30" name="Up Arrow 29"/>
            <p:cNvSpPr/>
            <p:nvPr/>
          </p:nvSpPr>
          <p:spPr>
            <a:xfrm rot="19291218">
              <a:off x="6573002" y="3464167"/>
              <a:ext cx="474785" cy="486507"/>
            </a:xfrm>
            <a:prstGeom prst="upArrow">
              <a:avLst>
                <a:gd name="adj1" fmla="val 64815"/>
                <a:gd name="adj2" fmla="val 50000"/>
              </a:avLst>
            </a:prstGeom>
            <a:gradFill>
              <a:gsLst>
                <a:gs pos="100000">
                  <a:schemeClr val="accent1">
                    <a:alpha val="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Down Arrow 37"/>
          <p:cNvSpPr/>
          <p:nvPr/>
        </p:nvSpPr>
        <p:spPr bwMode="auto">
          <a:xfrm>
            <a:off x="7104186" y="2097009"/>
            <a:ext cx="383816" cy="363372"/>
          </a:xfrm>
          <a:prstGeom prst="downArrow">
            <a:avLst/>
          </a:prstGeom>
          <a:solidFill>
            <a:srgbClr val="929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Arial" charset="0"/>
            </a:endParaRPr>
          </a:p>
        </p:txBody>
      </p:sp>
      <p:sp>
        <p:nvSpPr>
          <p:cNvPr id="39" name="Down Arrow 38"/>
          <p:cNvSpPr/>
          <p:nvPr/>
        </p:nvSpPr>
        <p:spPr bwMode="auto">
          <a:xfrm>
            <a:off x="8153400" y="2097009"/>
            <a:ext cx="383816" cy="363372"/>
          </a:xfrm>
          <a:prstGeom prst="downArrow">
            <a:avLst/>
          </a:prstGeom>
          <a:solidFill>
            <a:srgbClr val="BCBC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CH"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537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EnSite</a:t>
            </a:r>
            <a:r>
              <a:rPr lang="en-US" baseline="30000" dirty="0"/>
              <a:t>™</a:t>
            </a:r>
            <a:r>
              <a:rPr lang="en-US" dirty="0"/>
              <a:t> contact force module</a:t>
            </a:r>
          </a:p>
        </p:txBody>
      </p:sp>
      <p:sp>
        <p:nvSpPr>
          <p:cNvPr id="4" name="Content Placeholder 3"/>
          <p:cNvSpPr>
            <a:spLocks noGrp="1"/>
          </p:cNvSpPr>
          <p:nvPr>
            <p:ph idx="1"/>
          </p:nvPr>
        </p:nvSpPr>
        <p:spPr>
          <a:xfrm>
            <a:off x="497740" y="767974"/>
            <a:ext cx="8229600" cy="3367454"/>
          </a:xfrm>
        </p:spPr>
        <p:txBody>
          <a:bodyPr/>
          <a:lstStyle/>
          <a:p>
            <a:r>
              <a:rPr lang="en-US" sz="1400" dirty="0"/>
              <a:t>The </a:t>
            </a:r>
            <a:r>
              <a:rPr lang="en-US" sz="1400" dirty="0" err="1"/>
              <a:t>EnSite</a:t>
            </a:r>
            <a:r>
              <a:rPr lang="en-US" sz="1400" dirty="0"/>
              <a:t>™ Velocity™ or </a:t>
            </a:r>
            <a:r>
              <a:rPr lang="en-US" sz="1400" dirty="0" err="1"/>
              <a:t>EnSite</a:t>
            </a:r>
            <a:r>
              <a:rPr lang="en-US" sz="1400" dirty="0"/>
              <a:t> Precision™ Cardiac Mapping System graphical user interface captures contact force information at a glance on a customizable display.</a:t>
            </a:r>
          </a:p>
        </p:txBody>
      </p:sp>
      <p:sp>
        <p:nvSpPr>
          <p:cNvPr id="16" name="Date Placeholder 15"/>
          <p:cNvSpPr>
            <a:spLocks noGrp="1"/>
          </p:cNvSpPr>
          <p:nvPr>
            <p:ph type="dt" sz="half" idx="10"/>
          </p:nvPr>
        </p:nvSpPr>
        <p:spPr/>
        <p:txBody>
          <a:bodyPr/>
          <a:lstStyle/>
          <a:p>
            <a:fld id="{36EA7173-84AD-DC40-B187-C75AF0FBCCD4}"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25</a:t>
            </a:fld>
            <a:endParaRPr lang="en-US" dirty="0"/>
          </a:p>
        </p:txBody>
      </p:sp>
      <p:grpSp>
        <p:nvGrpSpPr>
          <p:cNvPr id="21" name="Group 20"/>
          <p:cNvGrpSpPr>
            <a:grpSpLocks noChangeAspect="1"/>
          </p:cNvGrpSpPr>
          <p:nvPr/>
        </p:nvGrpSpPr>
        <p:grpSpPr>
          <a:xfrm>
            <a:off x="1560581" y="1824862"/>
            <a:ext cx="4847537" cy="2995850"/>
            <a:chOff x="1752600" y="2676216"/>
            <a:chExt cx="5410200" cy="3343583"/>
          </a:xfrm>
        </p:grpSpPr>
        <p:pic>
          <p:nvPicPr>
            <p:cNvPr id="22" name="Picture 8"/>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4017" b="28950"/>
            <a:stretch/>
          </p:blipFill>
          <p:spPr bwMode="auto">
            <a:xfrm>
              <a:off x="1840332" y="2676216"/>
              <a:ext cx="5322468" cy="334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U:\Product\AA Projects\2015\Investor Meeting\Bullseye.png"/>
            <p:cNvPicPr>
              <a:picLocks noChangeAspect="1" noChangeArrowheads="1"/>
            </p:cNvPicPr>
            <p:nvPr/>
          </p:nvPicPr>
          <p:blipFill rotWithShape="1">
            <a:blip r:embed="rId5">
              <a:extLst>
                <a:ext uri="{28A0092B-C50C-407E-A947-70E740481C1C}">
                  <a14:useLocalDpi xmlns:a14="http://schemas.microsoft.com/office/drawing/2010/main" val="0"/>
                </a:ext>
              </a:extLst>
            </a:blip>
            <a:srcRect t="14840" b="13142"/>
            <a:stretch/>
          </p:blipFill>
          <p:spPr bwMode="auto">
            <a:xfrm>
              <a:off x="1752600" y="2709432"/>
              <a:ext cx="3584963" cy="184893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2057400" y="1291461"/>
            <a:ext cx="1815655" cy="30430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0" rtlCol="0" anchor="t" anchorCtr="0"/>
          <a:lstStyle/>
          <a:p>
            <a:pPr>
              <a:spcAft>
                <a:spcPts val="600"/>
              </a:spcAft>
              <a:tabLst>
                <a:tab pos="441325" algn="l"/>
              </a:tabLst>
            </a:pPr>
            <a:r>
              <a:rPr lang="en-US" sz="1400" b="1" dirty="0">
                <a:solidFill>
                  <a:schemeClr val="tx2"/>
                </a:solidFill>
                <a:latin typeface="Calibri" panose="020F0502020204030204" pitchFamily="34" charset="0"/>
              </a:rPr>
              <a:t>BALL INDICATOR FOR DIRECTIONALITY</a:t>
            </a:r>
          </a:p>
          <a:p>
            <a:endParaRPr lang="en-US" sz="1400" b="1" dirty="0">
              <a:solidFill>
                <a:schemeClr val="tx2"/>
              </a:solidFill>
              <a:latin typeface="Calibri" panose="020F0502020204030204" pitchFamily="34" charset="0"/>
            </a:endParaRPr>
          </a:p>
        </p:txBody>
      </p:sp>
      <p:grpSp>
        <p:nvGrpSpPr>
          <p:cNvPr id="26" name="Group 25"/>
          <p:cNvGrpSpPr/>
          <p:nvPr/>
        </p:nvGrpSpPr>
        <p:grpSpPr>
          <a:xfrm>
            <a:off x="5296782" y="1527103"/>
            <a:ext cx="2247018" cy="1198404"/>
            <a:chOff x="78829" y="2668218"/>
            <a:chExt cx="2386236" cy="1376855"/>
          </a:xfrm>
          <a:solidFill>
            <a:schemeClr val="bg1"/>
          </a:solidFill>
        </p:grpSpPr>
        <p:sp>
          <p:nvSpPr>
            <p:cNvPr id="28" name="Rectangular Callout 18"/>
            <p:cNvSpPr/>
            <p:nvPr/>
          </p:nvSpPr>
          <p:spPr>
            <a:xfrm>
              <a:off x="78829" y="2668218"/>
              <a:ext cx="2386236" cy="1376855"/>
            </a:xfrm>
            <a:prstGeom prst="rect">
              <a:avLst/>
            </a:prstGeom>
            <a:gr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A8F"/>
                </a:solidFill>
                <a:latin typeface="+mj-lt"/>
              </a:endParaRPr>
            </a:p>
          </p:txBody>
        </p:sp>
        <p:pic>
          <p:nvPicPr>
            <p:cNvPr id="29" name="Picture 28" descr="C:\Documents and Settings\amur\Desktop\logo tactisoft\icons tactisoft\png\icon_cf.png"/>
            <p:cNvPicPr/>
            <p:nvPr/>
          </p:nvPicPr>
          <p:blipFill>
            <a:blip r:embed="rId6" cstate="print"/>
            <a:srcRect/>
            <a:stretch>
              <a:fillRect/>
            </a:stretch>
          </p:blipFill>
          <p:spPr bwMode="auto">
            <a:xfrm>
              <a:off x="132074" y="2714766"/>
              <a:ext cx="415907" cy="415907"/>
            </a:xfrm>
            <a:prstGeom prst="rect">
              <a:avLst/>
            </a:prstGeom>
            <a:grpFill/>
            <a:ln w="9525">
              <a:noFill/>
              <a:miter lim="800000"/>
              <a:headEnd/>
              <a:tailEnd/>
            </a:ln>
          </p:spPr>
        </p:pic>
        <p:pic>
          <p:nvPicPr>
            <p:cNvPr id="31" name="Picture 30" descr="C:\Documents and Settings\amur\Desktop\logo tactisoft\icons tactisoft\png\icon_lateral_force.png"/>
            <p:cNvPicPr/>
            <p:nvPr/>
          </p:nvPicPr>
          <p:blipFill>
            <a:blip r:embed="rId7" cstate="print"/>
            <a:srcRect/>
            <a:stretch>
              <a:fillRect/>
            </a:stretch>
          </p:blipFill>
          <p:spPr bwMode="auto">
            <a:xfrm>
              <a:off x="164277" y="3161491"/>
              <a:ext cx="363919" cy="395564"/>
            </a:xfrm>
            <a:prstGeom prst="rect">
              <a:avLst/>
            </a:prstGeom>
            <a:grpFill/>
            <a:ln w="9525">
              <a:noFill/>
              <a:miter lim="800000"/>
              <a:headEnd/>
              <a:tailEnd/>
            </a:ln>
          </p:spPr>
        </p:pic>
        <p:pic>
          <p:nvPicPr>
            <p:cNvPr id="35" name="Picture 34" descr="C:\Documents and Settings\amur\Desktop\logo tactisoft\icons tactisoft\png\icon_vertical_force.png"/>
            <p:cNvPicPr/>
            <p:nvPr/>
          </p:nvPicPr>
          <p:blipFill>
            <a:blip r:embed="rId8" cstate="print"/>
            <a:srcRect/>
            <a:stretch>
              <a:fillRect/>
            </a:stretch>
          </p:blipFill>
          <p:spPr bwMode="auto">
            <a:xfrm>
              <a:off x="164277" y="3587873"/>
              <a:ext cx="363919" cy="379742"/>
            </a:xfrm>
            <a:prstGeom prst="rect">
              <a:avLst/>
            </a:prstGeom>
            <a:grpFill/>
            <a:ln w="9525">
              <a:noFill/>
              <a:miter lim="800000"/>
              <a:headEnd/>
              <a:tailEnd/>
            </a:ln>
          </p:spPr>
        </p:pic>
        <p:sp>
          <p:nvSpPr>
            <p:cNvPr id="36" name="TextBox 35"/>
            <p:cNvSpPr txBox="1"/>
            <p:nvPr/>
          </p:nvSpPr>
          <p:spPr>
            <a:xfrm>
              <a:off x="551780" y="2812514"/>
              <a:ext cx="1685698" cy="307777"/>
            </a:xfrm>
            <a:prstGeom prst="rect">
              <a:avLst/>
            </a:prstGeom>
            <a:grpFill/>
            <a:ln>
              <a:noFill/>
            </a:ln>
          </p:spPr>
          <p:txBody>
            <a:bodyPr wrap="none" rtlCol="0">
              <a:spAutoFit/>
            </a:bodyPr>
            <a:lstStyle/>
            <a:p>
              <a:r>
                <a:rPr lang="en-US" sz="1400" b="1" dirty="0">
                  <a:solidFill>
                    <a:schemeClr val="tx2"/>
                  </a:solidFill>
                  <a:latin typeface="Calibri" pitchFamily="34" charset="0"/>
                </a:rPr>
                <a:t>TOTAL FORCE VALUE</a:t>
              </a:r>
            </a:p>
          </p:txBody>
        </p:sp>
        <p:sp>
          <p:nvSpPr>
            <p:cNvPr id="37" name="TextBox 36"/>
            <p:cNvSpPr txBox="1"/>
            <p:nvPr/>
          </p:nvSpPr>
          <p:spPr>
            <a:xfrm>
              <a:off x="551780" y="3206873"/>
              <a:ext cx="1857567" cy="307777"/>
            </a:xfrm>
            <a:prstGeom prst="rect">
              <a:avLst/>
            </a:prstGeom>
            <a:grpFill/>
            <a:ln>
              <a:noFill/>
            </a:ln>
          </p:spPr>
          <p:txBody>
            <a:bodyPr wrap="none" rtlCol="0">
              <a:spAutoFit/>
            </a:bodyPr>
            <a:lstStyle/>
            <a:p>
              <a:r>
                <a:rPr lang="en-US" sz="1400" b="1" dirty="0">
                  <a:solidFill>
                    <a:schemeClr val="tx2"/>
                  </a:solidFill>
                  <a:latin typeface="Calibri" pitchFamily="34" charset="0"/>
                </a:rPr>
                <a:t>LATERAL FORCE VALUE</a:t>
              </a:r>
            </a:p>
          </p:txBody>
        </p:sp>
        <p:sp>
          <p:nvSpPr>
            <p:cNvPr id="38" name="TextBox 37"/>
            <p:cNvSpPr txBox="1"/>
            <p:nvPr/>
          </p:nvSpPr>
          <p:spPr>
            <a:xfrm>
              <a:off x="551780" y="3614022"/>
              <a:ext cx="1666964" cy="307777"/>
            </a:xfrm>
            <a:prstGeom prst="rect">
              <a:avLst/>
            </a:prstGeom>
            <a:grpFill/>
            <a:ln>
              <a:noFill/>
            </a:ln>
          </p:spPr>
          <p:txBody>
            <a:bodyPr wrap="none" rtlCol="0">
              <a:spAutoFit/>
            </a:bodyPr>
            <a:lstStyle/>
            <a:p>
              <a:r>
                <a:rPr lang="en-US" sz="1400" b="1" dirty="0">
                  <a:solidFill>
                    <a:schemeClr val="tx2"/>
                  </a:solidFill>
                  <a:latin typeface="Calibri" pitchFamily="34" charset="0"/>
                </a:rPr>
                <a:t>AXIAL FORCE VALUE</a:t>
              </a:r>
            </a:p>
          </p:txBody>
        </p:sp>
      </p:grpSp>
      <p:sp>
        <p:nvSpPr>
          <p:cNvPr id="39" name="Rectangle 38"/>
          <p:cNvSpPr/>
          <p:nvPr/>
        </p:nvSpPr>
        <p:spPr>
          <a:xfrm>
            <a:off x="7492410" y="3601467"/>
            <a:ext cx="1499190" cy="56272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0" rtlCol="0" anchor="t" anchorCtr="0"/>
          <a:lstStyle/>
          <a:p>
            <a:pPr algn="r">
              <a:spcAft>
                <a:spcPts val="600"/>
              </a:spcAft>
              <a:tabLst>
                <a:tab pos="441325" algn="l"/>
              </a:tabLst>
            </a:pPr>
            <a:r>
              <a:rPr lang="en-US" sz="1400" b="1" dirty="0">
                <a:solidFill>
                  <a:schemeClr val="tx2"/>
                </a:solidFill>
                <a:latin typeface="Calibri" pitchFamily="34" charset="0"/>
              </a:rPr>
              <a:t>CONTACT FORCE HISTORY WINDOW</a:t>
            </a:r>
            <a:endParaRPr lang="en-US" sz="1400" dirty="0">
              <a:solidFill>
                <a:schemeClr val="tx2"/>
              </a:solidFill>
              <a:latin typeface="Calibri" pitchFamily="34" charset="0"/>
            </a:endParaRPr>
          </a:p>
          <a:p>
            <a:pPr algn="r"/>
            <a:endParaRPr lang="en-US" sz="1400" b="1" dirty="0">
              <a:solidFill>
                <a:schemeClr val="tx2"/>
              </a:solidFill>
              <a:latin typeface="Calibri" pitchFamily="34" charset="0"/>
            </a:endParaRPr>
          </a:p>
        </p:txBody>
      </p:sp>
      <p:grpSp>
        <p:nvGrpSpPr>
          <p:cNvPr id="40" name="Group 39"/>
          <p:cNvGrpSpPr/>
          <p:nvPr/>
        </p:nvGrpSpPr>
        <p:grpSpPr>
          <a:xfrm>
            <a:off x="131559" y="2263831"/>
            <a:ext cx="1527277" cy="860150"/>
            <a:chOff x="3384341" y="1790563"/>
            <a:chExt cx="1419717" cy="861890"/>
          </a:xfrm>
        </p:grpSpPr>
        <p:sp>
          <p:nvSpPr>
            <p:cNvPr id="41" name="Rectangular Callout 6"/>
            <p:cNvSpPr/>
            <p:nvPr/>
          </p:nvSpPr>
          <p:spPr>
            <a:xfrm>
              <a:off x="3384341" y="1790563"/>
              <a:ext cx="1361081" cy="86189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A8F"/>
                </a:solidFill>
                <a:latin typeface="+mj-lt"/>
              </a:endParaRPr>
            </a:p>
          </p:txBody>
        </p:sp>
        <p:sp>
          <p:nvSpPr>
            <p:cNvPr id="42" name="TextBox 41"/>
            <p:cNvSpPr txBox="1"/>
            <p:nvPr/>
          </p:nvSpPr>
          <p:spPr>
            <a:xfrm>
              <a:off x="3668100" y="1953143"/>
              <a:ext cx="1135958" cy="523220"/>
            </a:xfrm>
            <a:prstGeom prst="rect">
              <a:avLst/>
            </a:prstGeom>
            <a:noFill/>
            <a:ln>
              <a:noFill/>
            </a:ln>
          </p:spPr>
          <p:txBody>
            <a:bodyPr wrap="square" rtlCol="0">
              <a:spAutoFit/>
            </a:bodyPr>
            <a:lstStyle/>
            <a:p>
              <a:r>
                <a:rPr lang="en-US" sz="1400" b="1" dirty="0">
                  <a:solidFill>
                    <a:schemeClr val="tx2"/>
                  </a:solidFill>
                  <a:latin typeface="Calibri" pitchFamily="34" charset="0"/>
                </a:rPr>
                <a:t>STABILITY INDICATORS</a:t>
              </a:r>
            </a:p>
          </p:txBody>
        </p:sp>
        <p:pic>
          <p:nvPicPr>
            <p:cNvPr id="43" name="Picture 42" descr="C:\Documents and Settings\amur\Desktop\logo tactisoft\icons tactisoft\png\icon_cf_g.png"/>
            <p:cNvPicPr/>
            <p:nvPr/>
          </p:nvPicPr>
          <p:blipFill>
            <a:blip r:embed="rId9" cstate="print"/>
            <a:srcRect/>
            <a:stretch>
              <a:fillRect/>
            </a:stretch>
          </p:blipFill>
          <p:spPr bwMode="auto">
            <a:xfrm>
              <a:off x="3434783" y="1812100"/>
              <a:ext cx="288000" cy="288000"/>
            </a:xfrm>
            <a:prstGeom prst="rect">
              <a:avLst/>
            </a:prstGeom>
            <a:noFill/>
            <a:ln w="9525">
              <a:noFill/>
              <a:miter lim="800000"/>
              <a:headEnd/>
              <a:tailEnd/>
            </a:ln>
          </p:spPr>
        </p:pic>
        <p:pic>
          <p:nvPicPr>
            <p:cNvPr id="44" name="Picture 43" descr="C:\Documents and Settings\amur\Desktop\logo tactisoft\icons tactisoft\png\icon_continuity_g.png"/>
            <p:cNvPicPr/>
            <p:nvPr/>
          </p:nvPicPr>
          <p:blipFill>
            <a:blip r:embed="rId10" cstate="print"/>
            <a:srcRect/>
            <a:stretch>
              <a:fillRect/>
            </a:stretch>
          </p:blipFill>
          <p:spPr bwMode="auto">
            <a:xfrm>
              <a:off x="3434783" y="2080114"/>
              <a:ext cx="288000" cy="288000"/>
            </a:xfrm>
            <a:prstGeom prst="rect">
              <a:avLst/>
            </a:prstGeom>
            <a:noFill/>
            <a:ln w="9525">
              <a:noFill/>
              <a:miter lim="800000"/>
              <a:headEnd/>
              <a:tailEnd/>
            </a:ln>
          </p:spPr>
        </p:pic>
        <p:pic>
          <p:nvPicPr>
            <p:cNvPr id="45" name="Picture 44" descr="C:\Documents and Settings\amur\Desktop\logo tactisoft\icons tactisoft\png\icon_stability_g.png"/>
            <p:cNvPicPr/>
            <p:nvPr/>
          </p:nvPicPr>
          <p:blipFill>
            <a:blip r:embed="rId11" cstate="print"/>
            <a:srcRect/>
            <a:stretch>
              <a:fillRect/>
            </a:stretch>
          </p:blipFill>
          <p:spPr bwMode="auto">
            <a:xfrm>
              <a:off x="3434783" y="2348129"/>
              <a:ext cx="288000" cy="288000"/>
            </a:xfrm>
            <a:prstGeom prst="rect">
              <a:avLst/>
            </a:prstGeom>
            <a:noFill/>
            <a:ln w="9525">
              <a:noFill/>
              <a:miter lim="800000"/>
              <a:headEnd/>
              <a:tailEnd/>
            </a:ln>
          </p:spPr>
        </p:pic>
      </p:grpSp>
      <p:grpSp>
        <p:nvGrpSpPr>
          <p:cNvPr id="46" name="Group 45"/>
          <p:cNvGrpSpPr/>
          <p:nvPr/>
        </p:nvGrpSpPr>
        <p:grpSpPr>
          <a:xfrm>
            <a:off x="94372" y="3463374"/>
            <a:ext cx="1544817" cy="954345"/>
            <a:chOff x="78830" y="4202728"/>
            <a:chExt cx="1954018" cy="1192925"/>
          </a:xfrm>
          <a:solidFill>
            <a:schemeClr val="bg1"/>
          </a:solidFill>
        </p:grpSpPr>
        <p:sp>
          <p:nvSpPr>
            <p:cNvPr id="47" name="Rectangular Callout 17"/>
            <p:cNvSpPr/>
            <p:nvPr/>
          </p:nvSpPr>
          <p:spPr>
            <a:xfrm>
              <a:off x="78830" y="4202728"/>
              <a:ext cx="1954018" cy="104052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rgbClr val="004A8F"/>
                </a:solidFill>
                <a:latin typeface="+mj-lt"/>
              </a:endParaRPr>
            </a:p>
          </p:txBody>
        </p:sp>
        <p:pic>
          <p:nvPicPr>
            <p:cNvPr id="48" name="Picture 47" descr="C:\Documents and Settings\amur\Desktop\logo tactisoft\icons tactisoft\png\icon_LSI_b.png"/>
            <p:cNvPicPr/>
            <p:nvPr/>
          </p:nvPicPr>
          <p:blipFill>
            <a:blip r:embed="rId12" cstate="print"/>
            <a:srcRect/>
            <a:stretch>
              <a:fillRect/>
            </a:stretch>
          </p:blipFill>
          <p:spPr bwMode="auto">
            <a:xfrm>
              <a:off x="125867" y="4265746"/>
              <a:ext cx="425928" cy="392463"/>
            </a:xfrm>
            <a:prstGeom prst="rect">
              <a:avLst/>
            </a:prstGeom>
            <a:grpFill/>
            <a:ln w="9525">
              <a:noFill/>
              <a:miter lim="800000"/>
              <a:headEnd/>
              <a:tailEnd/>
            </a:ln>
          </p:spPr>
        </p:pic>
        <p:pic>
          <p:nvPicPr>
            <p:cNvPr id="49" name="Picture 48" descr="C:\Documents and Settings\amur\Desktop\logo tactisoft\icons tactisoft\png\icon_fti_b.png"/>
            <p:cNvPicPr/>
            <p:nvPr/>
          </p:nvPicPr>
          <p:blipFill>
            <a:blip r:embed="rId13" cstate="print"/>
            <a:srcRect/>
            <a:stretch>
              <a:fillRect/>
            </a:stretch>
          </p:blipFill>
          <p:spPr bwMode="auto">
            <a:xfrm>
              <a:off x="125867" y="4818524"/>
              <a:ext cx="425928" cy="392463"/>
            </a:xfrm>
            <a:prstGeom prst="rect">
              <a:avLst/>
            </a:prstGeom>
            <a:grpFill/>
            <a:ln w="9525">
              <a:noFill/>
              <a:miter lim="800000"/>
              <a:headEnd/>
              <a:tailEnd/>
            </a:ln>
          </p:spPr>
        </p:pic>
        <p:sp>
          <p:nvSpPr>
            <p:cNvPr id="50" name="TextBox 49"/>
            <p:cNvSpPr txBox="1"/>
            <p:nvPr/>
          </p:nvSpPr>
          <p:spPr>
            <a:xfrm>
              <a:off x="551780" y="4319655"/>
              <a:ext cx="1354854" cy="523220"/>
            </a:xfrm>
            <a:prstGeom prst="rect">
              <a:avLst/>
            </a:prstGeom>
            <a:grpFill/>
            <a:ln>
              <a:noFill/>
            </a:ln>
          </p:spPr>
          <p:txBody>
            <a:bodyPr wrap="none" rtlCol="0">
              <a:spAutoFit/>
            </a:bodyPr>
            <a:lstStyle/>
            <a:p>
              <a:r>
                <a:rPr lang="fr-CH" sz="1400" b="1" dirty="0">
                  <a:solidFill>
                    <a:schemeClr val="tx2"/>
                  </a:solidFill>
                  <a:latin typeface="Calibri" pitchFamily="34" charset="0"/>
                </a:rPr>
                <a:t>LSI™ INDEX </a:t>
              </a:r>
            </a:p>
            <a:p>
              <a:r>
                <a:rPr lang="fr-CH" sz="1400" b="1" dirty="0">
                  <a:solidFill>
                    <a:schemeClr val="tx2"/>
                  </a:solidFill>
                  <a:latin typeface="Calibri" pitchFamily="34" charset="0"/>
                </a:rPr>
                <a:t>VALUE</a:t>
              </a:r>
            </a:p>
          </p:txBody>
        </p:sp>
        <p:sp>
          <p:nvSpPr>
            <p:cNvPr id="51" name="TextBox 50"/>
            <p:cNvSpPr txBox="1"/>
            <p:nvPr/>
          </p:nvSpPr>
          <p:spPr>
            <a:xfrm>
              <a:off x="551780" y="4872433"/>
              <a:ext cx="1367020" cy="523220"/>
            </a:xfrm>
            <a:prstGeom prst="rect">
              <a:avLst/>
            </a:prstGeom>
            <a:grpFill/>
            <a:ln>
              <a:noFill/>
            </a:ln>
          </p:spPr>
          <p:txBody>
            <a:bodyPr wrap="none" rtlCol="0">
              <a:spAutoFit/>
            </a:bodyPr>
            <a:lstStyle/>
            <a:p>
              <a:r>
                <a:rPr lang="fr-CH" sz="1400" b="1" dirty="0">
                  <a:solidFill>
                    <a:schemeClr val="tx2"/>
                  </a:solidFill>
                  <a:latin typeface="Calibri" pitchFamily="34" charset="0"/>
                </a:rPr>
                <a:t>FTI™ INDEX </a:t>
              </a:r>
            </a:p>
            <a:p>
              <a:r>
                <a:rPr lang="fr-CH" sz="1400" b="1" dirty="0">
                  <a:solidFill>
                    <a:schemeClr val="tx2"/>
                  </a:solidFill>
                  <a:latin typeface="Calibri" pitchFamily="34" charset="0"/>
                </a:rPr>
                <a:t>VALUE</a:t>
              </a:r>
            </a:p>
          </p:txBody>
        </p:sp>
      </p:grpSp>
      <p:sp>
        <p:nvSpPr>
          <p:cNvPr id="52" name="Rectangle 51"/>
          <p:cNvSpPr/>
          <p:nvPr/>
        </p:nvSpPr>
        <p:spPr>
          <a:xfrm>
            <a:off x="6408118" y="2778536"/>
            <a:ext cx="1499190" cy="2813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0000" tIns="72000" rIns="0" rtlCol="0" anchor="t" anchorCtr="0"/>
          <a:lstStyle/>
          <a:p>
            <a:pPr algn="r">
              <a:spcAft>
                <a:spcPts val="600"/>
              </a:spcAft>
              <a:tabLst>
                <a:tab pos="441325" algn="l"/>
              </a:tabLst>
            </a:pPr>
            <a:r>
              <a:rPr lang="en-US" sz="1400" b="1" dirty="0">
                <a:solidFill>
                  <a:schemeClr val="tx2"/>
                </a:solidFill>
                <a:latin typeface="Calibri" pitchFamily="34" charset="0"/>
              </a:rPr>
              <a:t>TIP INDICATOR</a:t>
            </a:r>
          </a:p>
        </p:txBody>
      </p:sp>
      <p:cxnSp>
        <p:nvCxnSpPr>
          <p:cNvPr id="53" name="Straight Arrow Connector 52"/>
          <p:cNvCxnSpPr/>
          <p:nvPr/>
        </p:nvCxnSpPr>
        <p:spPr>
          <a:xfrm flipH="1">
            <a:off x="6408118" y="3827761"/>
            <a:ext cx="1208740" cy="518913"/>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334226" y="2609296"/>
            <a:ext cx="649219" cy="29222"/>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408119" y="3059898"/>
            <a:ext cx="379180" cy="275337"/>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75043" y="1958341"/>
            <a:ext cx="2316480" cy="138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7" name="Straight Arrow Connector 56"/>
          <p:cNvCxnSpPr/>
          <p:nvPr/>
        </p:nvCxnSpPr>
        <p:spPr>
          <a:xfrm flipV="1">
            <a:off x="1539406" y="2725507"/>
            <a:ext cx="1957938" cy="1077563"/>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912008" y="1757639"/>
            <a:ext cx="254635" cy="938867"/>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91523" y="2038504"/>
            <a:ext cx="905259" cy="262236"/>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63476" t="9080" r="30540" b="84551"/>
          <a:stretch/>
        </p:blipFill>
        <p:spPr bwMode="auto">
          <a:xfrm>
            <a:off x="5405960" y="1659438"/>
            <a:ext cx="278470" cy="17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714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TactiCath</a:t>
            </a:r>
            <a:r>
              <a:rPr lang="en-US" baseline="30000" dirty="0"/>
              <a:t>™</a:t>
            </a:r>
            <a:r>
              <a:rPr lang="en-US" dirty="0"/>
              <a:t> Quartz system operating parameters</a:t>
            </a:r>
          </a:p>
        </p:txBody>
      </p:sp>
      <p:sp>
        <p:nvSpPr>
          <p:cNvPr id="3" name="Content Placeholder 2"/>
          <p:cNvSpPr>
            <a:spLocks noGrp="1"/>
          </p:cNvSpPr>
          <p:nvPr>
            <p:ph idx="1"/>
          </p:nvPr>
        </p:nvSpPr>
        <p:spPr>
          <a:xfrm>
            <a:off x="502920" y="914400"/>
            <a:ext cx="8229600" cy="3783971"/>
          </a:xfrm>
        </p:spPr>
        <p:txBody>
          <a:bodyPr/>
          <a:lstStyle/>
          <a:p>
            <a:pPr lvl="0"/>
            <a:r>
              <a:rPr lang="en-US" sz="1600" dirty="0"/>
              <a:t>Maximum power setting of 30 W</a:t>
            </a:r>
          </a:p>
          <a:p>
            <a:pPr lvl="1"/>
            <a:r>
              <a:rPr lang="en-US" sz="1600" dirty="0"/>
              <a:t>Recommended power range of 10–30 W</a:t>
            </a:r>
          </a:p>
          <a:p>
            <a:pPr lvl="1"/>
            <a:r>
              <a:rPr lang="en-US" sz="1600" dirty="0"/>
              <a:t>Important to carefully titrate RF power in part by using impedance drops</a:t>
            </a:r>
          </a:p>
          <a:p>
            <a:pPr lvl="1"/>
            <a:r>
              <a:rPr lang="en-US" sz="1600" dirty="0"/>
              <a:t>Application of higher power is associated with higher likelihood of audible </a:t>
            </a:r>
            <a:br>
              <a:rPr lang="en-US" sz="1600" dirty="0"/>
            </a:br>
            <a:r>
              <a:rPr lang="en-US" sz="1600" dirty="0"/>
              <a:t>steam pop occurrence</a:t>
            </a:r>
          </a:p>
          <a:p>
            <a:pPr lvl="0"/>
            <a:r>
              <a:rPr lang="en-US" sz="1600" dirty="0"/>
              <a:t>CF target 20 g with a recommended range of 10–30 g</a:t>
            </a:r>
          </a:p>
          <a:p>
            <a:pPr lvl="1"/>
            <a:r>
              <a:rPr lang="en-US" sz="1600" dirty="0"/>
              <a:t>Do not increase power to compensate for poor contact, instead ensure the </a:t>
            </a:r>
            <a:br>
              <a:rPr lang="en-US" sz="1600" dirty="0"/>
            </a:br>
            <a:r>
              <a:rPr lang="en-US" sz="1600" dirty="0"/>
              <a:t>catheter tip has good contact with the tissue</a:t>
            </a:r>
          </a:p>
          <a:p>
            <a:pPr lvl="1"/>
            <a:r>
              <a:rPr lang="en-US" sz="1600" dirty="0"/>
              <a:t>High power should only be used in special circumstances</a:t>
            </a:r>
          </a:p>
          <a:p>
            <a:pPr lvl="0"/>
            <a:r>
              <a:rPr lang="en-US" sz="1600" dirty="0"/>
              <a:t>Minimum Irrigation flow rate during RF energy Delivery</a:t>
            </a:r>
          </a:p>
          <a:p>
            <a:pPr lvl="1"/>
            <a:r>
              <a:rPr lang="en-US" sz="1600" dirty="0"/>
              <a:t>Recommended minimum flow of 17 mL/min (power ≤30 W)</a:t>
            </a:r>
          </a:p>
          <a:p>
            <a:pPr lvl="1"/>
            <a:r>
              <a:rPr lang="en-US" sz="1600" dirty="0"/>
              <a:t>Recommended minimum flow of 30 mL/min (ablation power &gt;30 W)</a:t>
            </a:r>
          </a:p>
          <a:p>
            <a:pPr lvl="1"/>
            <a:endParaRPr lang="en-US" sz="1600" dirty="0"/>
          </a:p>
        </p:txBody>
      </p:sp>
      <p:sp>
        <p:nvSpPr>
          <p:cNvPr id="12" name="Date Placeholder 11"/>
          <p:cNvSpPr>
            <a:spLocks noGrp="1"/>
          </p:cNvSpPr>
          <p:nvPr>
            <p:ph type="dt" sz="half" idx="10"/>
          </p:nvPr>
        </p:nvSpPr>
        <p:spPr/>
        <p:txBody>
          <a:bodyPr/>
          <a:lstStyle/>
          <a:p>
            <a:fld id="{59AB9C04-F1A3-4D47-B983-B8DFB6E190A2}"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26</a:t>
            </a:fld>
            <a:endParaRPr lang="en-US" dirty="0"/>
          </a:p>
        </p:txBody>
      </p:sp>
      <p:sp>
        <p:nvSpPr>
          <p:cNvPr id="4" name="Text Placeholder 3"/>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83313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TactiCath</a:t>
            </a:r>
            <a:r>
              <a:rPr lang="en-US" baseline="30000" dirty="0"/>
              <a:t>™</a:t>
            </a:r>
            <a:r>
              <a:rPr lang="en-US" dirty="0"/>
              <a:t> catheter posterior wall ablation considerations</a:t>
            </a:r>
          </a:p>
        </p:txBody>
      </p:sp>
      <p:sp>
        <p:nvSpPr>
          <p:cNvPr id="3" name="Content Placeholder 2"/>
          <p:cNvSpPr>
            <a:spLocks noGrp="1"/>
          </p:cNvSpPr>
          <p:nvPr>
            <p:ph idx="1"/>
          </p:nvPr>
        </p:nvSpPr>
        <p:spPr/>
        <p:txBody>
          <a:bodyPr/>
          <a:lstStyle/>
          <a:p>
            <a:r>
              <a:rPr lang="en-US" sz="1600" dirty="0"/>
              <a:t>For posterior wall ablations:</a:t>
            </a:r>
          </a:p>
          <a:p>
            <a:pPr lvl="1"/>
            <a:r>
              <a:rPr lang="en-US" sz="1600" dirty="0"/>
              <a:t>Start energy delivery at a low power setting (15 W for example) and then </a:t>
            </a:r>
            <a:br>
              <a:rPr lang="en-US" sz="1600" dirty="0"/>
            </a:br>
            <a:r>
              <a:rPr lang="en-US" sz="1600" dirty="0"/>
              <a:t>slowly titrate power up if desired results aren’t achieved.</a:t>
            </a:r>
          </a:p>
          <a:p>
            <a:pPr lvl="1"/>
            <a:r>
              <a:rPr lang="en-US" sz="1600" dirty="0"/>
              <a:t>It is not anticipated that the maximum setting of 30 W is required in this </a:t>
            </a:r>
            <a:br>
              <a:rPr lang="en-US" sz="1600" dirty="0"/>
            </a:br>
            <a:r>
              <a:rPr lang="en-US" sz="1600" dirty="0"/>
              <a:t>area of the heart.</a:t>
            </a:r>
          </a:p>
          <a:p>
            <a:pPr lvl="1"/>
            <a:r>
              <a:rPr lang="en-US" sz="1600" dirty="0"/>
              <a:t>Additionally, start with minimal contact force (10 g) and evaluate catheter </a:t>
            </a:r>
            <a:br>
              <a:rPr lang="en-US" sz="1600" dirty="0"/>
            </a:br>
            <a:r>
              <a:rPr lang="en-US" sz="1600" dirty="0"/>
              <a:t>position, and power settings before increasing contact with the posterior wall. </a:t>
            </a:r>
          </a:p>
          <a:p>
            <a:pPr lvl="1"/>
            <a:r>
              <a:rPr lang="en-US" sz="1600" dirty="0"/>
              <a:t>Always closely monitor contact force feedback.</a:t>
            </a:r>
          </a:p>
          <a:p>
            <a:endParaRPr lang="en-US" sz="1600" dirty="0"/>
          </a:p>
        </p:txBody>
      </p:sp>
      <p:sp>
        <p:nvSpPr>
          <p:cNvPr id="12" name="Date Placeholder 11"/>
          <p:cNvSpPr>
            <a:spLocks noGrp="1"/>
          </p:cNvSpPr>
          <p:nvPr>
            <p:ph type="dt" sz="half" idx="10"/>
          </p:nvPr>
        </p:nvSpPr>
        <p:spPr/>
        <p:txBody>
          <a:bodyPr/>
          <a:lstStyle/>
          <a:p>
            <a:fld id="{5ABF8D90-323B-F448-ABB4-D31E3A126DAF}"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27</a:t>
            </a:fld>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8372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p:txBody>
          <a:bodyPr>
            <a:normAutofit fontScale="90000"/>
          </a:bodyPr>
          <a:lstStyle/>
          <a:p>
            <a:r>
              <a:rPr lang="en-US"/>
              <a:t>Edema formation doubles atrial wall thickness</a:t>
            </a:r>
            <a:endParaRPr lang="en-US" dirty="0"/>
          </a:p>
        </p:txBody>
      </p:sp>
      <p:sp>
        <p:nvSpPr>
          <p:cNvPr id="4" name="Content Placeholder 3"/>
          <p:cNvSpPr>
            <a:spLocks noGrp="1"/>
          </p:cNvSpPr>
          <p:nvPr>
            <p:ph idx="1"/>
          </p:nvPr>
        </p:nvSpPr>
        <p:spPr/>
        <p:txBody>
          <a:bodyPr/>
          <a:lstStyle/>
          <a:p>
            <a:r>
              <a:rPr lang="en-US" altLang="en-US" sz="1600" dirty="0"/>
              <a:t>Atrial wall </a:t>
            </a:r>
            <a:r>
              <a:rPr lang="en-US" altLang="en-US" sz="1400" dirty="0"/>
              <a:t>thickness</a:t>
            </a:r>
            <a:r>
              <a:rPr lang="en-US" altLang="en-US" sz="1600" dirty="0"/>
              <a:t> doubles after 1 minute after ablation due to tissue </a:t>
            </a:r>
            <a:br>
              <a:rPr lang="en-US" altLang="en-US" sz="1600" dirty="0"/>
            </a:br>
            <a:r>
              <a:rPr lang="en-US" altLang="en-US" sz="1600" dirty="0"/>
              <a:t>edema formation</a:t>
            </a:r>
          </a:p>
        </p:txBody>
      </p:sp>
      <p:sp>
        <p:nvSpPr>
          <p:cNvPr id="11" name="Date Placeholder 10"/>
          <p:cNvSpPr>
            <a:spLocks noGrp="1"/>
          </p:cNvSpPr>
          <p:nvPr>
            <p:ph type="dt" sz="half" idx="10"/>
          </p:nvPr>
        </p:nvSpPr>
        <p:spPr/>
        <p:txBody>
          <a:bodyPr/>
          <a:lstStyle/>
          <a:p>
            <a:fld id="{E49FF4FD-0EA2-604D-BD6F-0D3B49044C89}"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28</a:t>
            </a:fld>
            <a:endParaRPr lang="en-US" dirty="0"/>
          </a:p>
        </p:txBody>
      </p:sp>
      <p:sp>
        <p:nvSpPr>
          <p:cNvPr id="3" name="Text Placeholder 2"/>
          <p:cNvSpPr>
            <a:spLocks noGrp="1"/>
          </p:cNvSpPr>
          <p:nvPr>
            <p:ph type="body" sz="quarter" idx="15"/>
          </p:nvPr>
        </p:nvSpPr>
        <p:spPr/>
        <p:txBody>
          <a:bodyPr/>
          <a:lstStyle/>
          <a:p>
            <a:r>
              <a:rPr lang="en-US" altLang="en-US" dirty="0"/>
              <a:t>Ren JF, et al., </a:t>
            </a:r>
            <a:r>
              <a:rPr lang="en-US" altLang="en-US" i="1" dirty="0"/>
              <a:t>Echocardiography</a:t>
            </a:r>
            <a:r>
              <a:rPr lang="en-US" altLang="en-US" dirty="0"/>
              <a:t> </a:t>
            </a:r>
            <a:r>
              <a:rPr lang="en-US" dirty="0"/>
              <a:t>2001;18(6):503–7.</a:t>
            </a:r>
            <a:endParaRPr lang="en-US" altLang="en-US" dirty="0"/>
          </a:p>
        </p:txBody>
      </p:sp>
      <p:grpSp>
        <p:nvGrpSpPr>
          <p:cNvPr id="13315" name="Group 6"/>
          <p:cNvGrpSpPr>
            <a:grpSpLocks/>
          </p:cNvGrpSpPr>
          <p:nvPr/>
        </p:nvGrpSpPr>
        <p:grpSpPr bwMode="auto">
          <a:xfrm>
            <a:off x="575222" y="1924050"/>
            <a:ext cx="4614050" cy="2159818"/>
            <a:chOff x="964664" y="4005064"/>
            <a:chExt cx="4752975" cy="2620188"/>
          </a:xfrm>
        </p:grpSpPr>
        <p:pic>
          <p:nvPicPr>
            <p:cNvPr id="133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664" y="4005064"/>
              <a:ext cx="4752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97026" y="5414266"/>
              <a:ext cx="3518805" cy="1210986"/>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33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893" y="1924050"/>
            <a:ext cx="2903702" cy="1740443"/>
          </a:xfrm>
          <a:prstGeom prst="rect">
            <a:avLst/>
          </a:prstGeom>
          <a:noFill/>
          <a:ln w="2540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674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a:t>
            </a:r>
          </a:p>
        </p:txBody>
      </p:sp>
      <p:sp>
        <p:nvSpPr>
          <p:cNvPr id="5" name="Text Placeholder 4"/>
          <p:cNvSpPr>
            <a:spLocks noGrp="1"/>
          </p:cNvSpPr>
          <p:nvPr>
            <p:ph type="body" idx="1"/>
          </p:nvPr>
        </p:nvSpPr>
        <p:spPr/>
        <p:txBody>
          <a:bodyPr/>
          <a:lstStyle/>
          <a:p>
            <a:r>
              <a:rPr lang="en-US" dirty="0" err="1"/>
              <a:t>Tacticath</a:t>
            </a:r>
            <a:r>
              <a:rPr lang="en-US" dirty="0"/>
              <a:t>™ contact force ablation catheter</a:t>
            </a:r>
          </a:p>
        </p:txBody>
      </p:sp>
      <p:sp>
        <p:nvSpPr>
          <p:cNvPr id="11" name="Date Placeholder 10"/>
          <p:cNvSpPr>
            <a:spLocks noGrp="1"/>
          </p:cNvSpPr>
          <p:nvPr>
            <p:ph type="dt" sz="half" idx="10"/>
          </p:nvPr>
        </p:nvSpPr>
        <p:spPr/>
        <p:txBody>
          <a:bodyPr/>
          <a:lstStyle/>
          <a:p>
            <a:fld id="{5730A2A2-7642-2841-B0E8-76005B0732E6}" type="datetime1">
              <a:rPr lang="en-US" smtClean="0"/>
              <a:pPr/>
              <a:t>3/29/2019</a:t>
            </a:fld>
            <a:endParaRPr lang="en-US"/>
          </a:p>
        </p:txBody>
      </p:sp>
      <p:sp>
        <p:nvSpPr>
          <p:cNvPr id="3" name="Slide Number Placeholder 2"/>
          <p:cNvSpPr>
            <a:spLocks noGrp="1"/>
          </p:cNvSpPr>
          <p:nvPr>
            <p:ph type="sldNum" sz="quarter" idx="12"/>
          </p:nvPr>
        </p:nvSpPr>
        <p:spPr/>
        <p:txBody>
          <a:bodyPr/>
          <a:lstStyle/>
          <a:p>
            <a:fld id="{B5E5DBCF-1D51-C641-BCE7-C1621196A4B9}" type="slidenum">
              <a:rPr lang="en-US" smtClean="0"/>
              <a:pPr/>
              <a:t>29</a:t>
            </a:fld>
            <a:endParaRPr lang="en-US" dirty="0"/>
          </a:p>
        </p:txBody>
      </p:sp>
      <p:sp>
        <p:nvSpPr>
          <p:cNvPr id="6" name="Action Button: Go Home 5">
            <a:hlinkClick r:id="rId3" action="ppaction://hlinksldjump" highlightClick="1"/>
            <a:extLst>
              <a:ext uri="{FF2B5EF4-FFF2-40B4-BE49-F238E27FC236}">
                <a16:creationId xmlns:a16="http://schemas.microsoft.com/office/drawing/2014/main" id="{161371CF-EDCE-4A4D-9CD2-9BEB9642B3F9}"/>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590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Safe and Effective </a:t>
            </a:r>
            <a:br>
              <a:rPr lang="en-US" dirty="0"/>
            </a:br>
            <a:r>
              <a:rPr lang="en-US" dirty="0"/>
              <a:t>Lesion Formation</a:t>
            </a:r>
          </a:p>
        </p:txBody>
      </p:sp>
      <p:sp>
        <p:nvSpPr>
          <p:cNvPr id="14" name="Text Placeholder 13"/>
          <p:cNvSpPr>
            <a:spLocks noGrp="1"/>
          </p:cNvSpPr>
          <p:nvPr>
            <p:ph type="body" idx="1"/>
          </p:nvPr>
        </p:nvSpPr>
        <p:spPr/>
        <p:txBody>
          <a:bodyPr/>
          <a:lstStyle/>
          <a:p>
            <a:endParaRPr lang="en-US"/>
          </a:p>
        </p:txBody>
      </p:sp>
      <p:sp>
        <p:nvSpPr>
          <p:cNvPr id="13" name="Date Placeholder 12"/>
          <p:cNvSpPr>
            <a:spLocks noGrp="1"/>
          </p:cNvSpPr>
          <p:nvPr>
            <p:ph type="dt" sz="half" idx="10"/>
          </p:nvPr>
        </p:nvSpPr>
        <p:spPr/>
        <p:txBody>
          <a:bodyPr/>
          <a:lstStyle/>
          <a:p>
            <a:fld id="{3C228358-DF77-F146-9260-AF9C0F719534}" type="datetime1">
              <a:rPr lang="en-US" smtClean="0"/>
              <a:t>3/29/2019</a:t>
            </a:fld>
            <a:endParaRPr lang="en-US" dirty="0"/>
          </a:p>
        </p:txBody>
      </p:sp>
      <p:sp>
        <p:nvSpPr>
          <p:cNvPr id="3" name="Slide Number Placeholder 2"/>
          <p:cNvSpPr>
            <a:spLocks noGrp="1"/>
          </p:cNvSpPr>
          <p:nvPr>
            <p:ph type="sldNum" sz="quarter" idx="12"/>
          </p:nvPr>
        </p:nvSpPr>
        <p:spPr/>
        <p:txBody>
          <a:bodyPr/>
          <a:lstStyle/>
          <a:p>
            <a:fld id="{B5E5DBCF-1D51-C641-BCE7-C1621196A4B9}" type="slidenum">
              <a:rPr lang="en-US" smtClean="0"/>
              <a:pPr/>
              <a:t>3</a:t>
            </a:fld>
            <a:endParaRPr lang="en-US" dirty="0"/>
          </a:p>
        </p:txBody>
      </p:sp>
      <p:sp>
        <p:nvSpPr>
          <p:cNvPr id="5" name="Action Button: Go Home 4">
            <a:hlinkClick r:id="rId3" action="ppaction://hlinksldjump" highlightClick="1"/>
            <a:extLst>
              <a:ext uri="{FF2B5EF4-FFF2-40B4-BE49-F238E27FC236}">
                <a16:creationId xmlns:a16="http://schemas.microsoft.com/office/drawing/2014/main" id="{8F699277-2AF5-4809-9A07-6F32C813EE6C}"/>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753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1099" y="0"/>
            <a:ext cx="7542678" cy="5143500"/>
          </a:xfrm>
          <a:prstGeom prst="rect">
            <a:avLst/>
          </a:prstGeom>
        </p:spPr>
      </p:pic>
      <p:sp>
        <p:nvSpPr>
          <p:cNvPr id="2" name="Title 1"/>
          <p:cNvSpPr>
            <a:spLocks noGrp="1"/>
          </p:cNvSpPr>
          <p:nvPr>
            <p:ph type="title"/>
          </p:nvPr>
        </p:nvSpPr>
        <p:spPr/>
        <p:txBody>
          <a:bodyPr>
            <a:normAutofit fontScale="90000"/>
          </a:bodyPr>
          <a:lstStyle/>
          <a:p>
            <a:r>
              <a:rPr lang="en-US" dirty="0" err="1"/>
              <a:t>TactiCath</a:t>
            </a:r>
            <a:r>
              <a:rPr lang="en-US" baseline="30000" dirty="0"/>
              <a:t>™</a:t>
            </a:r>
            <a:r>
              <a:rPr lang="en-US" dirty="0"/>
              <a:t> contact force catheter</a:t>
            </a:r>
            <a:br>
              <a:rPr lang="en-US" dirty="0"/>
            </a:br>
            <a:r>
              <a:rPr lang="en-US" dirty="0"/>
              <a:t>clinical evidence</a:t>
            </a:r>
          </a:p>
        </p:txBody>
      </p:sp>
      <p:sp>
        <p:nvSpPr>
          <p:cNvPr id="18" name="Date Placeholder 17"/>
          <p:cNvSpPr>
            <a:spLocks noGrp="1"/>
          </p:cNvSpPr>
          <p:nvPr>
            <p:ph type="dt" sz="half" idx="10"/>
          </p:nvPr>
        </p:nvSpPr>
        <p:spPr/>
        <p:txBody>
          <a:bodyPr/>
          <a:lstStyle/>
          <a:p>
            <a:fld id="{6438F052-41BB-EB43-8ECF-AFDF8CF95C6F}" type="datetime1">
              <a:rPr lang="en-US" smtClean="0">
                <a:solidFill>
                  <a:srgbClr val="000000"/>
                </a:solidFill>
              </a:rPr>
              <a:pPr/>
              <a:t>3/29/2019</a:t>
            </a:fld>
            <a:endParaRPr lang="en-US">
              <a:solidFill>
                <a:srgbClr val="000000"/>
              </a:solidFill>
            </a:endParaRPr>
          </a:p>
        </p:txBody>
      </p:sp>
      <p:sp>
        <p:nvSpPr>
          <p:cNvPr id="3" name="Slide Number Placeholder 2"/>
          <p:cNvSpPr>
            <a:spLocks noGrp="1"/>
          </p:cNvSpPr>
          <p:nvPr>
            <p:ph type="sldNum" sz="quarter" idx="12"/>
          </p:nvPr>
        </p:nvSpPr>
        <p:spPr/>
        <p:txBody>
          <a:bodyPr/>
          <a:lstStyle/>
          <a:p>
            <a:fld id="{0C9F10FC-1A7C-0142-9391-393B55E2CC4A}" type="slidenum">
              <a:rPr lang="en-US" smtClean="0">
                <a:solidFill>
                  <a:srgbClr val="000000"/>
                </a:solidFill>
              </a:rPr>
              <a:pPr/>
              <a:t>30</a:t>
            </a:fld>
            <a:endParaRPr lang="en-US" dirty="0">
              <a:solidFill>
                <a:srgbClr val="000000"/>
              </a:solidFill>
            </a:endParaRPr>
          </a:p>
        </p:txBody>
      </p:sp>
      <p:sp>
        <p:nvSpPr>
          <p:cNvPr id="6" name="Text Placeholder 5"/>
          <p:cNvSpPr>
            <a:spLocks noGrp="1"/>
          </p:cNvSpPr>
          <p:nvPr>
            <p:ph type="body" sz="quarter" idx="15"/>
          </p:nvPr>
        </p:nvSpPr>
        <p:spPr>
          <a:xfrm>
            <a:off x="505318" y="4561367"/>
            <a:ext cx="4064000" cy="465436"/>
          </a:xfrm>
          <a:solidFill>
            <a:srgbClr val="FFFFFF">
              <a:alpha val="50196"/>
            </a:srgbClr>
          </a:solidFill>
        </p:spPr>
        <p:txBody>
          <a:bodyPr/>
          <a:lstStyle/>
          <a:p>
            <a:r>
              <a:rPr lang="en-US" dirty="0"/>
              <a:t>1. </a:t>
            </a:r>
            <a:r>
              <a:rPr lang="en-US" dirty="0" err="1"/>
              <a:t>Kuck</a:t>
            </a:r>
            <a:r>
              <a:rPr lang="en-US" dirty="0"/>
              <a:t> et al. </a:t>
            </a:r>
            <a:r>
              <a:rPr lang="en-US" i="1" dirty="0"/>
              <a:t>Heart Rhythm </a:t>
            </a:r>
            <a:r>
              <a:rPr lang="en-US" dirty="0"/>
              <a:t>2012;9(1):18–23.  |  2. Reddy et al. </a:t>
            </a:r>
            <a:r>
              <a:rPr lang="en-US" i="1" dirty="0"/>
              <a:t>Heart Rhythm </a:t>
            </a:r>
            <a:r>
              <a:rPr lang="en-US" dirty="0"/>
              <a:t>2012;9(11):1789–95.  |  3.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  | 4. </a:t>
            </a:r>
            <a:r>
              <a:rPr lang="en-US" dirty="0" err="1"/>
              <a:t>Kautzner</a:t>
            </a:r>
            <a:r>
              <a:rPr lang="en-US" dirty="0"/>
              <a:t> et al. </a:t>
            </a:r>
            <a:r>
              <a:rPr lang="en-US" i="1" dirty="0" err="1"/>
              <a:t>Europace</a:t>
            </a:r>
            <a:r>
              <a:rPr lang="en-US" dirty="0"/>
              <a:t> 2015.  |  5. </a:t>
            </a:r>
            <a:r>
              <a:rPr lang="en-US" dirty="0">
                <a:solidFill>
                  <a:srgbClr val="000000"/>
                </a:solidFill>
              </a:rPr>
              <a:t>Reddy, et al. </a:t>
            </a:r>
            <a:r>
              <a:rPr lang="en-US" i="1" dirty="0">
                <a:solidFill>
                  <a:srgbClr val="000000"/>
                </a:solidFill>
              </a:rPr>
              <a:t>Circulation</a:t>
            </a:r>
            <a:r>
              <a:rPr lang="en-US" dirty="0">
                <a:solidFill>
                  <a:srgbClr val="000000"/>
                </a:solidFill>
              </a:rPr>
              <a:t> </a:t>
            </a:r>
            <a:r>
              <a:rPr lang="en-US" dirty="0"/>
              <a:t>2015 Sep 8;132(10):907-15. </a:t>
            </a:r>
          </a:p>
        </p:txBody>
      </p:sp>
      <p:sp>
        <p:nvSpPr>
          <p:cNvPr id="5" name="TextBox 4"/>
          <p:cNvSpPr txBox="1"/>
          <p:nvPr/>
        </p:nvSpPr>
        <p:spPr>
          <a:xfrm>
            <a:off x="2700900" y="4277789"/>
            <a:ext cx="395363" cy="174407"/>
          </a:xfrm>
          <a:prstGeom prst="rect">
            <a:avLst/>
          </a:prstGeom>
          <a:noFill/>
        </p:spPr>
        <p:txBody>
          <a:bodyPr wrap="square" rtlCol="0">
            <a:spAutoFit/>
          </a:bodyPr>
          <a:lstStyle/>
          <a:p>
            <a:r>
              <a:rPr lang="en-US" sz="800" b="1" baseline="30000" dirty="0">
                <a:solidFill>
                  <a:schemeClr val="bg1"/>
                </a:solidFill>
                <a:latin typeface="Calibri" charset="0"/>
                <a:ea typeface="Calibri" charset="0"/>
                <a:cs typeface="Calibri" charset="0"/>
              </a:rPr>
              <a:t>1,2</a:t>
            </a:r>
          </a:p>
        </p:txBody>
      </p:sp>
      <p:sp>
        <p:nvSpPr>
          <p:cNvPr id="17" name="Content Placeholder 23"/>
          <p:cNvSpPr txBox="1">
            <a:spLocks/>
          </p:cNvSpPr>
          <p:nvPr/>
        </p:nvSpPr>
        <p:spPr>
          <a:xfrm>
            <a:off x="502919" y="1061883"/>
            <a:ext cx="3856139" cy="3219971"/>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cap="all" baseline="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b="0" cap="none" dirty="0">
                <a:solidFill>
                  <a:srgbClr val="000000"/>
                </a:solidFill>
                <a:latin typeface="Georgia"/>
                <a:cs typeface="+mn-cs"/>
              </a:rPr>
              <a:t>Peer-reviewed clinical evidence established through a series of methodically planned clinical trials, to develop and validate</a:t>
            </a:r>
            <a:br>
              <a:rPr lang="en-US" sz="1400" b="0" cap="none" dirty="0">
                <a:solidFill>
                  <a:srgbClr val="000000"/>
                </a:solidFill>
                <a:latin typeface="Georgia"/>
                <a:cs typeface="+mn-cs"/>
              </a:rPr>
            </a:br>
            <a:r>
              <a:rPr lang="en-US" sz="1400" b="0" cap="none" dirty="0">
                <a:solidFill>
                  <a:srgbClr val="000000"/>
                </a:solidFill>
                <a:latin typeface="Georgia"/>
                <a:cs typeface="+mn-cs"/>
              </a:rPr>
              <a:t>contact force recommendations, </a:t>
            </a:r>
            <a:br>
              <a:rPr lang="en-US" sz="1400" b="0" cap="none" dirty="0">
                <a:solidFill>
                  <a:srgbClr val="000000"/>
                </a:solidFill>
                <a:latin typeface="Georgia"/>
                <a:cs typeface="+mn-cs"/>
              </a:rPr>
            </a:br>
            <a:r>
              <a:rPr lang="en-US" sz="1400" b="0" cap="none" dirty="0">
                <a:solidFill>
                  <a:srgbClr val="000000"/>
                </a:solidFill>
                <a:latin typeface="Georgia"/>
                <a:cs typeface="+mn-cs"/>
              </a:rPr>
              <a:t>and to demonstrate clinical</a:t>
            </a:r>
            <a:br>
              <a:rPr lang="en-US" sz="1400" b="0" cap="none" dirty="0">
                <a:solidFill>
                  <a:srgbClr val="000000"/>
                </a:solidFill>
                <a:latin typeface="Georgia"/>
                <a:cs typeface="+mn-cs"/>
              </a:rPr>
            </a:br>
            <a:r>
              <a:rPr lang="en-US" sz="1400" b="0" cap="none" dirty="0">
                <a:solidFill>
                  <a:srgbClr val="000000"/>
                </a:solidFill>
                <a:latin typeface="Georgia"/>
                <a:cs typeface="+mn-cs"/>
              </a:rPr>
              <a:t>safety and effectiveness </a:t>
            </a:r>
          </a:p>
          <a:p>
            <a:endParaRPr lang="en-US" sz="1400" dirty="0">
              <a:solidFill>
                <a:srgbClr val="009CDE"/>
              </a:solidFill>
            </a:endParaRPr>
          </a:p>
        </p:txBody>
      </p:sp>
      <p:sp>
        <p:nvSpPr>
          <p:cNvPr id="22" name="TextBox 21"/>
          <p:cNvSpPr txBox="1"/>
          <p:nvPr/>
        </p:nvSpPr>
        <p:spPr>
          <a:xfrm>
            <a:off x="4540044" y="3675278"/>
            <a:ext cx="395363" cy="174407"/>
          </a:xfrm>
          <a:prstGeom prst="rect">
            <a:avLst/>
          </a:prstGeom>
          <a:noFill/>
        </p:spPr>
        <p:txBody>
          <a:bodyPr wrap="square" rtlCol="0">
            <a:spAutoFit/>
          </a:bodyPr>
          <a:lstStyle/>
          <a:p>
            <a:r>
              <a:rPr lang="en-US" sz="800" b="1" baseline="30000" dirty="0">
                <a:solidFill>
                  <a:schemeClr val="bg1"/>
                </a:solidFill>
                <a:latin typeface="Calibri" charset="0"/>
                <a:ea typeface="Calibri" charset="0"/>
                <a:cs typeface="Calibri" charset="0"/>
              </a:rPr>
              <a:t>3</a:t>
            </a:r>
          </a:p>
        </p:txBody>
      </p:sp>
      <p:sp>
        <p:nvSpPr>
          <p:cNvPr id="25" name="TextBox 24"/>
          <p:cNvSpPr txBox="1"/>
          <p:nvPr/>
        </p:nvSpPr>
        <p:spPr>
          <a:xfrm>
            <a:off x="6162719" y="2666169"/>
            <a:ext cx="395363" cy="174407"/>
          </a:xfrm>
          <a:prstGeom prst="rect">
            <a:avLst/>
          </a:prstGeom>
          <a:noFill/>
        </p:spPr>
        <p:txBody>
          <a:bodyPr wrap="square" rtlCol="0">
            <a:spAutoFit/>
          </a:bodyPr>
          <a:lstStyle/>
          <a:p>
            <a:r>
              <a:rPr lang="en-US" sz="800" b="1" baseline="30000" dirty="0">
                <a:solidFill>
                  <a:schemeClr val="bg1"/>
                </a:solidFill>
                <a:latin typeface="Calibri" charset="0"/>
                <a:ea typeface="Calibri" charset="0"/>
                <a:cs typeface="Calibri" charset="0"/>
              </a:rPr>
              <a:t>4</a:t>
            </a:r>
          </a:p>
        </p:txBody>
      </p:sp>
      <p:sp>
        <p:nvSpPr>
          <p:cNvPr id="26" name="TextBox 25"/>
          <p:cNvSpPr txBox="1"/>
          <p:nvPr/>
        </p:nvSpPr>
        <p:spPr>
          <a:xfrm>
            <a:off x="7491045" y="1780194"/>
            <a:ext cx="395363" cy="174407"/>
          </a:xfrm>
          <a:prstGeom prst="rect">
            <a:avLst/>
          </a:prstGeom>
          <a:noFill/>
        </p:spPr>
        <p:txBody>
          <a:bodyPr wrap="square" rtlCol="0">
            <a:spAutoFit/>
          </a:bodyPr>
          <a:lstStyle/>
          <a:p>
            <a:r>
              <a:rPr lang="en-US" sz="800" b="1" baseline="30000" dirty="0">
                <a:solidFill>
                  <a:schemeClr val="bg1"/>
                </a:solidFill>
                <a:latin typeface="Calibri" charset="0"/>
                <a:ea typeface="Calibri" charset="0"/>
                <a:cs typeface="Calibri" charset="0"/>
              </a:rPr>
              <a:t>5</a:t>
            </a:r>
          </a:p>
        </p:txBody>
      </p:sp>
      <p:pic>
        <p:nvPicPr>
          <p:cNvPr id="14" name="Picture 13">
            <a:extLst>
              <a:ext uri="{FF2B5EF4-FFF2-40B4-BE49-F238E27FC236}">
                <a16:creationId xmlns:a16="http://schemas.microsoft.com/office/drawing/2014/main" id="{66DC0BB9-6D75-4D83-B989-7AB6CCFCEF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4745" y="3169254"/>
            <a:ext cx="1989566" cy="180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230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TOCCATA</a:t>
            </a:r>
          </a:p>
        </p:txBody>
      </p:sp>
      <p:sp>
        <p:nvSpPr>
          <p:cNvPr id="3" name="Subtitle 2"/>
          <p:cNvSpPr>
            <a:spLocks noGrp="1"/>
          </p:cNvSpPr>
          <p:nvPr>
            <p:ph type="body" idx="1"/>
          </p:nvPr>
        </p:nvSpPr>
        <p:spPr/>
        <p:txBody>
          <a:bodyPr/>
          <a:lstStyle/>
          <a:p>
            <a:br>
              <a:rPr lang="en-US" dirty="0"/>
            </a:br>
            <a:r>
              <a:rPr lang="en-US" dirty="0"/>
              <a:t>Safety and Feasibility of Force-sensing with </a:t>
            </a:r>
            <a:br>
              <a:rPr lang="en-US" dirty="0"/>
            </a:br>
            <a:r>
              <a:rPr lang="en-US" dirty="0" err="1"/>
              <a:t>TactiCath</a:t>
            </a:r>
            <a:r>
              <a:rPr lang="en-US" dirty="0"/>
              <a:t>™ Catheter</a:t>
            </a:r>
          </a:p>
        </p:txBody>
      </p:sp>
      <p:sp>
        <p:nvSpPr>
          <p:cNvPr id="11" name="Date Placeholder 10"/>
          <p:cNvSpPr>
            <a:spLocks noGrp="1"/>
          </p:cNvSpPr>
          <p:nvPr>
            <p:ph type="dt" sz="half" idx="10"/>
          </p:nvPr>
        </p:nvSpPr>
        <p:spPr/>
        <p:txBody>
          <a:bodyPr/>
          <a:lstStyle/>
          <a:p>
            <a:fld id="{2455D28F-7CD3-2D4C-9886-34BF4F75C483}"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31</a:t>
            </a:fld>
            <a:endParaRPr lang="en-US" dirty="0"/>
          </a:p>
        </p:txBody>
      </p:sp>
    </p:spTree>
    <p:extLst>
      <p:ext uri="{BB962C8B-B14F-4D97-AF65-F5344CB8AC3E}">
        <p14:creationId xmlns:p14="http://schemas.microsoft.com/office/powerpoint/2010/main" val="102366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fr-CH"/>
              <a:t>TOCCATA: Contact force for stable catheter contact</a:t>
            </a:r>
            <a:r>
              <a:rPr lang="fr-CH" baseline="30000"/>
              <a:t>1,2</a:t>
            </a:r>
            <a:r>
              <a:rPr lang="fr-CH"/>
              <a:t> </a:t>
            </a:r>
            <a:endParaRPr lang="fr-CH" dirty="0"/>
          </a:p>
        </p:txBody>
      </p:sp>
      <p:sp>
        <p:nvSpPr>
          <p:cNvPr id="9" name="Content Placeholder 2"/>
          <p:cNvSpPr>
            <a:spLocks noGrp="1"/>
          </p:cNvSpPr>
          <p:nvPr>
            <p:ph idx="1"/>
          </p:nvPr>
        </p:nvSpPr>
        <p:spPr/>
        <p:txBody>
          <a:bodyPr/>
          <a:lstStyle/>
          <a:p>
            <a:pPr lvl="1"/>
            <a:r>
              <a:rPr lang="en-US" b="1" dirty="0"/>
              <a:t>At least 10 g of force </a:t>
            </a:r>
            <a:r>
              <a:rPr lang="en-US" dirty="0"/>
              <a:t>was needed to provide sufficiently stable catheter tip contact</a:t>
            </a:r>
            <a:r>
              <a:rPr lang="en-US" baseline="30000" dirty="0"/>
              <a:t>2</a:t>
            </a:r>
          </a:p>
          <a:p>
            <a:pPr lvl="1"/>
            <a:r>
              <a:rPr lang="en-US" dirty="0"/>
              <a:t>Intermittent contact was correlated with </a:t>
            </a:r>
            <a:br>
              <a:rPr lang="en-US" dirty="0"/>
            </a:br>
            <a:r>
              <a:rPr lang="en-US" dirty="0"/>
              <a:t>low CF (p &lt; 0.001)</a:t>
            </a:r>
            <a:r>
              <a:rPr lang="en-US" baseline="30000" dirty="0"/>
              <a:t>2</a:t>
            </a:r>
          </a:p>
          <a:p>
            <a:endParaRPr lang="en-US" sz="1800" dirty="0"/>
          </a:p>
        </p:txBody>
      </p:sp>
      <p:sp>
        <p:nvSpPr>
          <p:cNvPr id="18" name="Date Placeholder 17"/>
          <p:cNvSpPr>
            <a:spLocks noGrp="1"/>
          </p:cNvSpPr>
          <p:nvPr>
            <p:ph type="dt" sz="half" idx="10"/>
          </p:nvPr>
        </p:nvSpPr>
        <p:spPr/>
        <p:txBody>
          <a:bodyPr/>
          <a:lstStyle/>
          <a:p>
            <a:fld id="{66F44F33-6C74-9F4B-98B3-1E3F8CF7931A}" type="datetime1">
              <a:rPr lang="en-US" smtClean="0"/>
              <a:pPr/>
              <a:t>3/29/2019</a:t>
            </a:fld>
            <a:endParaRPr lang="en-US"/>
          </a:p>
        </p:txBody>
      </p:sp>
      <p:sp>
        <p:nvSpPr>
          <p:cNvPr id="2" name="Slide Number Placeholder 1"/>
          <p:cNvSpPr>
            <a:spLocks noGrp="1"/>
          </p:cNvSpPr>
          <p:nvPr>
            <p:ph type="sldNum" sz="quarter" idx="12"/>
          </p:nvPr>
        </p:nvSpPr>
        <p:spPr/>
        <p:txBody>
          <a:bodyPr/>
          <a:lstStyle/>
          <a:p>
            <a:fld id="{47D1A5D2-1D70-5F49-8AFE-F28DA36D2BB4}" type="slidenum">
              <a:rPr lang="en-US" smtClean="0"/>
              <a:pPr/>
              <a:t>32</a:t>
            </a:fld>
            <a:endParaRPr lang="en-US" dirty="0"/>
          </a:p>
        </p:txBody>
      </p:sp>
      <p:sp>
        <p:nvSpPr>
          <p:cNvPr id="20" name="Content Placeholder 19"/>
          <p:cNvSpPr>
            <a:spLocks noGrp="1"/>
          </p:cNvSpPr>
          <p:nvPr>
            <p:ph idx="14"/>
          </p:nvPr>
        </p:nvSpPr>
        <p:spPr/>
        <p:txBody>
          <a:bodyPr/>
          <a:lstStyle/>
          <a:p>
            <a:pPr lvl="1"/>
            <a:r>
              <a:rPr lang="en-US" dirty="0"/>
              <a:t>Safety and feasibility of contact force ablation </a:t>
            </a:r>
          </a:p>
          <a:p>
            <a:pPr lvl="1"/>
            <a:r>
              <a:rPr lang="en-US" dirty="0"/>
              <a:t>72 patients (43 right-sided SVT, 34 paroxysmal AF)</a:t>
            </a:r>
          </a:p>
          <a:p>
            <a:pPr lvl="2"/>
            <a:r>
              <a:rPr lang="en-US" dirty="0"/>
              <a:t>High contact force variability by individual operators and between different operators</a:t>
            </a:r>
            <a:r>
              <a:rPr lang="en-US" baseline="30000" dirty="0"/>
              <a:t>1</a:t>
            </a:r>
          </a:p>
          <a:p>
            <a:endParaRPr lang="en-US" sz="1200" dirty="0"/>
          </a:p>
          <a:p>
            <a:endParaRPr lang="en-US" sz="1200" dirty="0"/>
          </a:p>
        </p:txBody>
      </p:sp>
      <p:sp>
        <p:nvSpPr>
          <p:cNvPr id="29" name="Text Placeholder 28"/>
          <p:cNvSpPr>
            <a:spLocks noGrp="1"/>
          </p:cNvSpPr>
          <p:nvPr>
            <p:ph type="body" sz="quarter" idx="15"/>
          </p:nvPr>
        </p:nvSpPr>
        <p:spPr/>
        <p:txBody>
          <a:bodyPr/>
          <a:lstStyle/>
          <a:p>
            <a:pPr>
              <a:spcBef>
                <a:spcPts val="0"/>
              </a:spcBef>
            </a:pPr>
            <a:r>
              <a:rPr lang="en-US" dirty="0"/>
              <a:t>1. </a:t>
            </a:r>
            <a:r>
              <a:rPr lang="en-US" dirty="0" err="1"/>
              <a:t>Kuck</a:t>
            </a:r>
            <a:r>
              <a:rPr lang="en-US" dirty="0"/>
              <a:t> et al. </a:t>
            </a:r>
            <a:r>
              <a:rPr lang="en-US" i="1" dirty="0"/>
              <a:t>Heart Rhythm </a:t>
            </a:r>
            <a:r>
              <a:rPr lang="en-US" dirty="0"/>
              <a:t>2012;9(1):18–23.</a:t>
            </a:r>
          </a:p>
          <a:p>
            <a:pPr>
              <a:spcBef>
                <a:spcPts val="0"/>
              </a:spcBef>
            </a:pPr>
            <a:r>
              <a:rPr lang="en-US" dirty="0"/>
              <a:t>2. Reddy et al. </a:t>
            </a:r>
            <a:r>
              <a:rPr lang="en-US" i="1" dirty="0"/>
              <a:t>Heart Rhythm </a:t>
            </a:r>
            <a:r>
              <a:rPr lang="en-US" dirty="0"/>
              <a:t>2012;9(11):1789–95.</a:t>
            </a:r>
          </a:p>
        </p:txBody>
      </p:sp>
      <p:pic>
        <p:nvPicPr>
          <p:cNvPr id="10" name="Picture 9"/>
          <p:cNvPicPr>
            <a:picLocks noChangeAspect="1"/>
          </p:cNvPicPr>
          <p:nvPr/>
        </p:nvPicPr>
        <p:blipFill>
          <a:blip r:embed="rId3" cstate="print"/>
          <a:srcRect/>
          <a:stretch>
            <a:fillRect/>
          </a:stretch>
        </p:blipFill>
        <p:spPr bwMode="auto">
          <a:xfrm>
            <a:off x="4780242" y="1938583"/>
            <a:ext cx="3706058" cy="2026358"/>
          </a:xfrm>
          <a:prstGeom prst="rect">
            <a:avLst/>
          </a:prstGeom>
          <a:noFill/>
          <a:ln w="9525">
            <a:solidFill>
              <a:schemeClr val="tx1"/>
            </a:solidFill>
            <a:miter lim="800000"/>
            <a:headEnd/>
            <a:tailEnd/>
          </a:ln>
        </p:spPr>
      </p:pic>
      <p:grpSp>
        <p:nvGrpSpPr>
          <p:cNvPr id="11" name="Group 10"/>
          <p:cNvGrpSpPr/>
          <p:nvPr/>
        </p:nvGrpSpPr>
        <p:grpSpPr>
          <a:xfrm>
            <a:off x="508000" y="1957719"/>
            <a:ext cx="3517645" cy="2015221"/>
            <a:chOff x="302518" y="2161774"/>
            <a:chExt cx="4056418" cy="2394336"/>
          </a:xfrm>
        </p:grpSpPr>
        <p:pic>
          <p:nvPicPr>
            <p:cNvPr id="13" name="Picture 2" descr="C:\Users\FelloD01\AppData\Local\Microsoft\Windows\Temporary Internet Files\Content.Outlook\NUIVHNZU\TOCCATA Results Graph.jpg"/>
            <p:cNvPicPr>
              <a:picLocks noChangeAspect="1" noChangeArrowheads="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330" t="23958" r="6052" b="13333"/>
            <a:stretch/>
          </p:blipFill>
          <p:spPr bwMode="auto">
            <a:xfrm>
              <a:off x="302518" y="2161774"/>
              <a:ext cx="4056418" cy="239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372540" y="4290373"/>
              <a:ext cx="986396" cy="255975"/>
            </a:xfrm>
            <a:prstGeom prst="rect">
              <a:avLst/>
            </a:prstGeom>
            <a:noFill/>
            <a:ln>
              <a:noFill/>
            </a:ln>
          </p:spPr>
          <p:txBody>
            <a:bodyPr wrap="square" rtlCol="0">
              <a:spAutoFit/>
            </a:bodyPr>
            <a:lstStyle/>
            <a:p>
              <a:r>
                <a:rPr lang="en-US" sz="800" b="1" dirty="0">
                  <a:solidFill>
                    <a:schemeClr val="accent2">
                      <a:lumMod val="50000"/>
                    </a:schemeClr>
                  </a:solidFill>
                </a:rPr>
                <a:t>P = 0.0001</a:t>
              </a:r>
            </a:p>
          </p:txBody>
        </p:sp>
      </p:grpSp>
      <p:sp>
        <p:nvSpPr>
          <p:cNvPr id="14" name="TextBox 13"/>
          <p:cNvSpPr txBox="1"/>
          <p:nvPr/>
        </p:nvSpPr>
        <p:spPr>
          <a:xfrm>
            <a:off x="1565754" y="4199493"/>
            <a:ext cx="5987440" cy="369332"/>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40" tIns="91440" rIns="91440" bIns="91440" rtlCol="0">
            <a:spAutoFit/>
          </a:bodyPr>
          <a:lstStyle/>
          <a:p>
            <a:pPr algn="ctr"/>
            <a:r>
              <a:rPr lang="en-US" sz="1200" b="1" kern="0" dirty="0">
                <a:solidFill>
                  <a:schemeClr val="bg1"/>
                </a:solidFill>
                <a:latin typeface="Calibri" charset="0"/>
                <a:ea typeface="Calibri" charset="0"/>
                <a:cs typeface="Calibri" charset="0"/>
              </a:rPr>
              <a:t>RECOMMENDATION: </a:t>
            </a:r>
            <a:r>
              <a:rPr lang="fr-CH" sz="1200" b="1" dirty="0">
                <a:solidFill>
                  <a:schemeClr val="bg1"/>
                </a:solidFill>
                <a:latin typeface="Calibri" charset="0"/>
                <a:ea typeface="Calibri" charset="0"/>
                <a:cs typeface="Calibri" charset="0"/>
                <a:sym typeface="Wingdings" pitchFamily="2" charset="2"/>
              </a:rPr>
              <a:t>MINIMUM 10 G CONTACT FORCE FOR ANY ABLATION POINTS</a:t>
            </a:r>
            <a:endParaRPr lang="en-US" sz="1200" b="1" kern="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9744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TOCCATA: </a:t>
            </a:r>
            <a:r>
              <a:rPr lang="en-US" dirty="0"/>
              <a:t>AF recurrence correlates with lower CF</a:t>
            </a:r>
            <a:r>
              <a:rPr lang="en-US" baseline="30000" dirty="0"/>
              <a:t>1,2</a:t>
            </a:r>
            <a:endParaRPr lang="fr-CH" baseline="30000" dirty="0"/>
          </a:p>
        </p:txBody>
      </p:sp>
      <p:sp>
        <p:nvSpPr>
          <p:cNvPr id="8" name="Content Placeholder 7"/>
          <p:cNvSpPr>
            <a:spLocks noGrp="1"/>
          </p:cNvSpPr>
          <p:nvPr>
            <p:ph idx="1"/>
          </p:nvPr>
        </p:nvSpPr>
        <p:spPr/>
        <p:txBody>
          <a:bodyPr/>
          <a:lstStyle/>
          <a:p>
            <a:r>
              <a:rPr lang="en-US" sz="1400" dirty="0"/>
              <a:t>TOCCATA was the first study to show that CF ≥ 20 g is most likely to result in durable PVI at 12 months, while contact force (CF) &lt; 10 g is associated with unsuccessful durable PVI</a:t>
            </a:r>
            <a:r>
              <a:rPr lang="en-US" sz="1400" baseline="30000" dirty="0"/>
              <a:t>2</a:t>
            </a:r>
          </a:p>
          <a:p>
            <a:pPr lvl="1"/>
            <a:r>
              <a:rPr lang="en-US" sz="1400" dirty="0"/>
              <a:t>34 paroxysmal AF patients</a:t>
            </a:r>
            <a:r>
              <a:rPr lang="en-US" sz="1400" baseline="30000" dirty="0"/>
              <a:t>1,2</a:t>
            </a:r>
          </a:p>
          <a:p>
            <a:pPr lvl="1"/>
            <a:r>
              <a:rPr lang="en-US" sz="1400" dirty="0"/>
              <a:t>Serious adverse events below pre-specified </a:t>
            </a:r>
            <a:br>
              <a:rPr lang="en-US" sz="1400" dirty="0"/>
            </a:br>
            <a:r>
              <a:rPr lang="en-US" sz="1400" dirty="0"/>
              <a:t>safety rate</a:t>
            </a:r>
            <a:r>
              <a:rPr lang="en-US" sz="1400" baseline="30000" dirty="0"/>
              <a:t>1</a:t>
            </a:r>
            <a:r>
              <a:rPr lang="en-US" sz="1400" dirty="0"/>
              <a:t> </a:t>
            </a:r>
          </a:p>
          <a:p>
            <a:pPr lvl="1"/>
            <a:r>
              <a:rPr lang="en-US" sz="1400" dirty="0"/>
              <a:t>All patients (100%) with CF &lt; 10 g had </a:t>
            </a:r>
            <a:br>
              <a:rPr lang="en-US" sz="1400" dirty="0"/>
            </a:br>
            <a:r>
              <a:rPr lang="en-US" sz="1400" b="1" dirty="0">
                <a:solidFill>
                  <a:schemeClr val="tx1">
                    <a:lumMod val="65000"/>
                    <a:lumOff val="35000"/>
                  </a:schemeClr>
                </a:solidFill>
              </a:rPr>
              <a:t>unsuccessful</a:t>
            </a:r>
            <a:r>
              <a:rPr lang="en-US" sz="1400" dirty="0">
                <a:solidFill>
                  <a:schemeClr val="tx1">
                    <a:lumMod val="65000"/>
                    <a:lumOff val="35000"/>
                  </a:schemeClr>
                </a:solidFill>
              </a:rPr>
              <a:t> </a:t>
            </a:r>
            <a:r>
              <a:rPr lang="en-US" sz="1400" dirty="0"/>
              <a:t>durable PVI at 1 year</a:t>
            </a:r>
            <a:r>
              <a:rPr lang="en-US" sz="1400" baseline="30000" dirty="0"/>
              <a:t>2</a:t>
            </a:r>
          </a:p>
          <a:p>
            <a:pPr lvl="1"/>
            <a:r>
              <a:rPr lang="en-US" sz="1400" dirty="0"/>
              <a:t>With </a:t>
            </a:r>
            <a:r>
              <a:rPr lang="en-US" sz="1400" b="1" dirty="0">
                <a:solidFill>
                  <a:schemeClr val="accent1"/>
                </a:solidFill>
              </a:rPr>
              <a:t>CF ≥ 20 g, 80% </a:t>
            </a:r>
            <a:r>
              <a:rPr lang="en-US" sz="1400" dirty="0"/>
              <a:t>of patients had </a:t>
            </a:r>
            <a:br>
              <a:rPr lang="en-US" sz="1400" dirty="0"/>
            </a:br>
            <a:r>
              <a:rPr lang="en-US" sz="1400" b="1" dirty="0">
                <a:solidFill>
                  <a:schemeClr val="accent1"/>
                </a:solidFill>
              </a:rPr>
              <a:t>successful durable PVI </a:t>
            </a:r>
            <a:r>
              <a:rPr lang="en-US" sz="1400" dirty="0"/>
              <a:t>at 1 year</a:t>
            </a:r>
            <a:r>
              <a:rPr lang="en-US" sz="1400" baseline="30000" dirty="0"/>
              <a:t>2</a:t>
            </a:r>
          </a:p>
        </p:txBody>
      </p:sp>
      <p:sp>
        <p:nvSpPr>
          <p:cNvPr id="10" name="Date Placeholder 9"/>
          <p:cNvSpPr>
            <a:spLocks noGrp="1"/>
          </p:cNvSpPr>
          <p:nvPr>
            <p:ph type="dt" sz="half" idx="10"/>
          </p:nvPr>
        </p:nvSpPr>
        <p:spPr/>
        <p:txBody>
          <a:bodyPr/>
          <a:lstStyle/>
          <a:p>
            <a:fld id="{1F56BA5D-D584-F347-BC11-7C3232E355D9}"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33</a:t>
            </a:fld>
            <a:endParaRPr lang="en-US" dirty="0"/>
          </a:p>
        </p:txBody>
      </p:sp>
      <p:sp>
        <p:nvSpPr>
          <p:cNvPr id="19" name="Text Placeholder 18"/>
          <p:cNvSpPr>
            <a:spLocks noGrp="1"/>
          </p:cNvSpPr>
          <p:nvPr>
            <p:ph type="body" sz="quarter" idx="15"/>
          </p:nvPr>
        </p:nvSpPr>
        <p:spPr/>
        <p:txBody>
          <a:bodyPr/>
          <a:lstStyle/>
          <a:p>
            <a:pPr>
              <a:spcBef>
                <a:spcPts val="0"/>
              </a:spcBef>
            </a:pPr>
            <a:r>
              <a:rPr lang="en-US" dirty="0"/>
              <a:t>1. </a:t>
            </a:r>
            <a:r>
              <a:rPr lang="en-US" dirty="0" err="1"/>
              <a:t>Kuck</a:t>
            </a:r>
            <a:r>
              <a:rPr lang="en-US" dirty="0"/>
              <a:t> et al. </a:t>
            </a:r>
            <a:r>
              <a:rPr lang="en-US" i="1" dirty="0"/>
              <a:t>Heart Rhythm </a:t>
            </a:r>
            <a:r>
              <a:rPr lang="en-US" dirty="0"/>
              <a:t>2012;9(1):18–23.</a:t>
            </a:r>
          </a:p>
          <a:p>
            <a:pPr>
              <a:spcBef>
                <a:spcPts val="0"/>
              </a:spcBef>
            </a:pPr>
            <a:r>
              <a:rPr lang="en-US" dirty="0"/>
              <a:t>2. Reddy et al. </a:t>
            </a:r>
            <a:r>
              <a:rPr lang="en-US" i="1" dirty="0"/>
              <a:t>Heart Rhythm </a:t>
            </a:r>
            <a:r>
              <a:rPr lang="en-US" dirty="0"/>
              <a:t>2012;9(11):1789–95.</a:t>
            </a:r>
          </a:p>
        </p:txBody>
      </p:sp>
      <p:sp>
        <p:nvSpPr>
          <p:cNvPr id="12" name="TextBox 11"/>
          <p:cNvSpPr txBox="1"/>
          <p:nvPr/>
        </p:nvSpPr>
        <p:spPr>
          <a:xfrm>
            <a:off x="513997" y="3491416"/>
            <a:ext cx="3662077" cy="800219"/>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40" tIns="91440" rIns="91440" bIns="91440" rtlCol="0">
            <a:spAutoFit/>
          </a:bodyPr>
          <a:lstStyle/>
          <a:p>
            <a:pPr algn="ctr"/>
            <a:r>
              <a:rPr lang="en-US" sz="1200" b="1" kern="0" dirty="0">
                <a:solidFill>
                  <a:schemeClr val="bg1"/>
                </a:solidFill>
                <a:latin typeface="Calibri" charset="0"/>
                <a:ea typeface="Calibri" charset="0"/>
                <a:cs typeface="Calibri" charset="0"/>
              </a:rPr>
              <a:t>RECOMMENDATION:</a:t>
            </a:r>
            <a:br>
              <a:rPr lang="fr-CH" sz="1200" b="1" dirty="0">
                <a:solidFill>
                  <a:schemeClr val="bg1"/>
                </a:solidFill>
                <a:latin typeface="Calibri" charset="0"/>
                <a:ea typeface="Calibri" charset="0"/>
                <a:cs typeface="Calibri" charset="0"/>
                <a:sym typeface="Wingdings" pitchFamily="2" charset="2"/>
              </a:rPr>
            </a:br>
            <a:r>
              <a:rPr lang="fr-CH" sz="1600" b="1" dirty="0">
                <a:solidFill>
                  <a:schemeClr val="bg1"/>
                </a:solidFill>
                <a:latin typeface="Calibri" charset="0"/>
                <a:ea typeface="Calibri" charset="0"/>
                <a:cs typeface="Calibri" charset="0"/>
                <a:sym typeface="Wingdings" pitchFamily="2" charset="2"/>
              </a:rPr>
              <a:t>TARGET 20 G CONTACT FORCE</a:t>
            </a:r>
            <a:br>
              <a:rPr lang="fr-CH" sz="1600" b="1" dirty="0">
                <a:solidFill>
                  <a:schemeClr val="bg1"/>
                </a:solidFill>
                <a:latin typeface="Calibri" charset="0"/>
                <a:ea typeface="Calibri" charset="0"/>
                <a:cs typeface="Calibri" charset="0"/>
                <a:sym typeface="Wingdings" pitchFamily="2" charset="2"/>
              </a:rPr>
            </a:br>
            <a:r>
              <a:rPr lang="fr-CH" sz="1200" b="1" dirty="0">
                <a:solidFill>
                  <a:schemeClr val="bg1"/>
                </a:solidFill>
                <a:latin typeface="Calibri" charset="0"/>
                <a:ea typeface="Calibri" charset="0"/>
                <a:cs typeface="Calibri" charset="0"/>
                <a:sym typeface="Wingdings" pitchFamily="2" charset="2"/>
              </a:rPr>
              <a:t>FOR ANY ABLATION POINTS</a:t>
            </a:r>
            <a:endParaRPr lang="en-US" sz="1200" b="1" kern="0" dirty="0">
              <a:solidFill>
                <a:schemeClr val="bg1"/>
              </a:solidFill>
              <a:latin typeface="Calibri" charset="0"/>
              <a:ea typeface="Calibri" charset="0"/>
              <a:cs typeface="Calibri" charset="0"/>
            </a:endParaRPr>
          </a:p>
        </p:txBody>
      </p:sp>
      <p:sp>
        <p:nvSpPr>
          <p:cNvPr id="9" name="TextBox 8"/>
          <p:cNvSpPr txBox="1"/>
          <p:nvPr/>
        </p:nvSpPr>
        <p:spPr>
          <a:xfrm>
            <a:off x="4421171" y="1365231"/>
            <a:ext cx="4722829" cy="530915"/>
          </a:xfrm>
          <a:prstGeom prst="rect">
            <a:avLst/>
          </a:prstGeom>
          <a:noFill/>
        </p:spPr>
        <p:txBody>
          <a:bodyPr wrap="square" rtlCol="0">
            <a:spAutoFit/>
          </a:bodyPr>
          <a:lstStyle/>
          <a:p>
            <a:r>
              <a:rPr lang="en-US" sz="1400" b="1" dirty="0">
                <a:solidFill>
                  <a:schemeClr val="tx2"/>
                </a:solidFill>
                <a:latin typeface="Calibri" panose="020F0502020204030204" pitchFamily="34" charset="0"/>
                <a:ea typeface="Calibri" charset="0"/>
                <a:cs typeface="Calibri" charset="0"/>
              </a:rPr>
              <a:t>SUCCESS AND RECURRENCE RATES BY AVERAGE ABLATION CF</a:t>
            </a:r>
          </a:p>
          <a:p>
            <a:pPr>
              <a:spcBef>
                <a:spcPts val="300"/>
              </a:spcBef>
            </a:pPr>
            <a:r>
              <a:rPr lang="en-US" baseline="30000" dirty="0">
                <a:solidFill>
                  <a:schemeClr val="tx2"/>
                </a:solidFill>
                <a:latin typeface="Calibri" panose="020F0502020204030204" pitchFamily="34" charset="0"/>
                <a:ea typeface="Calibri" charset="0"/>
                <a:cs typeface="Calibri" charset="0"/>
              </a:rPr>
              <a:t>12-month long-term clinical outcomes</a:t>
            </a:r>
          </a:p>
        </p:txBody>
      </p:sp>
      <p:graphicFrame>
        <p:nvGraphicFramePr>
          <p:cNvPr id="4" name="Chart 3"/>
          <p:cNvGraphicFramePr/>
          <p:nvPr>
            <p:extLst>
              <p:ext uri="{D42A27DB-BD31-4B8C-83A1-F6EECF244321}">
                <p14:modId xmlns:p14="http://schemas.microsoft.com/office/powerpoint/2010/main" val="1486052178"/>
              </p:ext>
            </p:extLst>
          </p:nvPr>
        </p:nvGraphicFramePr>
        <p:xfrm>
          <a:off x="4572000" y="1848970"/>
          <a:ext cx="4389120" cy="2842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1183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EFFICAS I</a:t>
            </a:r>
            <a:endParaRPr lang="en-US" dirty="0"/>
          </a:p>
        </p:txBody>
      </p:sp>
      <p:sp>
        <p:nvSpPr>
          <p:cNvPr id="3" name="Subtitle 2"/>
          <p:cNvSpPr>
            <a:spLocks noGrp="1"/>
          </p:cNvSpPr>
          <p:nvPr>
            <p:ph type="body" idx="1"/>
          </p:nvPr>
        </p:nvSpPr>
        <p:spPr/>
        <p:txBody>
          <a:bodyPr/>
          <a:lstStyle/>
          <a:p>
            <a:r>
              <a:rPr lang="en-US" dirty="0"/>
              <a:t>Identifying Contact Force and FTI™ Recommendations with the </a:t>
            </a:r>
            <a:r>
              <a:rPr lang="en-US" dirty="0" err="1"/>
              <a:t>TactiCath</a:t>
            </a:r>
            <a:r>
              <a:rPr lang="en-US" dirty="0"/>
              <a:t>™ Catheter</a:t>
            </a:r>
          </a:p>
        </p:txBody>
      </p:sp>
      <p:sp>
        <p:nvSpPr>
          <p:cNvPr id="11" name="Date Placeholder 10"/>
          <p:cNvSpPr>
            <a:spLocks noGrp="1"/>
          </p:cNvSpPr>
          <p:nvPr>
            <p:ph type="dt" sz="half" idx="10"/>
          </p:nvPr>
        </p:nvSpPr>
        <p:spPr/>
        <p:txBody>
          <a:bodyPr/>
          <a:lstStyle/>
          <a:p>
            <a:fld id="{106EA94D-004C-3E44-AAE8-1847BA712779}"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34</a:t>
            </a:fld>
            <a:endParaRPr lang="en-US" dirty="0"/>
          </a:p>
        </p:txBody>
      </p:sp>
    </p:spTree>
    <p:extLst>
      <p:ext uri="{BB962C8B-B14F-4D97-AF65-F5344CB8AC3E}">
        <p14:creationId xmlns:p14="http://schemas.microsoft.com/office/powerpoint/2010/main" val="1791058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 </a:t>
            </a:r>
            <a:r>
              <a:rPr lang="fr-CH" dirty="0" err="1"/>
              <a:t>Identify</a:t>
            </a:r>
            <a:r>
              <a:rPr lang="fr-CH" dirty="0"/>
              <a:t> contact force (CF) recommandations</a:t>
            </a:r>
          </a:p>
        </p:txBody>
      </p:sp>
      <p:sp>
        <p:nvSpPr>
          <p:cNvPr id="10" name="Date Placeholder 9"/>
          <p:cNvSpPr>
            <a:spLocks noGrp="1"/>
          </p:cNvSpPr>
          <p:nvPr>
            <p:ph type="dt" sz="half" idx="10"/>
          </p:nvPr>
        </p:nvSpPr>
        <p:spPr/>
        <p:txBody>
          <a:bodyPr/>
          <a:lstStyle/>
          <a:p>
            <a:fld id="{4ADE77EB-989D-1542-A40F-94AE2A6A9967}" type="datetime1">
              <a:rPr lang="en-US" smtClean="0"/>
              <a:pPr/>
              <a:t>3/29/2019</a:t>
            </a:fld>
            <a:endParaRPr lang="en-US"/>
          </a:p>
        </p:txBody>
      </p:sp>
      <p:sp>
        <p:nvSpPr>
          <p:cNvPr id="3" name="Slide Number Placeholder 2"/>
          <p:cNvSpPr>
            <a:spLocks noGrp="1"/>
          </p:cNvSpPr>
          <p:nvPr>
            <p:ph type="sldNum" sz="quarter" idx="12"/>
          </p:nvPr>
        </p:nvSpPr>
        <p:spPr/>
        <p:txBody>
          <a:bodyPr/>
          <a:lstStyle/>
          <a:p>
            <a:fld id="{47D1A5D2-1D70-5F49-8AFE-F28DA36D2BB4}" type="slidenum">
              <a:rPr lang="en-US" smtClean="0"/>
              <a:pPr/>
              <a:t>35</a:t>
            </a:fld>
            <a:endParaRPr lang="en-US" dirty="0"/>
          </a:p>
        </p:txBody>
      </p:sp>
      <p:sp>
        <p:nvSpPr>
          <p:cNvPr id="11" name="Text Placeholder 10"/>
          <p:cNvSpPr>
            <a:spLocks noGrp="1"/>
          </p:cNvSpPr>
          <p:nvPr>
            <p:ph type="body" sz="quarter" idx="15"/>
          </p:nvPr>
        </p:nvSpPr>
        <p:spPr/>
        <p:txBody>
          <a:bodyPr/>
          <a:lstStyle/>
          <a:p>
            <a:pPr>
              <a:spcBef>
                <a:spcPts val="0"/>
              </a:spcBef>
            </a:pPr>
            <a:r>
              <a:rPr lang="en-US" dirty="0"/>
              <a:t>1.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pPr>
              <a:spcBef>
                <a:spcPts val="0"/>
              </a:spcBef>
            </a:pPr>
            <a:r>
              <a:rPr lang="en-US" dirty="0"/>
              <a:t>2. </a:t>
            </a:r>
            <a:r>
              <a:rPr lang="en-US" dirty="0" err="1"/>
              <a:t>Kautzner</a:t>
            </a:r>
            <a:r>
              <a:rPr lang="en-US" dirty="0"/>
              <a:t> et al. </a:t>
            </a:r>
            <a:r>
              <a:rPr lang="en-US" i="1" dirty="0" err="1"/>
              <a:t>Europace</a:t>
            </a:r>
            <a:r>
              <a:rPr lang="en-US" i="1" dirty="0"/>
              <a:t> </a:t>
            </a:r>
            <a:r>
              <a:rPr lang="en-US" dirty="0"/>
              <a:t>2015;17(8):1229–35.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44" y="974680"/>
            <a:ext cx="7196725" cy="359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88742" y="881470"/>
            <a:ext cx="2263007"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ea typeface="Calibri" charset="0"/>
                <a:cs typeface="Calibri" charset="0"/>
              </a:rPr>
              <a:t>EFFICAS I AND II STUDIES</a:t>
            </a:r>
            <a:endParaRPr lang="en-US" baseline="30000" dirty="0">
              <a:solidFill>
                <a:schemeClr val="tx2"/>
              </a:solidFill>
              <a:latin typeface="Calibri" panose="020F0502020204030204" pitchFamily="34" charset="0"/>
              <a:ea typeface="Calibri" charset="0"/>
              <a:cs typeface="Calibri" charset="0"/>
            </a:endParaRPr>
          </a:p>
        </p:txBody>
      </p:sp>
    </p:spTree>
    <p:extLst>
      <p:ext uri="{BB962C8B-B14F-4D97-AF65-F5344CB8AC3E}">
        <p14:creationId xmlns:p14="http://schemas.microsoft.com/office/powerpoint/2010/main" val="3924305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EFFICAS I: </a:t>
            </a:r>
            <a:r>
              <a:rPr lang="en-US" i="1" dirty="0"/>
              <a:t>Minimum</a:t>
            </a:r>
            <a:r>
              <a:rPr lang="en-US" dirty="0"/>
              <a:t> CF and </a:t>
            </a:r>
            <a:r>
              <a:rPr lang="fr-CH" dirty="0"/>
              <a:t>FTI</a:t>
            </a:r>
            <a:r>
              <a:rPr lang="fr-CH" baseline="30000" dirty="0"/>
              <a:t>™</a:t>
            </a:r>
            <a:r>
              <a:rPr lang="fr-CH" dirty="0"/>
              <a:t> </a:t>
            </a:r>
            <a:r>
              <a:rPr lang="en-US" dirty="0"/>
              <a:t>predict PVI gaps</a:t>
            </a:r>
          </a:p>
        </p:txBody>
      </p:sp>
      <p:sp>
        <p:nvSpPr>
          <p:cNvPr id="3" name="Content Placeholder 2"/>
          <p:cNvSpPr>
            <a:spLocks noGrp="1"/>
          </p:cNvSpPr>
          <p:nvPr>
            <p:ph idx="1"/>
          </p:nvPr>
        </p:nvSpPr>
        <p:spPr/>
        <p:txBody>
          <a:bodyPr/>
          <a:lstStyle/>
          <a:p>
            <a:r>
              <a:rPr lang="en-US" sz="1400" dirty="0"/>
              <a:t>EFFICAS I researchers evaluated the association between contact force (CF) and force-time integral (FTI™) for the existence of gaps during PVI and at a three-month invasive follow-up</a:t>
            </a:r>
          </a:p>
          <a:p>
            <a:pPr lvl="1">
              <a:lnSpc>
                <a:spcPts val="1600"/>
              </a:lnSpc>
            </a:pPr>
            <a:r>
              <a:rPr lang="en-US" sz="1400" dirty="0"/>
              <a:t>The minimum FTI value was correlated </a:t>
            </a:r>
            <a:br>
              <a:rPr lang="en-US" sz="1400" dirty="0"/>
            </a:br>
            <a:r>
              <a:rPr lang="en-US" sz="1400" dirty="0"/>
              <a:t>to PV gap reconnection at three months </a:t>
            </a:r>
            <a:br>
              <a:rPr lang="en-US" sz="1400" dirty="0"/>
            </a:br>
            <a:r>
              <a:rPr lang="en-US" sz="1400" dirty="0"/>
              <a:t>post-procedure</a:t>
            </a:r>
          </a:p>
          <a:p>
            <a:pPr lvl="1">
              <a:lnSpc>
                <a:spcPts val="1600"/>
              </a:lnSpc>
            </a:pPr>
            <a:r>
              <a:rPr lang="en-US" sz="1400" b="1" i="1" dirty="0"/>
              <a:t>Minimum</a:t>
            </a:r>
            <a:r>
              <a:rPr lang="en-US" sz="1400" dirty="0"/>
              <a:t> CF and FTI are stronger </a:t>
            </a:r>
            <a:br>
              <a:rPr lang="en-US" sz="1400" dirty="0"/>
            </a:br>
            <a:r>
              <a:rPr lang="en-US" sz="1400" dirty="0"/>
              <a:t>predictors of gaps than average CF </a:t>
            </a:r>
            <a:br>
              <a:rPr lang="en-US" sz="1400" dirty="0"/>
            </a:br>
            <a:r>
              <a:rPr lang="en-US" sz="1400" dirty="0"/>
              <a:t>or FTI </a:t>
            </a:r>
          </a:p>
          <a:p>
            <a:pPr lvl="1">
              <a:lnSpc>
                <a:spcPts val="1600"/>
              </a:lnSpc>
            </a:pPr>
            <a:r>
              <a:rPr lang="en-US" sz="1400" dirty="0"/>
              <a:t>The weakest lesions made are the </a:t>
            </a:r>
            <a:br>
              <a:rPr lang="en-US" sz="1400" dirty="0"/>
            </a:br>
            <a:r>
              <a:rPr lang="en-US" sz="1400" dirty="0"/>
              <a:t>largest determinants of success</a:t>
            </a:r>
          </a:p>
        </p:txBody>
      </p:sp>
      <p:sp>
        <p:nvSpPr>
          <p:cNvPr id="12" name="Date Placeholder 11"/>
          <p:cNvSpPr>
            <a:spLocks noGrp="1"/>
          </p:cNvSpPr>
          <p:nvPr>
            <p:ph type="dt" sz="half" idx="10"/>
          </p:nvPr>
        </p:nvSpPr>
        <p:spPr/>
        <p:txBody>
          <a:bodyPr/>
          <a:lstStyle/>
          <a:p>
            <a:fld id="{54052839-2819-244A-A1C5-94598F04FEE9}"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36</a:t>
            </a:fld>
            <a:endParaRPr lang="en-US" dirty="0"/>
          </a:p>
        </p:txBody>
      </p:sp>
      <p:sp>
        <p:nvSpPr>
          <p:cNvPr id="14" name="Text Placeholder 13"/>
          <p:cNvSpPr>
            <a:spLocks noGrp="1"/>
          </p:cNvSpPr>
          <p:nvPr>
            <p:ph type="body" sz="quarter" idx="15"/>
          </p:nvPr>
        </p:nvSpPr>
        <p:spPr/>
        <p:txBody>
          <a:bodyPr/>
          <a:lstStyle/>
          <a:p>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p:txBody>
      </p:sp>
      <p:sp>
        <p:nvSpPr>
          <p:cNvPr id="15" name="TextBox 14"/>
          <p:cNvSpPr txBox="1"/>
          <p:nvPr/>
        </p:nvSpPr>
        <p:spPr>
          <a:xfrm>
            <a:off x="4519245" y="3555772"/>
            <a:ext cx="4337539" cy="230832"/>
          </a:xfrm>
          <a:prstGeom prst="rect">
            <a:avLst/>
          </a:prstGeom>
          <a:noFill/>
        </p:spPr>
        <p:txBody>
          <a:bodyPr wrap="square" rtlCol="0">
            <a:spAutoFit/>
          </a:bodyPr>
          <a:lstStyle/>
          <a:p>
            <a:r>
              <a:rPr lang="en-US" sz="900" dirty="0">
                <a:latin typeface="Calibri" panose="020F0502020204030204" pitchFamily="34" charset="0"/>
              </a:rPr>
              <a:t>(N = 40 patients completing 3-month invasive EP follow-up procedure)</a:t>
            </a:r>
          </a:p>
        </p:txBody>
      </p:sp>
      <p:graphicFrame>
        <p:nvGraphicFramePr>
          <p:cNvPr id="10" name="Table 9"/>
          <p:cNvGraphicFramePr>
            <a:graphicFrameLocks noGrp="1"/>
          </p:cNvGraphicFramePr>
          <p:nvPr>
            <p:extLst>
              <p:ext uri="{D42A27DB-BD31-4B8C-83A1-F6EECF244321}">
                <p14:modId xmlns:p14="http://schemas.microsoft.com/office/powerpoint/2010/main" val="2371811546"/>
              </p:ext>
            </p:extLst>
          </p:nvPr>
        </p:nvGraphicFramePr>
        <p:xfrm>
          <a:off x="4572000" y="1604329"/>
          <a:ext cx="4221164" cy="1919229"/>
        </p:xfrm>
        <a:graphic>
          <a:graphicData uri="http://schemas.openxmlformats.org/drawingml/2006/table">
            <a:tbl>
              <a:tblPr firstRow="1" bandRow="1">
                <a:tableStyleId>{5C22544A-7EE6-4342-B048-85BDC9FD1C3A}</a:tableStyleId>
              </a:tblPr>
              <a:tblGrid>
                <a:gridCol w="1089764">
                  <a:extLst>
                    <a:ext uri="{9D8B030D-6E8A-4147-A177-3AD203B41FA5}">
                      <a16:colId xmlns:a16="http://schemas.microsoft.com/office/drawing/2014/main" val="20000"/>
                    </a:ext>
                  </a:extLst>
                </a:gridCol>
                <a:gridCol w="1139869">
                  <a:extLst>
                    <a:ext uri="{9D8B030D-6E8A-4147-A177-3AD203B41FA5}">
                      <a16:colId xmlns:a16="http://schemas.microsoft.com/office/drawing/2014/main" val="20001"/>
                    </a:ext>
                  </a:extLst>
                </a:gridCol>
                <a:gridCol w="1139869">
                  <a:extLst>
                    <a:ext uri="{9D8B030D-6E8A-4147-A177-3AD203B41FA5}">
                      <a16:colId xmlns:a16="http://schemas.microsoft.com/office/drawing/2014/main" val="20002"/>
                    </a:ext>
                  </a:extLst>
                </a:gridCol>
                <a:gridCol w="851662">
                  <a:extLst>
                    <a:ext uri="{9D8B030D-6E8A-4147-A177-3AD203B41FA5}">
                      <a16:colId xmlns:a16="http://schemas.microsoft.com/office/drawing/2014/main" val="20003"/>
                    </a:ext>
                  </a:extLst>
                </a:gridCol>
              </a:tblGrid>
              <a:tr h="406011">
                <a:tc>
                  <a:txBody>
                    <a:bodyPr/>
                    <a:lstStyle/>
                    <a:p>
                      <a:pPr algn="ctr"/>
                      <a:r>
                        <a:rPr lang="en-US" sz="900" dirty="0">
                          <a:latin typeface="Calibri" panose="020F0502020204030204" pitchFamily="34" charset="0"/>
                        </a:rPr>
                        <a:t>Parameter</a:t>
                      </a:r>
                      <a:br>
                        <a:rPr lang="en-US" sz="900" dirty="0">
                          <a:latin typeface="Calibri" panose="020F0502020204030204" pitchFamily="34" charset="0"/>
                        </a:rPr>
                      </a:br>
                      <a:r>
                        <a:rPr lang="en-US" sz="900" dirty="0">
                          <a:latin typeface="Calibri" panose="020F0502020204030204" pitchFamily="34" charset="0"/>
                        </a:rPr>
                        <a:t>(per segment)</a:t>
                      </a:r>
                    </a:p>
                  </a:txBody>
                  <a:tcPr marL="27432" marR="18288" marT="27432" marB="27432" anchor="b"/>
                </a:tc>
                <a:tc>
                  <a:txBody>
                    <a:bodyPr/>
                    <a:lstStyle/>
                    <a:p>
                      <a:pPr algn="ctr"/>
                      <a:r>
                        <a:rPr lang="en-US" sz="900" dirty="0">
                          <a:latin typeface="Calibri" panose="020F0502020204030204" pitchFamily="34" charset="0"/>
                        </a:rPr>
                        <a:t>Median (all segments) </a:t>
                      </a:r>
                      <a:br>
                        <a:rPr lang="en-US" sz="900" dirty="0">
                          <a:latin typeface="Calibri" panose="020F0502020204030204" pitchFamily="34" charset="0"/>
                        </a:rPr>
                      </a:br>
                      <a:r>
                        <a:rPr lang="en-US" sz="900" dirty="0">
                          <a:latin typeface="Calibri" panose="020F0502020204030204" pitchFamily="34" charset="0"/>
                        </a:rPr>
                        <a:t>NO GAP</a:t>
                      </a:r>
                      <a:br>
                        <a:rPr lang="en-US" sz="900" dirty="0">
                          <a:latin typeface="Calibri" panose="020F0502020204030204" pitchFamily="34" charset="0"/>
                        </a:rPr>
                      </a:br>
                      <a:r>
                        <a:rPr lang="en-US" sz="900" dirty="0">
                          <a:latin typeface="Calibri" panose="020F0502020204030204" pitchFamily="34" charset="0"/>
                        </a:rPr>
                        <a:t>N = 266</a:t>
                      </a:r>
                    </a:p>
                  </a:txBody>
                  <a:tcPr marL="27432" marR="18288" marT="27432" marB="27432" anchor="b"/>
                </a:tc>
                <a:tc>
                  <a:txBody>
                    <a:bodyPr/>
                    <a:lstStyle/>
                    <a:p>
                      <a:pPr algn="ctr"/>
                      <a:r>
                        <a:rPr lang="en-US" sz="900" dirty="0">
                          <a:latin typeface="Calibri" panose="020F0502020204030204" pitchFamily="34" charset="0"/>
                        </a:rPr>
                        <a:t>Median (all segments)</a:t>
                      </a:r>
                      <a:br>
                        <a:rPr lang="en-US" sz="900" dirty="0">
                          <a:latin typeface="Calibri" panose="020F0502020204030204" pitchFamily="34" charset="0"/>
                        </a:rPr>
                      </a:br>
                      <a:r>
                        <a:rPr lang="en-US" sz="900" dirty="0">
                          <a:latin typeface="Calibri" panose="020F0502020204030204" pitchFamily="34" charset="0"/>
                        </a:rPr>
                        <a:t>WITH GAPS</a:t>
                      </a:r>
                      <a:br>
                        <a:rPr lang="en-US" sz="900" dirty="0">
                          <a:latin typeface="Calibri" panose="020F0502020204030204" pitchFamily="34" charset="0"/>
                        </a:rPr>
                      </a:br>
                      <a:r>
                        <a:rPr lang="en-US" sz="900" dirty="0">
                          <a:latin typeface="Calibri" panose="020F0502020204030204" pitchFamily="34" charset="0"/>
                        </a:rPr>
                        <a:t>N = 52</a:t>
                      </a:r>
                      <a:endParaRPr lang="en-US" sz="900" b="0" dirty="0">
                        <a:latin typeface="Calibri" panose="020F0502020204030204" pitchFamily="34" charset="0"/>
                      </a:endParaRPr>
                    </a:p>
                  </a:txBody>
                  <a:tcPr marL="27432" marR="18288" marT="27432" marB="27432" anchor="b"/>
                </a:tc>
                <a:tc>
                  <a:txBody>
                    <a:bodyPr/>
                    <a:lstStyle/>
                    <a:p>
                      <a:pPr algn="ctr"/>
                      <a:r>
                        <a:rPr lang="en-US" sz="900" dirty="0">
                          <a:latin typeface="Calibri" panose="020F0502020204030204" pitchFamily="34" charset="0"/>
                        </a:rPr>
                        <a:t>P-value</a:t>
                      </a:r>
                      <a:endParaRPr lang="en-US" sz="900" b="0" dirty="0">
                        <a:latin typeface="Calibri" panose="020F0502020204030204" pitchFamily="34" charset="0"/>
                      </a:endParaRPr>
                    </a:p>
                  </a:txBody>
                  <a:tcPr marL="27432" marR="18288" marT="27432" marB="27432" anchor="b"/>
                </a:tc>
                <a:extLst>
                  <a:ext uri="{0D108BD9-81ED-4DB2-BD59-A6C34878D82A}">
                    <a16:rowId xmlns:a16="http://schemas.microsoft.com/office/drawing/2014/main" val="10000"/>
                  </a:ext>
                </a:extLst>
              </a:tr>
              <a:tr h="290577">
                <a:tc>
                  <a:txBody>
                    <a:bodyPr/>
                    <a:lstStyle/>
                    <a:p>
                      <a:pPr algn="ctr"/>
                      <a:r>
                        <a:rPr lang="en-US" sz="900" dirty="0">
                          <a:latin typeface="Calibri" panose="020F0502020204030204" pitchFamily="34" charset="0"/>
                        </a:rPr>
                        <a:t>Average CF</a:t>
                      </a:r>
                    </a:p>
                  </a:txBody>
                  <a:tcPr marL="27432" marR="18288" marT="27432" marB="27432" anchor="ctr"/>
                </a:tc>
                <a:tc>
                  <a:txBody>
                    <a:bodyPr/>
                    <a:lstStyle/>
                    <a:p>
                      <a:pPr algn="ctr"/>
                      <a:r>
                        <a:rPr lang="en-US" sz="900" dirty="0">
                          <a:latin typeface="Calibri" panose="020F0502020204030204" pitchFamily="34" charset="0"/>
                        </a:rPr>
                        <a:t>19.5 g</a:t>
                      </a:r>
                    </a:p>
                  </a:txBody>
                  <a:tcPr marL="27432" marR="18288" marT="27432" marB="27432" anchor="ctr"/>
                </a:tc>
                <a:tc>
                  <a:txBody>
                    <a:bodyPr/>
                    <a:lstStyle/>
                    <a:p>
                      <a:pPr algn="ctr"/>
                      <a:r>
                        <a:rPr lang="en-US" sz="900" dirty="0">
                          <a:latin typeface="Calibri" panose="020F0502020204030204" pitchFamily="34" charset="0"/>
                        </a:rPr>
                        <a:t>15.5 g</a:t>
                      </a:r>
                    </a:p>
                  </a:txBody>
                  <a:tcPr marL="27432" marR="18288" marT="27432" marB="27432" anchor="ctr"/>
                </a:tc>
                <a:tc>
                  <a:txBody>
                    <a:bodyPr/>
                    <a:lstStyle/>
                    <a:p>
                      <a:pPr algn="ctr"/>
                      <a:r>
                        <a:rPr lang="en-US" sz="900" dirty="0">
                          <a:latin typeface="Calibri" panose="020F0502020204030204" pitchFamily="34" charset="0"/>
                        </a:rPr>
                        <a:t>p = 0.022</a:t>
                      </a:r>
                    </a:p>
                  </a:txBody>
                  <a:tcPr marL="27432" marR="18288" marT="27432" marB="27432" anchor="ctr"/>
                </a:tc>
                <a:extLst>
                  <a:ext uri="{0D108BD9-81ED-4DB2-BD59-A6C34878D82A}">
                    <a16:rowId xmlns:a16="http://schemas.microsoft.com/office/drawing/2014/main" val="10001"/>
                  </a:ext>
                </a:extLst>
              </a:tr>
              <a:tr h="290577">
                <a:tc>
                  <a:txBody>
                    <a:bodyPr/>
                    <a:lstStyle/>
                    <a:p>
                      <a:pPr algn="ctr"/>
                      <a:r>
                        <a:rPr lang="en-US" sz="900" dirty="0">
                          <a:latin typeface="Calibri" panose="020F0502020204030204" pitchFamily="34" charset="0"/>
                        </a:rPr>
                        <a:t>Average FTI</a:t>
                      </a:r>
                    </a:p>
                  </a:txBody>
                  <a:tcPr marL="27432" marR="18288" marT="27432" marB="27432" anchor="ctr"/>
                </a:tc>
                <a:tc>
                  <a:txBody>
                    <a:bodyPr/>
                    <a:lstStyle/>
                    <a:p>
                      <a:pPr algn="ctr"/>
                      <a:r>
                        <a:rPr lang="en-US" sz="900" dirty="0">
                          <a:latin typeface="Calibri" panose="020F0502020204030204" pitchFamily="34" charset="0"/>
                        </a:rPr>
                        <a:t>708 </a:t>
                      </a:r>
                      <a:r>
                        <a:rPr lang="en-US" sz="900" dirty="0" err="1">
                          <a:latin typeface="Calibri" panose="020F0502020204030204" pitchFamily="34" charset="0"/>
                        </a:rPr>
                        <a:t>gs</a:t>
                      </a:r>
                      <a:endParaRPr lang="en-US" sz="900" dirty="0">
                        <a:latin typeface="Calibri" panose="020F0502020204030204" pitchFamily="34" charset="0"/>
                      </a:endParaRPr>
                    </a:p>
                  </a:txBody>
                  <a:tcPr marL="27432" marR="18288" marT="27432" marB="27432" anchor="ctr"/>
                </a:tc>
                <a:tc>
                  <a:txBody>
                    <a:bodyPr/>
                    <a:lstStyle/>
                    <a:p>
                      <a:pPr algn="ctr"/>
                      <a:r>
                        <a:rPr lang="en-US" sz="900" dirty="0">
                          <a:latin typeface="Calibri" panose="020F0502020204030204" pitchFamily="34" charset="0"/>
                        </a:rPr>
                        <a:t>627 </a:t>
                      </a:r>
                      <a:r>
                        <a:rPr lang="en-US" sz="900" dirty="0" err="1">
                          <a:latin typeface="Calibri" panose="020F0502020204030204" pitchFamily="34" charset="0"/>
                        </a:rPr>
                        <a:t>gs</a:t>
                      </a:r>
                      <a:endParaRPr lang="en-US" sz="900" dirty="0">
                        <a:latin typeface="Calibri" panose="020F0502020204030204" pitchFamily="34" charset="0"/>
                      </a:endParaRPr>
                    </a:p>
                  </a:txBody>
                  <a:tcPr marL="27432" marR="18288" marT="27432" marB="27432" anchor="ctr"/>
                </a:tc>
                <a:tc>
                  <a:txBody>
                    <a:bodyPr/>
                    <a:lstStyle/>
                    <a:p>
                      <a:pPr algn="ctr"/>
                      <a:r>
                        <a:rPr lang="en-US" sz="900" dirty="0">
                          <a:latin typeface="Calibri" panose="020F0502020204030204" pitchFamily="34" charset="0"/>
                        </a:rPr>
                        <a:t>P = 0.090</a:t>
                      </a:r>
                    </a:p>
                  </a:txBody>
                  <a:tcPr marL="27432" marR="18288" marT="27432" marB="27432" anchor="ctr"/>
                </a:tc>
                <a:extLst>
                  <a:ext uri="{0D108BD9-81ED-4DB2-BD59-A6C34878D82A}">
                    <a16:rowId xmlns:a16="http://schemas.microsoft.com/office/drawing/2014/main" val="10002"/>
                  </a:ext>
                </a:extLst>
              </a:tr>
              <a:tr h="290577">
                <a:tc>
                  <a:txBody>
                    <a:bodyPr/>
                    <a:lstStyle/>
                    <a:p>
                      <a:pPr algn="ctr"/>
                      <a:r>
                        <a:rPr lang="en-US" sz="900" dirty="0">
                          <a:latin typeface="Calibri" panose="020F0502020204030204" pitchFamily="34" charset="0"/>
                        </a:rPr>
                        <a:t>Total # of ablations</a:t>
                      </a:r>
                    </a:p>
                  </a:txBody>
                  <a:tcPr marL="27432" marR="18288" marT="27432" marB="27432" anchor="ctr"/>
                </a:tc>
                <a:tc>
                  <a:txBody>
                    <a:bodyPr/>
                    <a:lstStyle/>
                    <a:p>
                      <a:pPr algn="ctr"/>
                      <a:r>
                        <a:rPr lang="en-US" sz="900" dirty="0">
                          <a:latin typeface="Calibri" panose="020F0502020204030204" pitchFamily="34" charset="0"/>
                        </a:rPr>
                        <a:t>6</a:t>
                      </a:r>
                    </a:p>
                  </a:txBody>
                  <a:tcPr marL="27432" marR="18288" marT="27432" marB="27432" anchor="ctr"/>
                </a:tc>
                <a:tc>
                  <a:txBody>
                    <a:bodyPr/>
                    <a:lstStyle/>
                    <a:p>
                      <a:pPr algn="ctr"/>
                      <a:r>
                        <a:rPr lang="en-US" sz="900" dirty="0">
                          <a:latin typeface="Calibri" panose="020F0502020204030204" pitchFamily="34" charset="0"/>
                        </a:rPr>
                        <a:t>9</a:t>
                      </a:r>
                    </a:p>
                  </a:txBody>
                  <a:tcPr marL="27432" marR="18288" marT="27432" marB="27432" anchor="ctr"/>
                </a:tc>
                <a:tc>
                  <a:txBody>
                    <a:bodyPr/>
                    <a:lstStyle/>
                    <a:p>
                      <a:pPr algn="ctr"/>
                      <a:r>
                        <a:rPr lang="en-US" sz="900" dirty="0">
                          <a:latin typeface="Calibri" panose="020F0502020204030204" pitchFamily="34" charset="0"/>
                        </a:rPr>
                        <a:t>P &lt; 0.001</a:t>
                      </a:r>
                    </a:p>
                  </a:txBody>
                  <a:tcPr marL="27432" marR="18288" marT="27432" marB="27432" anchor="ctr"/>
                </a:tc>
                <a:extLst>
                  <a:ext uri="{0D108BD9-81ED-4DB2-BD59-A6C34878D82A}">
                    <a16:rowId xmlns:a16="http://schemas.microsoft.com/office/drawing/2014/main" val="10003"/>
                  </a:ext>
                </a:extLst>
              </a:tr>
              <a:tr h="290577">
                <a:tc>
                  <a:txBody>
                    <a:bodyPr/>
                    <a:lstStyle/>
                    <a:p>
                      <a:pPr algn="ctr"/>
                      <a:r>
                        <a:rPr lang="en-US" sz="900" dirty="0">
                          <a:latin typeface="Calibri" panose="020F0502020204030204" pitchFamily="34" charset="0"/>
                        </a:rPr>
                        <a:t>Min CF</a:t>
                      </a:r>
                    </a:p>
                  </a:txBody>
                  <a:tcPr marL="27432" marR="18288" marT="27432" marB="27432" anchor="ctr"/>
                </a:tc>
                <a:tc>
                  <a:txBody>
                    <a:bodyPr/>
                    <a:lstStyle/>
                    <a:p>
                      <a:pPr algn="ctr"/>
                      <a:r>
                        <a:rPr lang="en-US" sz="900" dirty="0">
                          <a:latin typeface="Calibri" panose="020F0502020204030204" pitchFamily="34" charset="0"/>
                        </a:rPr>
                        <a:t>8.1</a:t>
                      </a:r>
                    </a:p>
                  </a:txBody>
                  <a:tcPr marL="27432" marR="18288" marT="27432" marB="27432" anchor="ctr"/>
                </a:tc>
                <a:tc>
                  <a:txBody>
                    <a:bodyPr/>
                    <a:lstStyle/>
                    <a:p>
                      <a:pPr algn="ctr"/>
                      <a:r>
                        <a:rPr lang="en-US" sz="900" dirty="0">
                          <a:latin typeface="Calibri" panose="020F0502020204030204" pitchFamily="34" charset="0"/>
                        </a:rPr>
                        <a:t>3.6</a:t>
                      </a:r>
                    </a:p>
                  </a:txBody>
                  <a:tcPr marL="27432" marR="18288" marT="27432" marB="27432" anchor="ctr"/>
                </a:tc>
                <a:tc>
                  <a:txBody>
                    <a:bodyPr/>
                    <a:lstStyle/>
                    <a:p>
                      <a:pPr algn="ctr"/>
                      <a:r>
                        <a:rPr lang="en-US" sz="900" dirty="0">
                          <a:latin typeface="Calibri" panose="020F0502020204030204" pitchFamily="34" charset="0"/>
                        </a:rPr>
                        <a:t>P &lt; 0.001</a:t>
                      </a:r>
                    </a:p>
                  </a:txBody>
                  <a:tcPr marL="27432" marR="18288" marT="27432" marB="27432" anchor="ctr"/>
                </a:tc>
                <a:extLst>
                  <a:ext uri="{0D108BD9-81ED-4DB2-BD59-A6C34878D82A}">
                    <a16:rowId xmlns:a16="http://schemas.microsoft.com/office/drawing/2014/main" val="10004"/>
                  </a:ext>
                </a:extLst>
              </a:tr>
              <a:tr h="290577">
                <a:tc>
                  <a:txBody>
                    <a:bodyPr/>
                    <a:lstStyle/>
                    <a:p>
                      <a:pPr algn="ctr"/>
                      <a:r>
                        <a:rPr lang="en-US" sz="900" dirty="0">
                          <a:latin typeface="Calibri" panose="020F0502020204030204" pitchFamily="34" charset="0"/>
                        </a:rPr>
                        <a:t>Min FTI</a:t>
                      </a:r>
                    </a:p>
                  </a:txBody>
                  <a:tcPr marL="27432" marR="18288" marT="27432" marB="27432" anchor="ctr"/>
                </a:tc>
                <a:tc>
                  <a:txBody>
                    <a:bodyPr/>
                    <a:lstStyle/>
                    <a:p>
                      <a:pPr algn="ctr"/>
                      <a:r>
                        <a:rPr lang="en-US" sz="900" dirty="0">
                          <a:latin typeface="Calibri" panose="020F0502020204030204" pitchFamily="34" charset="0"/>
                        </a:rPr>
                        <a:t>232 </a:t>
                      </a:r>
                      <a:r>
                        <a:rPr lang="en-US" sz="900" dirty="0" err="1">
                          <a:latin typeface="Calibri" panose="020F0502020204030204" pitchFamily="34" charset="0"/>
                        </a:rPr>
                        <a:t>gs</a:t>
                      </a:r>
                      <a:endParaRPr lang="en-US" sz="900" dirty="0">
                        <a:latin typeface="Calibri" panose="020F0502020204030204" pitchFamily="34" charset="0"/>
                      </a:endParaRPr>
                    </a:p>
                  </a:txBody>
                  <a:tcPr marL="27432" marR="18288" marT="27432" marB="27432" anchor="ctr"/>
                </a:tc>
                <a:tc>
                  <a:txBody>
                    <a:bodyPr/>
                    <a:lstStyle/>
                    <a:p>
                      <a:pPr algn="ctr"/>
                      <a:r>
                        <a:rPr lang="en-US" sz="900" dirty="0">
                          <a:latin typeface="Calibri" panose="020F0502020204030204" pitchFamily="34" charset="0"/>
                        </a:rPr>
                        <a:t>118 </a:t>
                      </a:r>
                      <a:r>
                        <a:rPr lang="en-US" sz="900" dirty="0" err="1">
                          <a:latin typeface="Calibri" panose="020F0502020204030204" pitchFamily="34" charset="0"/>
                        </a:rPr>
                        <a:t>gs</a:t>
                      </a:r>
                      <a:endParaRPr lang="en-US" sz="900" dirty="0">
                        <a:latin typeface="Calibri" panose="020F0502020204030204" pitchFamily="34" charset="0"/>
                      </a:endParaRPr>
                    </a:p>
                  </a:txBody>
                  <a:tcPr marL="27432" marR="18288" marT="27432" marB="27432" anchor="ctr"/>
                </a:tc>
                <a:tc>
                  <a:txBody>
                    <a:bodyPr/>
                    <a:lstStyle/>
                    <a:p>
                      <a:pPr algn="ctr"/>
                      <a:r>
                        <a:rPr lang="en-US" sz="900" dirty="0">
                          <a:latin typeface="Calibri" panose="020F0502020204030204" pitchFamily="34" charset="0"/>
                        </a:rPr>
                        <a:t>P &lt; 0.001</a:t>
                      </a:r>
                    </a:p>
                  </a:txBody>
                  <a:tcPr marL="27432" marR="18288" marT="27432" marB="27432" anchor="ctr"/>
                </a:tc>
                <a:extLst>
                  <a:ext uri="{0D108BD9-81ED-4DB2-BD59-A6C34878D82A}">
                    <a16:rowId xmlns:a16="http://schemas.microsoft.com/office/drawing/2014/main" val="10005"/>
                  </a:ext>
                </a:extLst>
              </a:tr>
            </a:tbl>
          </a:graphicData>
        </a:graphic>
      </p:graphicFrame>
      <p:sp>
        <p:nvSpPr>
          <p:cNvPr id="6" name="Rectangle 5"/>
          <p:cNvSpPr/>
          <p:nvPr/>
        </p:nvSpPr>
        <p:spPr>
          <a:xfrm>
            <a:off x="4596945" y="2935981"/>
            <a:ext cx="4196219" cy="6012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043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 </a:t>
            </a:r>
            <a:r>
              <a:rPr lang="fr-CH" i="1" dirty="0"/>
              <a:t>Minimum</a:t>
            </a:r>
            <a:r>
              <a:rPr lang="fr-CH" dirty="0"/>
              <a:t> FTI</a:t>
            </a:r>
            <a:r>
              <a:rPr lang="fr-CH" baseline="30000" dirty="0"/>
              <a:t>™</a:t>
            </a:r>
            <a:r>
              <a:rPr lang="fr-CH" dirty="0"/>
              <a:t> </a:t>
            </a:r>
            <a:r>
              <a:rPr lang="fr-CH" dirty="0" err="1"/>
              <a:t>predicts</a:t>
            </a:r>
            <a:r>
              <a:rPr lang="fr-CH" dirty="0"/>
              <a:t> PV isolation </a:t>
            </a:r>
            <a:r>
              <a:rPr lang="fr-CH" dirty="0" err="1"/>
              <a:t>success</a:t>
            </a:r>
            <a:endParaRPr lang="fr-CH" dirty="0"/>
          </a:p>
        </p:txBody>
      </p:sp>
      <p:sp>
        <p:nvSpPr>
          <p:cNvPr id="24" name="Content Placeholder 2"/>
          <p:cNvSpPr>
            <a:spLocks noGrp="1"/>
          </p:cNvSpPr>
          <p:nvPr>
            <p:ph idx="1"/>
          </p:nvPr>
        </p:nvSpPr>
        <p:spPr>
          <a:xfrm>
            <a:off x="502920" y="914401"/>
            <a:ext cx="3547648" cy="3367454"/>
          </a:xfrm>
        </p:spPr>
        <p:txBody>
          <a:bodyPr/>
          <a:lstStyle/>
          <a:p>
            <a:pPr lvl="1"/>
            <a:r>
              <a:rPr lang="en-US" sz="1400" dirty="0"/>
              <a:t>Once an ablation with FTI &lt; 400 </a:t>
            </a:r>
            <a:r>
              <a:rPr lang="en-US" sz="1400" dirty="0" err="1"/>
              <a:t>gs</a:t>
            </a:r>
            <a:r>
              <a:rPr lang="en-US" sz="1400" dirty="0"/>
              <a:t> </a:t>
            </a:r>
            <a:br>
              <a:rPr lang="en-US" sz="1400" dirty="0"/>
            </a:br>
            <a:r>
              <a:rPr lang="en-US" sz="1400" dirty="0"/>
              <a:t>was made, the risk of gap increased </a:t>
            </a:r>
          </a:p>
          <a:p>
            <a:pPr lvl="1"/>
            <a:r>
              <a:rPr lang="en-US" sz="1400" dirty="0"/>
              <a:t>Ablations with minimum FTI ≥ 400 </a:t>
            </a:r>
            <a:r>
              <a:rPr lang="en-US" sz="1400" dirty="0" err="1"/>
              <a:t>gs</a:t>
            </a:r>
            <a:r>
              <a:rPr lang="en-US" sz="1400" dirty="0"/>
              <a:t>, </a:t>
            </a:r>
            <a:br>
              <a:rPr lang="en-US" sz="1400" dirty="0"/>
            </a:br>
            <a:r>
              <a:rPr lang="en-US" sz="1400" dirty="0"/>
              <a:t>at 24.4 W average power, were associated with significantly higher PVI success </a:t>
            </a:r>
            <a:br>
              <a:rPr lang="en-US" sz="1400" dirty="0"/>
            </a:br>
            <a:r>
              <a:rPr lang="en-US" sz="1400" dirty="0"/>
              <a:t>p = 0.0004, OR = 0.21)</a:t>
            </a:r>
          </a:p>
        </p:txBody>
      </p:sp>
      <p:sp>
        <p:nvSpPr>
          <p:cNvPr id="11" name="Date Placeholder 10"/>
          <p:cNvSpPr>
            <a:spLocks noGrp="1"/>
          </p:cNvSpPr>
          <p:nvPr>
            <p:ph type="dt" sz="half" idx="10"/>
          </p:nvPr>
        </p:nvSpPr>
        <p:spPr/>
        <p:txBody>
          <a:bodyPr/>
          <a:lstStyle/>
          <a:p>
            <a:fld id="{6D7120C2-8EE2-6946-AB1D-035C13CF1FED}"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37</a:t>
            </a:fld>
            <a:endParaRPr lang="en-US" dirty="0"/>
          </a:p>
        </p:txBody>
      </p:sp>
      <p:sp>
        <p:nvSpPr>
          <p:cNvPr id="17" name="Text Placeholder 16"/>
          <p:cNvSpPr>
            <a:spLocks noGrp="1"/>
          </p:cNvSpPr>
          <p:nvPr>
            <p:ph type="body" sz="quarter" idx="15"/>
          </p:nvPr>
        </p:nvSpPr>
        <p:spPr/>
        <p:txBody>
          <a:bodyPr/>
          <a:lstStyle/>
          <a:p>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p:txBody>
      </p:sp>
      <p:sp>
        <p:nvSpPr>
          <p:cNvPr id="12" name="TextBox 11"/>
          <p:cNvSpPr txBox="1"/>
          <p:nvPr/>
        </p:nvSpPr>
        <p:spPr>
          <a:xfrm>
            <a:off x="1327759" y="4199493"/>
            <a:ext cx="6475955" cy="369332"/>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40" tIns="91440" rIns="91440" bIns="91440" rtlCol="0">
            <a:spAutoFit/>
          </a:bodyPr>
          <a:lstStyle/>
          <a:p>
            <a:pPr algn="ctr"/>
            <a:r>
              <a:rPr lang="en-US" sz="1200" b="1" kern="0" dirty="0">
                <a:solidFill>
                  <a:schemeClr val="bg1"/>
                </a:solidFill>
                <a:latin typeface="Calibri" charset="0"/>
                <a:ea typeface="Calibri" charset="0"/>
                <a:cs typeface="Calibri" charset="0"/>
              </a:rPr>
              <a:t>RECOMMENDATION: </a:t>
            </a:r>
            <a:r>
              <a:rPr lang="fr-CH" sz="1200" b="1" dirty="0">
                <a:solidFill>
                  <a:schemeClr val="bg1"/>
                </a:solidFill>
                <a:latin typeface="Calibri" charset="0"/>
                <a:ea typeface="Calibri" charset="0"/>
                <a:cs typeface="Calibri" charset="0"/>
                <a:sym typeface="Wingdings" pitchFamily="2" charset="2"/>
              </a:rPr>
              <a:t>MINIMUM FTI ≥ 400 GS FOR ANY ABLATION POINTS</a:t>
            </a:r>
            <a:endParaRPr lang="en-US" sz="1200" b="1" kern="0" dirty="0">
              <a:solidFill>
                <a:schemeClr val="bg1"/>
              </a:solidFill>
              <a:latin typeface="Calibri" charset="0"/>
              <a:ea typeface="Calibri" charset="0"/>
              <a:cs typeface="Calibri" charset="0"/>
            </a:endParaRPr>
          </a:p>
        </p:txBody>
      </p:sp>
      <p:sp>
        <p:nvSpPr>
          <p:cNvPr id="13" name="TextBox 12"/>
          <p:cNvSpPr txBox="1"/>
          <p:nvPr/>
        </p:nvSpPr>
        <p:spPr>
          <a:xfrm>
            <a:off x="4461232" y="897935"/>
            <a:ext cx="4526014"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ea typeface="Calibri" charset="0"/>
                <a:cs typeface="Calibri" charset="0"/>
              </a:rPr>
              <a:t>EFFICAS I: PVI SUCCESS RATES AT 3 MONTHS BY MIN FTI</a:t>
            </a:r>
            <a:endParaRPr lang="en-US" baseline="30000" dirty="0">
              <a:solidFill>
                <a:schemeClr val="tx2"/>
              </a:solidFill>
              <a:latin typeface="Calibri" panose="020F0502020204030204" pitchFamily="34" charset="0"/>
              <a:ea typeface="Calibri" charset="0"/>
              <a:cs typeface="Calibri"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700" y="1165666"/>
            <a:ext cx="4314783" cy="2959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75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EFFICAS I: PVI success with fewer, efficient lesions</a:t>
            </a:r>
          </a:p>
        </p:txBody>
      </p:sp>
      <p:sp>
        <p:nvSpPr>
          <p:cNvPr id="3" name="Content Placeholder 2"/>
          <p:cNvSpPr>
            <a:spLocks noGrp="1"/>
          </p:cNvSpPr>
          <p:nvPr>
            <p:ph idx="1"/>
          </p:nvPr>
        </p:nvSpPr>
        <p:spPr>
          <a:xfrm>
            <a:off x="502920" y="914401"/>
            <a:ext cx="3355096" cy="3367454"/>
          </a:xfrm>
        </p:spPr>
        <p:txBody>
          <a:bodyPr/>
          <a:lstStyle/>
          <a:p>
            <a:pPr lvl="1"/>
            <a:r>
              <a:rPr lang="en-US" sz="1400" dirty="0"/>
              <a:t>Creating fewer lesions, efficiently, </a:t>
            </a:r>
            <a:br>
              <a:rPr lang="en-US" sz="1400" dirty="0"/>
            </a:br>
            <a:r>
              <a:rPr lang="en-US" sz="1400" dirty="0"/>
              <a:t>was associated with higher probability of PVI success </a:t>
            </a:r>
          </a:p>
          <a:p>
            <a:pPr lvl="1"/>
            <a:r>
              <a:rPr lang="en-US" sz="1400" dirty="0"/>
              <a:t>The total number of ablations per segment was inversely correlated to isolation (median 6 for isolated PV segments vs. 9 for segments with gaps,</a:t>
            </a:r>
            <a:br>
              <a:rPr lang="en-US" sz="1400" dirty="0"/>
            </a:br>
            <a:r>
              <a:rPr lang="en-US" sz="1400" dirty="0"/>
              <a:t>p &lt; 0.001)</a:t>
            </a:r>
          </a:p>
        </p:txBody>
      </p:sp>
      <p:sp>
        <p:nvSpPr>
          <p:cNvPr id="14" name="Date Placeholder 13"/>
          <p:cNvSpPr>
            <a:spLocks noGrp="1"/>
          </p:cNvSpPr>
          <p:nvPr>
            <p:ph type="dt" sz="half" idx="10"/>
          </p:nvPr>
        </p:nvSpPr>
        <p:spPr/>
        <p:txBody>
          <a:bodyPr/>
          <a:lstStyle/>
          <a:p>
            <a:fld id="{CE68323F-4BD8-0244-AC29-058427D59C55}"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38</a:t>
            </a:fld>
            <a:endParaRPr lang="en-US" dirty="0"/>
          </a:p>
        </p:txBody>
      </p:sp>
      <p:sp>
        <p:nvSpPr>
          <p:cNvPr id="20" name="Text Placeholder 19"/>
          <p:cNvSpPr>
            <a:spLocks noGrp="1"/>
          </p:cNvSpPr>
          <p:nvPr>
            <p:ph type="body" sz="quarter" idx="15"/>
          </p:nvPr>
        </p:nvSpPr>
        <p:spPr/>
        <p:txBody>
          <a:bodyPr/>
          <a:lstStyle/>
          <a:p>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p:txBody>
      </p:sp>
      <p:sp>
        <p:nvSpPr>
          <p:cNvPr id="11" name="TextBox 10"/>
          <p:cNvSpPr txBox="1"/>
          <p:nvPr/>
        </p:nvSpPr>
        <p:spPr>
          <a:xfrm>
            <a:off x="1327759" y="3610771"/>
            <a:ext cx="6475955" cy="369332"/>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91440" tIns="91440" rIns="91440" bIns="91440" rtlCol="0">
            <a:spAutoFit/>
          </a:bodyPr>
          <a:lstStyle/>
          <a:p>
            <a:pPr algn="ctr"/>
            <a:r>
              <a:rPr lang="en-US" sz="1200" b="1" kern="0" dirty="0">
                <a:solidFill>
                  <a:schemeClr val="bg1"/>
                </a:solidFill>
                <a:latin typeface="Calibri" charset="0"/>
                <a:ea typeface="Calibri" charset="0"/>
                <a:cs typeface="Calibri" charset="0"/>
              </a:rPr>
              <a:t>RECOMMENDATION: ACHIEVE TRANSMURALITY IN ONE SHOT</a:t>
            </a:r>
          </a:p>
        </p:txBody>
      </p:sp>
      <p:sp>
        <p:nvSpPr>
          <p:cNvPr id="15" name="TextBox 14"/>
          <p:cNvSpPr txBox="1"/>
          <p:nvPr/>
        </p:nvSpPr>
        <p:spPr>
          <a:xfrm>
            <a:off x="4521364" y="2927756"/>
            <a:ext cx="4337539" cy="230832"/>
          </a:xfrm>
          <a:prstGeom prst="rect">
            <a:avLst/>
          </a:prstGeom>
          <a:noFill/>
        </p:spPr>
        <p:txBody>
          <a:bodyPr wrap="square" rtlCol="0">
            <a:spAutoFit/>
          </a:bodyPr>
          <a:lstStyle/>
          <a:p>
            <a:r>
              <a:rPr lang="en-US" sz="900" dirty="0">
                <a:latin typeface="Calibri" panose="020F0502020204030204" pitchFamily="34" charset="0"/>
              </a:rPr>
              <a:t>(N = 40 patients completing 3-month invasive EP follow-up procedure)</a:t>
            </a:r>
          </a:p>
        </p:txBody>
      </p:sp>
      <p:graphicFrame>
        <p:nvGraphicFramePr>
          <p:cNvPr id="16" name="Table 15"/>
          <p:cNvGraphicFramePr>
            <a:graphicFrameLocks noGrp="1"/>
          </p:cNvGraphicFramePr>
          <p:nvPr>
            <p:extLst>
              <p:ext uri="{D42A27DB-BD31-4B8C-83A1-F6EECF244321}">
                <p14:modId xmlns:p14="http://schemas.microsoft.com/office/powerpoint/2010/main" val="560806788"/>
              </p:ext>
            </p:extLst>
          </p:nvPr>
        </p:nvGraphicFramePr>
        <p:xfrm>
          <a:off x="4574119" y="976313"/>
          <a:ext cx="4221164" cy="2216916"/>
        </p:xfrm>
        <a:graphic>
          <a:graphicData uri="http://schemas.openxmlformats.org/drawingml/2006/table">
            <a:tbl>
              <a:tblPr firstRow="1" bandRow="1">
                <a:tableStyleId>{5C22544A-7EE6-4342-B048-85BDC9FD1C3A}</a:tableStyleId>
              </a:tblPr>
              <a:tblGrid>
                <a:gridCol w="1089764">
                  <a:extLst>
                    <a:ext uri="{9D8B030D-6E8A-4147-A177-3AD203B41FA5}">
                      <a16:colId xmlns:a16="http://schemas.microsoft.com/office/drawing/2014/main" val="20000"/>
                    </a:ext>
                  </a:extLst>
                </a:gridCol>
                <a:gridCol w="1139869">
                  <a:extLst>
                    <a:ext uri="{9D8B030D-6E8A-4147-A177-3AD203B41FA5}">
                      <a16:colId xmlns:a16="http://schemas.microsoft.com/office/drawing/2014/main" val="20001"/>
                    </a:ext>
                  </a:extLst>
                </a:gridCol>
                <a:gridCol w="1139869">
                  <a:extLst>
                    <a:ext uri="{9D8B030D-6E8A-4147-A177-3AD203B41FA5}">
                      <a16:colId xmlns:a16="http://schemas.microsoft.com/office/drawing/2014/main" val="20002"/>
                    </a:ext>
                  </a:extLst>
                </a:gridCol>
                <a:gridCol w="851662">
                  <a:extLst>
                    <a:ext uri="{9D8B030D-6E8A-4147-A177-3AD203B41FA5}">
                      <a16:colId xmlns:a16="http://schemas.microsoft.com/office/drawing/2014/main" val="20003"/>
                    </a:ext>
                  </a:extLst>
                </a:gridCol>
              </a:tblGrid>
              <a:tr h="406011">
                <a:tc>
                  <a:txBody>
                    <a:bodyPr/>
                    <a:lstStyle/>
                    <a:p>
                      <a:pPr algn="ctr">
                        <a:lnSpc>
                          <a:spcPts val="1200"/>
                        </a:lnSpc>
                      </a:pPr>
                      <a:r>
                        <a:rPr lang="en-US" sz="1100" dirty="0">
                          <a:latin typeface="Calibri" panose="020F0502020204030204" pitchFamily="34" charset="0"/>
                        </a:rPr>
                        <a:t>Parameter</a:t>
                      </a:r>
                      <a:br>
                        <a:rPr lang="en-US" sz="1100" dirty="0">
                          <a:latin typeface="Calibri" panose="020F0502020204030204" pitchFamily="34" charset="0"/>
                        </a:rPr>
                      </a:br>
                      <a:r>
                        <a:rPr lang="en-US" sz="1100" dirty="0">
                          <a:latin typeface="Calibri" panose="020F0502020204030204" pitchFamily="34" charset="0"/>
                        </a:rPr>
                        <a:t>(per segment)</a:t>
                      </a:r>
                    </a:p>
                  </a:txBody>
                  <a:tcPr marL="27432" marR="18288" marT="27432" marB="27432" anchor="b"/>
                </a:tc>
                <a:tc>
                  <a:txBody>
                    <a:bodyPr/>
                    <a:lstStyle/>
                    <a:p>
                      <a:pPr algn="ctr">
                        <a:lnSpc>
                          <a:spcPts val="1200"/>
                        </a:lnSpc>
                      </a:pPr>
                      <a:r>
                        <a:rPr lang="en-US" sz="1100" dirty="0">
                          <a:latin typeface="Calibri" panose="020F0502020204030204" pitchFamily="34" charset="0"/>
                        </a:rPr>
                        <a:t>Median (all segments) </a:t>
                      </a:r>
                      <a:br>
                        <a:rPr lang="en-US" sz="1100" dirty="0">
                          <a:latin typeface="Calibri" panose="020F0502020204030204" pitchFamily="34" charset="0"/>
                        </a:rPr>
                      </a:br>
                      <a:r>
                        <a:rPr lang="en-US" sz="1100" dirty="0">
                          <a:latin typeface="Calibri" panose="020F0502020204030204" pitchFamily="34" charset="0"/>
                        </a:rPr>
                        <a:t>NO GAP</a:t>
                      </a:r>
                      <a:br>
                        <a:rPr lang="en-US" sz="1100" dirty="0">
                          <a:latin typeface="Calibri" panose="020F0502020204030204" pitchFamily="34" charset="0"/>
                        </a:rPr>
                      </a:br>
                      <a:r>
                        <a:rPr lang="en-US" sz="1100" dirty="0">
                          <a:latin typeface="Calibri" panose="020F0502020204030204" pitchFamily="34" charset="0"/>
                        </a:rPr>
                        <a:t>N = 266</a:t>
                      </a:r>
                    </a:p>
                  </a:txBody>
                  <a:tcPr marL="27432" marR="18288" marT="27432" marB="27432" anchor="b"/>
                </a:tc>
                <a:tc>
                  <a:txBody>
                    <a:bodyPr/>
                    <a:lstStyle/>
                    <a:p>
                      <a:pPr algn="ctr">
                        <a:lnSpc>
                          <a:spcPts val="1200"/>
                        </a:lnSpc>
                      </a:pPr>
                      <a:r>
                        <a:rPr lang="en-US" sz="1100" dirty="0">
                          <a:latin typeface="Calibri" panose="020F0502020204030204" pitchFamily="34" charset="0"/>
                        </a:rPr>
                        <a:t>Median (all segments)</a:t>
                      </a:r>
                      <a:br>
                        <a:rPr lang="en-US" sz="1100" dirty="0">
                          <a:latin typeface="Calibri" panose="020F0502020204030204" pitchFamily="34" charset="0"/>
                        </a:rPr>
                      </a:br>
                      <a:r>
                        <a:rPr lang="en-US" sz="1100" dirty="0">
                          <a:latin typeface="Calibri" panose="020F0502020204030204" pitchFamily="34" charset="0"/>
                        </a:rPr>
                        <a:t>WITH GAPS</a:t>
                      </a:r>
                      <a:br>
                        <a:rPr lang="en-US" sz="1100" dirty="0">
                          <a:latin typeface="Calibri" panose="020F0502020204030204" pitchFamily="34" charset="0"/>
                        </a:rPr>
                      </a:br>
                      <a:r>
                        <a:rPr lang="en-US" sz="1100" dirty="0">
                          <a:latin typeface="Calibri" panose="020F0502020204030204" pitchFamily="34" charset="0"/>
                        </a:rPr>
                        <a:t>N = 52</a:t>
                      </a:r>
                      <a:endParaRPr lang="en-US" sz="1100" b="0" dirty="0">
                        <a:latin typeface="Calibri" panose="020F0502020204030204" pitchFamily="34" charset="0"/>
                      </a:endParaRPr>
                    </a:p>
                  </a:txBody>
                  <a:tcPr marL="27432" marR="18288" marT="27432" marB="27432" anchor="b"/>
                </a:tc>
                <a:tc>
                  <a:txBody>
                    <a:bodyPr/>
                    <a:lstStyle/>
                    <a:p>
                      <a:pPr algn="ctr">
                        <a:lnSpc>
                          <a:spcPts val="1200"/>
                        </a:lnSpc>
                      </a:pPr>
                      <a:r>
                        <a:rPr lang="en-US" sz="1100" dirty="0">
                          <a:latin typeface="Calibri" panose="020F0502020204030204" pitchFamily="34" charset="0"/>
                        </a:rPr>
                        <a:t>P-value</a:t>
                      </a:r>
                      <a:endParaRPr lang="en-US" sz="1100" b="0" dirty="0">
                        <a:latin typeface="Calibri" panose="020F0502020204030204" pitchFamily="34" charset="0"/>
                      </a:endParaRPr>
                    </a:p>
                  </a:txBody>
                  <a:tcPr marL="27432" marR="18288" marT="27432" marB="27432" anchor="b"/>
                </a:tc>
                <a:extLst>
                  <a:ext uri="{0D108BD9-81ED-4DB2-BD59-A6C34878D82A}">
                    <a16:rowId xmlns:a16="http://schemas.microsoft.com/office/drawing/2014/main" val="10000"/>
                  </a:ext>
                </a:extLst>
              </a:tr>
              <a:tr h="290577">
                <a:tc>
                  <a:txBody>
                    <a:bodyPr/>
                    <a:lstStyle/>
                    <a:p>
                      <a:pPr algn="ctr"/>
                      <a:r>
                        <a:rPr lang="en-US" sz="1100" dirty="0">
                          <a:latin typeface="Calibri" panose="020F0502020204030204" pitchFamily="34" charset="0"/>
                        </a:rPr>
                        <a:t>Average CF</a:t>
                      </a:r>
                    </a:p>
                  </a:txBody>
                  <a:tcPr marL="27432" marR="18288" marT="27432" marB="27432" anchor="ctr"/>
                </a:tc>
                <a:tc>
                  <a:txBody>
                    <a:bodyPr/>
                    <a:lstStyle/>
                    <a:p>
                      <a:pPr algn="ctr"/>
                      <a:r>
                        <a:rPr lang="en-US" sz="1100" dirty="0">
                          <a:latin typeface="Calibri" panose="020F0502020204030204" pitchFamily="34" charset="0"/>
                        </a:rPr>
                        <a:t>19.5 g</a:t>
                      </a:r>
                    </a:p>
                  </a:txBody>
                  <a:tcPr marL="27432" marR="18288" marT="27432" marB="27432" anchor="ctr"/>
                </a:tc>
                <a:tc>
                  <a:txBody>
                    <a:bodyPr/>
                    <a:lstStyle/>
                    <a:p>
                      <a:pPr algn="ctr"/>
                      <a:r>
                        <a:rPr lang="en-US" sz="1100" dirty="0">
                          <a:latin typeface="Calibri" panose="020F0502020204030204" pitchFamily="34" charset="0"/>
                        </a:rPr>
                        <a:t>15.5 g</a:t>
                      </a:r>
                    </a:p>
                  </a:txBody>
                  <a:tcPr marL="27432" marR="18288" marT="27432" marB="27432" anchor="ctr"/>
                </a:tc>
                <a:tc>
                  <a:txBody>
                    <a:bodyPr/>
                    <a:lstStyle/>
                    <a:p>
                      <a:pPr algn="ctr"/>
                      <a:r>
                        <a:rPr lang="en-US" sz="1100" dirty="0">
                          <a:latin typeface="Calibri" panose="020F0502020204030204" pitchFamily="34" charset="0"/>
                        </a:rPr>
                        <a:t>p = 0.022</a:t>
                      </a:r>
                    </a:p>
                  </a:txBody>
                  <a:tcPr marL="27432" marR="18288" marT="27432" marB="27432" anchor="ctr"/>
                </a:tc>
                <a:extLst>
                  <a:ext uri="{0D108BD9-81ED-4DB2-BD59-A6C34878D82A}">
                    <a16:rowId xmlns:a16="http://schemas.microsoft.com/office/drawing/2014/main" val="10001"/>
                  </a:ext>
                </a:extLst>
              </a:tr>
              <a:tr h="290577">
                <a:tc>
                  <a:txBody>
                    <a:bodyPr/>
                    <a:lstStyle/>
                    <a:p>
                      <a:pPr algn="ctr"/>
                      <a:r>
                        <a:rPr lang="en-US" sz="1100" dirty="0">
                          <a:latin typeface="Calibri" panose="020F0502020204030204" pitchFamily="34" charset="0"/>
                        </a:rPr>
                        <a:t>Average FTI</a:t>
                      </a:r>
                    </a:p>
                  </a:txBody>
                  <a:tcPr marL="27432" marR="18288" marT="27432" marB="27432" anchor="ctr">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708 </a:t>
                      </a:r>
                      <a:r>
                        <a:rPr lang="en-US" sz="1100" dirty="0" err="1">
                          <a:latin typeface="Calibri" panose="020F0502020204030204" pitchFamily="34" charset="0"/>
                        </a:rPr>
                        <a:t>gs</a:t>
                      </a:r>
                      <a:endParaRPr lang="en-US" sz="1100" dirty="0">
                        <a:latin typeface="Calibri" panose="020F0502020204030204" pitchFamily="34" charset="0"/>
                      </a:endParaRPr>
                    </a:p>
                  </a:txBody>
                  <a:tcPr marL="27432" marR="18288" marT="27432" marB="27432" anchor="ctr">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627 </a:t>
                      </a:r>
                      <a:r>
                        <a:rPr lang="en-US" sz="1100" dirty="0" err="1">
                          <a:latin typeface="Calibri" panose="020F0502020204030204" pitchFamily="34" charset="0"/>
                        </a:rPr>
                        <a:t>gs</a:t>
                      </a:r>
                      <a:endParaRPr lang="en-US" sz="1100" dirty="0">
                        <a:latin typeface="Calibri" panose="020F0502020204030204" pitchFamily="34" charset="0"/>
                      </a:endParaRPr>
                    </a:p>
                  </a:txBody>
                  <a:tcPr marL="27432" marR="18288" marT="27432" marB="27432" anchor="ctr">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P = 0.090</a:t>
                      </a:r>
                    </a:p>
                  </a:txBody>
                  <a:tcPr marL="27432" marR="18288" marT="27432" marB="27432" anchor="ct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290577">
                <a:tc>
                  <a:txBody>
                    <a:bodyPr/>
                    <a:lstStyle/>
                    <a:p>
                      <a:pPr algn="ctr"/>
                      <a:r>
                        <a:rPr lang="en-US" sz="1100" dirty="0">
                          <a:latin typeface="Calibri" panose="020F0502020204030204" pitchFamily="34" charset="0"/>
                        </a:rPr>
                        <a:t>Total # of ablations</a:t>
                      </a:r>
                    </a:p>
                  </a:txBody>
                  <a:tcPr marL="27432" marR="18288" marT="27432" marB="27432" anchor="ctr">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6</a:t>
                      </a:r>
                    </a:p>
                  </a:txBody>
                  <a:tcPr marL="27432" marR="18288" marT="27432" marB="27432"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9</a:t>
                      </a:r>
                    </a:p>
                  </a:txBody>
                  <a:tcPr marL="27432" marR="18288" marT="27432" marB="27432"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pPr algn="ctr"/>
                      <a:r>
                        <a:rPr lang="en-US" sz="1100" dirty="0">
                          <a:latin typeface="Calibri" panose="020F0502020204030204" pitchFamily="34" charset="0"/>
                        </a:rPr>
                        <a:t>P &lt; 0.001</a:t>
                      </a:r>
                    </a:p>
                  </a:txBody>
                  <a:tcPr marL="27432" marR="18288" marT="27432" marB="27432" anchor="ctr">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0577">
                <a:tc>
                  <a:txBody>
                    <a:bodyPr/>
                    <a:lstStyle/>
                    <a:p>
                      <a:pPr algn="ctr"/>
                      <a:r>
                        <a:rPr lang="en-US" sz="1100" dirty="0">
                          <a:latin typeface="Calibri" panose="020F0502020204030204" pitchFamily="34" charset="0"/>
                        </a:rPr>
                        <a:t>Min CF</a:t>
                      </a:r>
                    </a:p>
                  </a:txBody>
                  <a:tcPr marL="27432" marR="18288" marT="27432" marB="27432" anchor="ctr">
                    <a:lnT w="28575" cap="flat" cmpd="sng" algn="ctr">
                      <a:solidFill>
                        <a:schemeClr val="accent1"/>
                      </a:solidFill>
                      <a:prstDash val="solid"/>
                      <a:round/>
                      <a:headEnd type="none" w="med" len="med"/>
                      <a:tailEnd type="none" w="med" len="med"/>
                    </a:lnT>
                  </a:tcPr>
                </a:tc>
                <a:tc>
                  <a:txBody>
                    <a:bodyPr/>
                    <a:lstStyle/>
                    <a:p>
                      <a:pPr algn="ctr"/>
                      <a:r>
                        <a:rPr lang="en-US" sz="1100" dirty="0">
                          <a:latin typeface="Calibri" panose="020F0502020204030204" pitchFamily="34" charset="0"/>
                        </a:rPr>
                        <a:t>8.1</a:t>
                      </a:r>
                    </a:p>
                  </a:txBody>
                  <a:tcPr marL="27432" marR="18288" marT="27432" marB="27432" anchor="ctr">
                    <a:lnT w="28575" cap="flat" cmpd="sng" algn="ctr">
                      <a:solidFill>
                        <a:schemeClr val="accent1"/>
                      </a:solidFill>
                      <a:prstDash val="solid"/>
                      <a:round/>
                      <a:headEnd type="none" w="med" len="med"/>
                      <a:tailEnd type="none" w="med" len="med"/>
                    </a:lnT>
                  </a:tcPr>
                </a:tc>
                <a:tc>
                  <a:txBody>
                    <a:bodyPr/>
                    <a:lstStyle/>
                    <a:p>
                      <a:pPr algn="ctr"/>
                      <a:r>
                        <a:rPr lang="en-US" sz="1100" dirty="0">
                          <a:latin typeface="Calibri" panose="020F0502020204030204" pitchFamily="34" charset="0"/>
                        </a:rPr>
                        <a:t>3.6</a:t>
                      </a:r>
                    </a:p>
                  </a:txBody>
                  <a:tcPr marL="27432" marR="18288" marT="27432" marB="27432" anchor="ctr">
                    <a:lnT w="28575" cap="flat" cmpd="sng" algn="ctr">
                      <a:solidFill>
                        <a:schemeClr val="accent1"/>
                      </a:solidFill>
                      <a:prstDash val="solid"/>
                      <a:round/>
                      <a:headEnd type="none" w="med" len="med"/>
                      <a:tailEnd type="none" w="med" len="med"/>
                    </a:lnT>
                  </a:tcPr>
                </a:tc>
                <a:tc>
                  <a:txBody>
                    <a:bodyPr/>
                    <a:lstStyle/>
                    <a:p>
                      <a:pPr algn="ctr"/>
                      <a:r>
                        <a:rPr lang="en-US" sz="1100" dirty="0">
                          <a:latin typeface="Calibri" panose="020F0502020204030204" pitchFamily="34" charset="0"/>
                        </a:rPr>
                        <a:t>P &lt; 0.001</a:t>
                      </a:r>
                    </a:p>
                  </a:txBody>
                  <a:tcPr marL="27432" marR="18288" marT="27432" marB="27432" anchor="ctr">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r h="290577">
                <a:tc>
                  <a:txBody>
                    <a:bodyPr/>
                    <a:lstStyle/>
                    <a:p>
                      <a:pPr algn="ctr"/>
                      <a:r>
                        <a:rPr lang="en-US" sz="1100" dirty="0">
                          <a:latin typeface="Calibri" panose="020F0502020204030204" pitchFamily="34" charset="0"/>
                        </a:rPr>
                        <a:t>Min FTI</a:t>
                      </a:r>
                    </a:p>
                  </a:txBody>
                  <a:tcPr marL="27432" marR="18288" marT="27432" marB="27432" anchor="ctr"/>
                </a:tc>
                <a:tc>
                  <a:txBody>
                    <a:bodyPr/>
                    <a:lstStyle/>
                    <a:p>
                      <a:pPr algn="ctr"/>
                      <a:r>
                        <a:rPr lang="en-US" sz="1100" dirty="0">
                          <a:latin typeface="Calibri" panose="020F0502020204030204" pitchFamily="34" charset="0"/>
                        </a:rPr>
                        <a:t>232 </a:t>
                      </a:r>
                      <a:r>
                        <a:rPr lang="en-US" sz="1100" dirty="0" err="1">
                          <a:latin typeface="Calibri" panose="020F0502020204030204" pitchFamily="34" charset="0"/>
                        </a:rPr>
                        <a:t>gs</a:t>
                      </a:r>
                      <a:endParaRPr lang="en-US" sz="1100" dirty="0">
                        <a:latin typeface="Calibri" panose="020F0502020204030204" pitchFamily="34" charset="0"/>
                      </a:endParaRPr>
                    </a:p>
                  </a:txBody>
                  <a:tcPr marL="27432" marR="18288" marT="27432" marB="27432" anchor="ctr"/>
                </a:tc>
                <a:tc>
                  <a:txBody>
                    <a:bodyPr/>
                    <a:lstStyle/>
                    <a:p>
                      <a:pPr algn="ctr"/>
                      <a:r>
                        <a:rPr lang="en-US" sz="1100" dirty="0">
                          <a:latin typeface="Calibri" panose="020F0502020204030204" pitchFamily="34" charset="0"/>
                        </a:rPr>
                        <a:t>118 </a:t>
                      </a:r>
                      <a:r>
                        <a:rPr lang="en-US" sz="1100" dirty="0" err="1">
                          <a:latin typeface="Calibri" panose="020F0502020204030204" pitchFamily="34" charset="0"/>
                        </a:rPr>
                        <a:t>gs</a:t>
                      </a:r>
                      <a:endParaRPr lang="en-US" sz="1100" dirty="0">
                        <a:latin typeface="Calibri" panose="020F0502020204030204" pitchFamily="34" charset="0"/>
                      </a:endParaRPr>
                    </a:p>
                  </a:txBody>
                  <a:tcPr marL="27432" marR="18288" marT="27432" marB="27432" anchor="ctr"/>
                </a:tc>
                <a:tc>
                  <a:txBody>
                    <a:bodyPr/>
                    <a:lstStyle/>
                    <a:p>
                      <a:pPr algn="ctr"/>
                      <a:r>
                        <a:rPr lang="en-US" sz="1100" dirty="0">
                          <a:latin typeface="Calibri" panose="020F0502020204030204" pitchFamily="34" charset="0"/>
                        </a:rPr>
                        <a:t>P &lt; 0.001</a:t>
                      </a:r>
                    </a:p>
                  </a:txBody>
                  <a:tcPr marL="27432" marR="18288" marT="27432" marB="27432"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33706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EFFICAS II</a:t>
            </a:r>
            <a:endParaRPr lang="en-US" dirty="0"/>
          </a:p>
        </p:txBody>
      </p:sp>
      <p:sp>
        <p:nvSpPr>
          <p:cNvPr id="3" name="Subtitle 2"/>
          <p:cNvSpPr>
            <a:spLocks noGrp="1"/>
          </p:cNvSpPr>
          <p:nvPr>
            <p:ph type="body" idx="1"/>
          </p:nvPr>
        </p:nvSpPr>
        <p:spPr/>
        <p:txBody>
          <a:bodyPr/>
          <a:lstStyle/>
          <a:p>
            <a:r>
              <a:rPr lang="en-US" dirty="0"/>
              <a:t>Validating Contact Force Recommendations with the </a:t>
            </a:r>
            <a:r>
              <a:rPr lang="en-US" dirty="0" err="1"/>
              <a:t>TactiCath</a:t>
            </a:r>
            <a:r>
              <a:rPr lang="en-US" dirty="0"/>
              <a:t>™ Catheter</a:t>
            </a:r>
          </a:p>
        </p:txBody>
      </p:sp>
      <p:sp>
        <p:nvSpPr>
          <p:cNvPr id="11" name="Date Placeholder 10"/>
          <p:cNvSpPr>
            <a:spLocks noGrp="1"/>
          </p:cNvSpPr>
          <p:nvPr>
            <p:ph type="dt" sz="half" idx="10"/>
          </p:nvPr>
        </p:nvSpPr>
        <p:spPr/>
        <p:txBody>
          <a:bodyPr/>
          <a:lstStyle/>
          <a:p>
            <a:fld id="{953AC7F2-FFD6-B843-B1F5-79586CA46459}"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39</a:t>
            </a:fld>
            <a:endParaRPr lang="en-US" dirty="0"/>
          </a:p>
        </p:txBody>
      </p:sp>
    </p:spTree>
    <p:extLst>
      <p:ext uri="{BB962C8B-B14F-4D97-AF65-F5344CB8AC3E}">
        <p14:creationId xmlns:p14="http://schemas.microsoft.com/office/powerpoint/2010/main" val="148343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Rising global burden of atrial fibrillation</a:t>
            </a:r>
            <a:endParaRPr lang="en-US" dirty="0"/>
          </a:p>
        </p:txBody>
      </p:sp>
      <p:sp>
        <p:nvSpPr>
          <p:cNvPr id="3" name="Content Placeholder 2"/>
          <p:cNvSpPr>
            <a:spLocks noGrp="1"/>
          </p:cNvSpPr>
          <p:nvPr>
            <p:ph idx="1"/>
          </p:nvPr>
        </p:nvSpPr>
        <p:spPr/>
        <p:txBody>
          <a:bodyPr numCol="2" spcCol="457200"/>
          <a:lstStyle/>
          <a:p>
            <a:pPr>
              <a:spcBef>
                <a:spcPts val="1200"/>
              </a:spcBef>
            </a:pPr>
            <a:r>
              <a:rPr lang="en-US" sz="1600" dirty="0">
                <a:solidFill>
                  <a:schemeClr val="tx2"/>
                </a:solidFill>
              </a:rPr>
              <a:t>Prevalence and Morbidity</a:t>
            </a:r>
          </a:p>
          <a:p>
            <a:pPr marL="117475" lvl="1" indent="-117475"/>
            <a:r>
              <a:rPr lang="en-US" sz="1200" dirty="0"/>
              <a:t>Estimated 33.6 million (M) patients with atrial fibrillation (AF) worldwide in 2010</a:t>
            </a:r>
            <a:r>
              <a:rPr lang="en-US" sz="1200" baseline="30000" dirty="0"/>
              <a:t>1</a:t>
            </a:r>
          </a:p>
          <a:p>
            <a:pPr marL="287338" lvl="2" indent="-169863">
              <a:buClr>
                <a:schemeClr val="tx1"/>
              </a:buClr>
            </a:pPr>
            <a:r>
              <a:rPr lang="en-US" sz="1200" b="1" dirty="0">
                <a:solidFill>
                  <a:schemeClr val="accent1"/>
                </a:solidFill>
              </a:rPr>
              <a:t>U.S. prevalence </a:t>
            </a:r>
            <a:r>
              <a:rPr lang="en-US" sz="1200" dirty="0"/>
              <a:t>estimated at ~2.7 to 6.1M patients in 2010, projected to exceed 12M by 2030</a:t>
            </a:r>
            <a:r>
              <a:rPr lang="en-US" sz="1200" baseline="30000" dirty="0"/>
              <a:t>2</a:t>
            </a:r>
          </a:p>
          <a:p>
            <a:pPr marL="287338" lvl="2" indent="-169863">
              <a:buClr>
                <a:schemeClr val="tx1"/>
              </a:buClr>
            </a:pPr>
            <a:r>
              <a:rPr lang="en-US" sz="1200" b="1" dirty="0">
                <a:solidFill>
                  <a:schemeClr val="accent1"/>
                </a:solidFill>
              </a:rPr>
              <a:t>U.S. incidence </a:t>
            </a:r>
            <a:r>
              <a:rPr lang="en-US" sz="1200" dirty="0"/>
              <a:t>estimated at 1.6M cases in 2010, projected to reach to 2.6M cases in 2030</a:t>
            </a:r>
            <a:r>
              <a:rPr lang="en-US" sz="1200" baseline="30000" dirty="0"/>
              <a:t>2</a:t>
            </a:r>
          </a:p>
          <a:p>
            <a:pPr marL="287338" lvl="2" indent="-169863">
              <a:buClr>
                <a:schemeClr val="tx1"/>
              </a:buClr>
            </a:pPr>
            <a:r>
              <a:rPr lang="en-US" sz="1200" b="1" dirty="0">
                <a:solidFill>
                  <a:schemeClr val="accent1"/>
                </a:solidFill>
              </a:rPr>
              <a:t>EU prevalence </a:t>
            </a:r>
            <a:r>
              <a:rPr lang="en-US" sz="1200" dirty="0"/>
              <a:t>estimated at 8.8M adults &gt; 55 years in 2010, projected to reach 17.9M in 2060</a:t>
            </a:r>
            <a:r>
              <a:rPr lang="en-US" sz="1200" baseline="30000" dirty="0"/>
              <a:t>2</a:t>
            </a:r>
          </a:p>
          <a:p>
            <a:pPr marL="117475" lvl="1" indent="-117475"/>
            <a:r>
              <a:rPr lang="en-US" sz="1200" dirty="0"/>
              <a:t>Disability-adjusted life years increased 19% from 1990 to 2010</a:t>
            </a:r>
            <a:r>
              <a:rPr lang="en-US" sz="1200" baseline="30000" dirty="0"/>
              <a:t>1</a:t>
            </a:r>
          </a:p>
          <a:p>
            <a:pPr marL="117475" lvl="1" indent="-117475"/>
            <a:r>
              <a:rPr lang="en-US" sz="1200" dirty="0"/>
              <a:t>Mortality increased ~2×from 1990 to 2010</a:t>
            </a:r>
            <a:r>
              <a:rPr lang="en-US" sz="1200" baseline="30000" dirty="0"/>
              <a:t>1</a:t>
            </a:r>
          </a:p>
          <a:p>
            <a:pPr marL="117475" lvl="1" indent="-117475"/>
            <a:r>
              <a:rPr lang="en-US" sz="1200" dirty="0"/>
              <a:t>Associated with 4 to 5-fold increased stroke risk and responsible for ~1.5% (age 50–59) to 24% </a:t>
            </a:r>
            <a:br>
              <a:rPr lang="en-US" sz="1200" dirty="0"/>
            </a:br>
            <a:r>
              <a:rPr lang="en-US" sz="1200" dirty="0"/>
              <a:t>(age 80–89) of ischemic strokes</a:t>
            </a:r>
            <a:r>
              <a:rPr lang="en-US" sz="1200" baseline="30000" dirty="0"/>
              <a:t>2</a:t>
            </a:r>
          </a:p>
          <a:p>
            <a:pPr>
              <a:spcBef>
                <a:spcPts val="1200"/>
              </a:spcBef>
            </a:pPr>
            <a:r>
              <a:rPr lang="en-US" sz="1600" dirty="0">
                <a:solidFill>
                  <a:schemeClr val="tx2"/>
                </a:solidFill>
              </a:rPr>
              <a:t>Economic Burden</a:t>
            </a:r>
          </a:p>
          <a:p>
            <a:pPr marL="117475" lvl="1" indent="-117475"/>
            <a:r>
              <a:rPr lang="en-US" sz="1200" dirty="0"/>
              <a:t>Cost estimated at $16-26 billion in US annually by</a:t>
            </a:r>
            <a:br>
              <a:rPr lang="en-US" sz="1200" dirty="0"/>
            </a:br>
            <a:r>
              <a:rPr lang="en-US" sz="1200" dirty="0"/>
              <a:t> mid-2000s</a:t>
            </a:r>
            <a:r>
              <a:rPr lang="en-US" sz="1200" baseline="30000" dirty="0"/>
              <a:t>1,3–5</a:t>
            </a:r>
          </a:p>
          <a:p>
            <a:pPr marL="117475" lvl="1" indent="-117475"/>
            <a:r>
              <a:rPr lang="en-US" sz="1200" dirty="0"/>
              <a:t>1% of the National Health Service budget in the </a:t>
            </a:r>
            <a:br>
              <a:rPr lang="en-US" sz="1200" dirty="0"/>
            </a:br>
            <a:r>
              <a:rPr lang="en-US" sz="1200" dirty="0"/>
              <a:t>United Kingdom</a:t>
            </a:r>
            <a:r>
              <a:rPr lang="en-US" sz="1200" baseline="30000" dirty="0"/>
              <a:t>3–5</a:t>
            </a:r>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a:p>
            <a:pPr marL="0" lvl="1" indent="0">
              <a:buNone/>
            </a:pPr>
            <a:endParaRPr lang="en-US" sz="1200" baseline="30000" dirty="0"/>
          </a:p>
        </p:txBody>
      </p:sp>
      <p:sp>
        <p:nvSpPr>
          <p:cNvPr id="12" name="Date Placeholder 11"/>
          <p:cNvSpPr>
            <a:spLocks noGrp="1"/>
          </p:cNvSpPr>
          <p:nvPr>
            <p:ph type="dt" sz="half" idx="10"/>
          </p:nvPr>
        </p:nvSpPr>
        <p:spPr/>
        <p:txBody>
          <a:bodyPr/>
          <a:lstStyle/>
          <a:p>
            <a:fld id="{A14E6AC4-4BF5-8B45-8885-87D617251E92}" type="datetime1">
              <a:rPr lang="en-US" smtClean="0"/>
              <a:pPr/>
              <a:t>3/29/2019</a:t>
            </a:fld>
            <a:endParaRPr lang="en-US" dirty="0"/>
          </a:p>
        </p:txBody>
      </p:sp>
      <p:sp>
        <p:nvSpPr>
          <p:cNvPr id="4" name="Slide Number Placeholder 3"/>
          <p:cNvSpPr>
            <a:spLocks noGrp="1"/>
          </p:cNvSpPr>
          <p:nvPr>
            <p:ph type="sldNum" sz="quarter" idx="12"/>
          </p:nvPr>
        </p:nvSpPr>
        <p:spPr/>
        <p:txBody>
          <a:bodyPr/>
          <a:lstStyle/>
          <a:p>
            <a:fld id="{0C9F10FC-1A7C-0142-9391-393B55E2CC4A}" type="slidenum">
              <a:rPr lang="en-US" smtClean="0"/>
              <a:pPr/>
              <a:t>4</a:t>
            </a:fld>
            <a:endParaRPr lang="en-US" dirty="0"/>
          </a:p>
        </p:txBody>
      </p:sp>
      <p:sp>
        <p:nvSpPr>
          <p:cNvPr id="19" name="Text Placeholder 18"/>
          <p:cNvSpPr>
            <a:spLocks noGrp="1"/>
          </p:cNvSpPr>
          <p:nvPr>
            <p:ph type="body" sz="quarter" idx="15"/>
          </p:nvPr>
        </p:nvSpPr>
        <p:spPr>
          <a:xfrm>
            <a:off x="507999" y="4698372"/>
            <a:ext cx="4111413" cy="331593"/>
          </a:xfrm>
        </p:spPr>
        <p:txBody>
          <a:bodyPr/>
          <a:lstStyle/>
          <a:p>
            <a:pPr>
              <a:spcBef>
                <a:spcPts val="0"/>
              </a:spcBef>
            </a:pPr>
            <a:r>
              <a:rPr lang="fr-CH" dirty="0"/>
              <a:t>1. </a:t>
            </a:r>
            <a:r>
              <a:rPr lang="fr-CH" dirty="0" err="1"/>
              <a:t>Chugh</a:t>
            </a:r>
            <a:r>
              <a:rPr lang="fr-CH" dirty="0"/>
              <a:t>, et al. </a:t>
            </a:r>
            <a:r>
              <a:rPr lang="fr-CH" i="1" dirty="0"/>
              <a:t>Circulation</a:t>
            </a:r>
            <a:r>
              <a:rPr lang="fr-CH" dirty="0"/>
              <a:t> 2014</a:t>
            </a:r>
            <a:r>
              <a:rPr lang="en-US" dirty="0"/>
              <a:t>;129(8):837–47.</a:t>
            </a:r>
            <a:br>
              <a:rPr lang="en-US" dirty="0"/>
            </a:br>
            <a:r>
              <a:rPr lang="fr-CH" dirty="0"/>
              <a:t>2. AHA </a:t>
            </a:r>
            <a:r>
              <a:rPr lang="fr-CH" dirty="0" err="1"/>
              <a:t>Heart</a:t>
            </a:r>
            <a:r>
              <a:rPr lang="fr-CH" dirty="0"/>
              <a:t> </a:t>
            </a:r>
            <a:r>
              <a:rPr lang="fr-CH" dirty="0" err="1"/>
              <a:t>Disease</a:t>
            </a:r>
            <a:r>
              <a:rPr lang="fr-CH" dirty="0"/>
              <a:t> and Stroke </a:t>
            </a:r>
            <a:r>
              <a:rPr lang="fr-CH" dirty="0" err="1"/>
              <a:t>Statistics</a:t>
            </a:r>
            <a:r>
              <a:rPr lang="fr-CH" dirty="0"/>
              <a:t> 2016. </a:t>
            </a:r>
            <a:r>
              <a:rPr lang="fr-CH" i="1" dirty="0"/>
              <a:t>Circulation</a:t>
            </a:r>
            <a:r>
              <a:rPr lang="fr-CH" dirty="0"/>
              <a:t> 2016;133(4):447–54.</a:t>
            </a:r>
            <a:br>
              <a:rPr lang="fr-CH" dirty="0"/>
            </a:br>
            <a:r>
              <a:rPr lang="fr-CH" dirty="0"/>
              <a:t>3. Stewart et al. </a:t>
            </a:r>
            <a:r>
              <a:rPr lang="fr-CH" i="1" dirty="0" err="1"/>
              <a:t>Heart</a:t>
            </a:r>
            <a:r>
              <a:rPr lang="fr-CH" dirty="0"/>
              <a:t> 2004</a:t>
            </a:r>
            <a:r>
              <a:rPr lang="en-US" dirty="0"/>
              <a:t>;90(3):286–292.</a:t>
            </a:r>
            <a:br>
              <a:rPr lang="en-US" dirty="0"/>
            </a:br>
            <a:r>
              <a:rPr lang="fr-CH" dirty="0"/>
              <a:t>4. Lee et al. </a:t>
            </a:r>
            <a:r>
              <a:rPr lang="fr-CH" i="1" dirty="0"/>
              <a:t>J Med </a:t>
            </a:r>
            <a:r>
              <a:rPr lang="fr-CH" i="1" dirty="0" err="1"/>
              <a:t>Econ</a:t>
            </a:r>
            <a:r>
              <a:rPr lang="fr-CH" i="1" dirty="0"/>
              <a:t> </a:t>
            </a:r>
            <a:r>
              <a:rPr lang="fr-CH" dirty="0"/>
              <a:t>2008</a:t>
            </a:r>
            <a:r>
              <a:rPr lang="en-US" dirty="0"/>
              <a:t>;11:281–298.</a:t>
            </a:r>
            <a:br>
              <a:rPr lang="en-US" dirty="0"/>
            </a:br>
            <a:r>
              <a:rPr lang="fr-CH" dirty="0"/>
              <a:t>5. Kim et al. </a:t>
            </a:r>
            <a:r>
              <a:rPr lang="fr-CH" i="1" dirty="0" err="1"/>
              <a:t>Circ</a:t>
            </a:r>
            <a:r>
              <a:rPr lang="fr-CH" i="1" dirty="0"/>
              <a:t> </a:t>
            </a:r>
            <a:r>
              <a:rPr lang="fr-CH" i="1" dirty="0" err="1"/>
              <a:t>Cardiovasc</a:t>
            </a:r>
            <a:r>
              <a:rPr lang="fr-CH" i="1" dirty="0"/>
              <a:t> </a:t>
            </a:r>
            <a:r>
              <a:rPr lang="fr-CH" i="1" dirty="0" err="1"/>
              <a:t>Qual</a:t>
            </a:r>
            <a:r>
              <a:rPr lang="fr-CH" i="1" dirty="0"/>
              <a:t> </a:t>
            </a:r>
            <a:r>
              <a:rPr lang="fr-CH" i="1" dirty="0" err="1"/>
              <a:t>Outcomes</a:t>
            </a:r>
            <a:r>
              <a:rPr lang="fr-CH" i="1" dirty="0"/>
              <a:t> </a:t>
            </a:r>
            <a:r>
              <a:rPr lang="fr-CH" dirty="0"/>
              <a:t>2011</a:t>
            </a:r>
            <a:r>
              <a:rPr lang="en-US" dirty="0"/>
              <a:t>;4:313–320.</a:t>
            </a:r>
            <a:endParaRPr lang="fr-CH" dirty="0"/>
          </a:p>
        </p:txBody>
      </p:sp>
    </p:spTree>
    <p:extLst>
      <p:ext uri="{BB962C8B-B14F-4D97-AF65-F5344CB8AC3E}">
        <p14:creationId xmlns:p14="http://schemas.microsoft.com/office/powerpoint/2010/main" val="49140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 </a:t>
            </a:r>
            <a:r>
              <a:rPr lang="fr-CH" dirty="0" err="1"/>
              <a:t>Identify</a:t>
            </a:r>
            <a:r>
              <a:rPr lang="fr-CH" dirty="0"/>
              <a:t> contact force (CF) recommandations</a:t>
            </a:r>
          </a:p>
        </p:txBody>
      </p:sp>
      <p:sp>
        <p:nvSpPr>
          <p:cNvPr id="10" name="Date Placeholder 9"/>
          <p:cNvSpPr>
            <a:spLocks noGrp="1"/>
          </p:cNvSpPr>
          <p:nvPr>
            <p:ph type="dt" sz="half" idx="10"/>
          </p:nvPr>
        </p:nvSpPr>
        <p:spPr/>
        <p:txBody>
          <a:bodyPr/>
          <a:lstStyle/>
          <a:p>
            <a:fld id="{4ADE77EB-989D-1542-A40F-94AE2A6A9967}" type="datetime1">
              <a:rPr lang="en-US" smtClean="0"/>
              <a:pPr/>
              <a:t>3/29/2019</a:t>
            </a:fld>
            <a:endParaRPr lang="en-US"/>
          </a:p>
        </p:txBody>
      </p:sp>
      <p:sp>
        <p:nvSpPr>
          <p:cNvPr id="3" name="Slide Number Placeholder 2"/>
          <p:cNvSpPr>
            <a:spLocks noGrp="1"/>
          </p:cNvSpPr>
          <p:nvPr>
            <p:ph type="sldNum" sz="quarter" idx="12"/>
          </p:nvPr>
        </p:nvSpPr>
        <p:spPr/>
        <p:txBody>
          <a:bodyPr/>
          <a:lstStyle/>
          <a:p>
            <a:fld id="{47D1A5D2-1D70-5F49-8AFE-F28DA36D2BB4}" type="slidenum">
              <a:rPr lang="en-US" smtClean="0"/>
              <a:pPr/>
              <a:t>40</a:t>
            </a:fld>
            <a:endParaRPr lang="en-US" dirty="0"/>
          </a:p>
        </p:txBody>
      </p:sp>
      <p:sp>
        <p:nvSpPr>
          <p:cNvPr id="11" name="Text Placeholder 10"/>
          <p:cNvSpPr>
            <a:spLocks noGrp="1"/>
          </p:cNvSpPr>
          <p:nvPr>
            <p:ph type="body" sz="quarter" idx="15"/>
          </p:nvPr>
        </p:nvSpPr>
        <p:spPr/>
        <p:txBody>
          <a:bodyPr/>
          <a:lstStyle/>
          <a:p>
            <a:r>
              <a:rPr lang="en-US" dirty="0"/>
              <a:t>1.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r>
              <a:rPr lang="en-US" dirty="0"/>
              <a:t>2. </a:t>
            </a:r>
            <a:r>
              <a:rPr lang="en-US" dirty="0" err="1"/>
              <a:t>Kautzner</a:t>
            </a:r>
            <a:r>
              <a:rPr lang="en-US" dirty="0"/>
              <a:t> et al. </a:t>
            </a:r>
            <a:r>
              <a:rPr lang="en-US" i="1" dirty="0" err="1"/>
              <a:t>Europace</a:t>
            </a:r>
            <a:r>
              <a:rPr lang="en-US" i="1" dirty="0"/>
              <a:t> </a:t>
            </a:r>
            <a:r>
              <a:rPr lang="en-US" dirty="0"/>
              <a:t>2015;17(8):1229–35.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44" y="974680"/>
            <a:ext cx="7196725" cy="359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88742" y="881470"/>
            <a:ext cx="2263007"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ea typeface="Calibri" charset="0"/>
                <a:cs typeface="Calibri" charset="0"/>
              </a:rPr>
              <a:t>EFFICAS I AND II STUDIES</a:t>
            </a:r>
            <a:endParaRPr lang="en-US" baseline="30000" dirty="0">
              <a:solidFill>
                <a:schemeClr val="tx2"/>
              </a:solidFill>
              <a:latin typeface="Calibri" panose="020F0502020204030204" pitchFamily="34" charset="0"/>
              <a:ea typeface="Calibri" charset="0"/>
              <a:cs typeface="Calibri" charset="0"/>
            </a:endParaRPr>
          </a:p>
        </p:txBody>
      </p:sp>
    </p:spTree>
    <p:extLst>
      <p:ext uri="{BB962C8B-B14F-4D97-AF65-F5344CB8AC3E}">
        <p14:creationId xmlns:p14="http://schemas.microsoft.com/office/powerpoint/2010/main" val="1801442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II: </a:t>
            </a:r>
            <a:r>
              <a:rPr lang="en-US" dirty="0"/>
              <a:t>Continuity Index</a:t>
            </a:r>
            <a:r>
              <a:rPr lang="en-US" baseline="30000" dirty="0"/>
              <a:t>™ </a:t>
            </a:r>
            <a:r>
              <a:rPr lang="en-US" dirty="0"/>
              <a:t>(CI) for contiguous lesions</a:t>
            </a:r>
            <a:endParaRPr lang="fr-CH" dirty="0"/>
          </a:p>
        </p:txBody>
      </p:sp>
      <p:sp>
        <p:nvSpPr>
          <p:cNvPr id="4" name="Content Placeholder 3"/>
          <p:cNvSpPr>
            <a:spLocks noGrp="1"/>
          </p:cNvSpPr>
          <p:nvPr>
            <p:ph idx="1"/>
          </p:nvPr>
        </p:nvSpPr>
        <p:spPr>
          <a:xfrm>
            <a:off x="502920" y="914400"/>
            <a:ext cx="3739471" cy="3479181"/>
          </a:xfrm>
        </p:spPr>
        <p:txBody>
          <a:bodyPr/>
          <a:lstStyle/>
          <a:p>
            <a:r>
              <a:rPr lang="en-US" sz="1400" dirty="0"/>
              <a:t>Creating contiguous lesions with a low CI significantly increased the number of PVs isolated to 98%, compared to 62% for PVs isolated with a high CI (p &lt; 0.001)</a:t>
            </a:r>
          </a:p>
          <a:p>
            <a:pPr lvl="1"/>
            <a:r>
              <a:rPr lang="en-US" sz="1400" dirty="0"/>
              <a:t>PVI lesion lines were quantified using a Continuity Index™ (CI) </a:t>
            </a:r>
          </a:p>
          <a:p>
            <a:pPr lvl="2"/>
            <a:r>
              <a:rPr lang="en-US" sz="1200" dirty="0"/>
              <a:t>CI calculates how often the catheter is moved for ablation to noncontiguous locations </a:t>
            </a:r>
          </a:p>
          <a:p>
            <a:pPr lvl="2"/>
            <a:r>
              <a:rPr lang="en-US" sz="1200" dirty="0"/>
              <a:t>Each gap between non-adjacent lesion points increases the CI for the lesion line by one </a:t>
            </a:r>
          </a:p>
          <a:p>
            <a:pPr lvl="2"/>
            <a:r>
              <a:rPr lang="en-US" sz="1200" dirty="0"/>
              <a:t>A low CI (CI &lt; 6) is associated with good continuity and a high CI (CI ≥ 6) with </a:t>
            </a:r>
            <a:br>
              <a:rPr lang="en-US" sz="1200" dirty="0"/>
            </a:br>
            <a:r>
              <a:rPr lang="en-US" sz="1200" dirty="0"/>
              <a:t>poor continuity</a:t>
            </a:r>
          </a:p>
        </p:txBody>
      </p:sp>
      <p:sp>
        <p:nvSpPr>
          <p:cNvPr id="12" name="Date Placeholder 11"/>
          <p:cNvSpPr>
            <a:spLocks noGrp="1"/>
          </p:cNvSpPr>
          <p:nvPr>
            <p:ph type="dt" sz="half" idx="10"/>
          </p:nvPr>
        </p:nvSpPr>
        <p:spPr/>
        <p:txBody>
          <a:bodyPr/>
          <a:lstStyle/>
          <a:p>
            <a:fld id="{766F6C2B-9A61-F240-B5A2-24B15D671634}"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41</a:t>
            </a:fld>
            <a:endParaRPr lang="en-US" dirty="0"/>
          </a:p>
        </p:txBody>
      </p:sp>
      <p:sp>
        <p:nvSpPr>
          <p:cNvPr id="6" name="Text Placeholder 5"/>
          <p:cNvSpPr>
            <a:spLocks noGrp="1"/>
          </p:cNvSpPr>
          <p:nvPr>
            <p:ph type="body" sz="quarter" idx="15"/>
          </p:nvPr>
        </p:nvSpPr>
        <p:spPr/>
        <p:txBody>
          <a:bodyPr/>
          <a:lstStyle/>
          <a:p>
            <a:r>
              <a:rPr lang="en-US" dirty="0" err="1"/>
              <a:t>Kautzner</a:t>
            </a:r>
            <a:r>
              <a:rPr lang="en-US" dirty="0"/>
              <a:t> et al. </a:t>
            </a:r>
            <a:r>
              <a:rPr lang="en-US" i="1" dirty="0" err="1"/>
              <a:t>Europace</a:t>
            </a:r>
            <a:r>
              <a:rPr lang="en-US" i="1" dirty="0"/>
              <a:t> </a:t>
            </a:r>
            <a:r>
              <a:rPr lang="en-US" dirty="0"/>
              <a:t>2015;17(8):1229–35.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231" y="1218092"/>
            <a:ext cx="4331931" cy="236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61232" y="866036"/>
            <a:ext cx="4526014" cy="307777"/>
          </a:xfrm>
          <a:prstGeom prst="rect">
            <a:avLst/>
          </a:prstGeom>
          <a:noFill/>
        </p:spPr>
        <p:txBody>
          <a:bodyPr wrap="square" rtlCol="0">
            <a:spAutoFit/>
          </a:bodyPr>
          <a:lstStyle/>
          <a:p>
            <a:r>
              <a:rPr lang="en-US" sz="1400" b="1" dirty="0">
                <a:solidFill>
                  <a:schemeClr val="tx2"/>
                </a:solidFill>
                <a:latin typeface="Calibri" panose="020F0502020204030204" pitchFamily="34" charset="0"/>
                <a:ea typeface="Calibri" charset="0"/>
                <a:cs typeface="Calibri" charset="0"/>
              </a:rPr>
              <a:t>EFFICAS II: CONTINUITY INDEX (CI)</a:t>
            </a:r>
            <a:endParaRPr lang="en-US" baseline="30000" dirty="0">
              <a:solidFill>
                <a:schemeClr val="tx2"/>
              </a:solidFill>
              <a:latin typeface="Calibri" panose="020F0502020204030204" pitchFamily="34" charset="0"/>
              <a:ea typeface="Calibri" charset="0"/>
              <a:cs typeface="Calibri" charset="0"/>
            </a:endParaRPr>
          </a:p>
        </p:txBody>
      </p:sp>
    </p:spTree>
    <p:extLst>
      <p:ext uri="{BB962C8B-B14F-4D97-AF65-F5344CB8AC3E}">
        <p14:creationId xmlns:p14="http://schemas.microsoft.com/office/powerpoint/2010/main" val="5674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II: </a:t>
            </a:r>
            <a:r>
              <a:rPr lang="en-US" dirty="0"/>
              <a:t>Durable PVI improved with contiguous ablation</a:t>
            </a:r>
            <a:r>
              <a:rPr lang="en-US" baseline="30000" dirty="0"/>
              <a:t>2</a:t>
            </a:r>
            <a:r>
              <a:rPr lang="en-US" dirty="0"/>
              <a:t> </a:t>
            </a:r>
            <a:endParaRPr lang="fr-CH" dirty="0"/>
          </a:p>
        </p:txBody>
      </p:sp>
      <p:sp>
        <p:nvSpPr>
          <p:cNvPr id="4" name="Content Placeholder 3"/>
          <p:cNvSpPr>
            <a:spLocks noGrp="1"/>
          </p:cNvSpPr>
          <p:nvPr>
            <p:ph idx="1"/>
          </p:nvPr>
        </p:nvSpPr>
        <p:spPr/>
        <p:txBody>
          <a:bodyPr/>
          <a:lstStyle/>
          <a:p>
            <a:pPr lvl="1"/>
            <a:r>
              <a:rPr lang="en-US" sz="1400" dirty="0"/>
              <a:t>Using contiguous ablation lines (CI &lt; 6) resulted in durable isolation without gaps at three months in 81% of PVs isolated in EFFICAS I, and in 98% of PVs isolated in EFFICAS II with the added use of CF recommendations (p = 0.005)</a:t>
            </a:r>
            <a:r>
              <a:rPr lang="en-US" sz="1400" baseline="30000" dirty="0"/>
              <a:t>1,2</a:t>
            </a:r>
          </a:p>
          <a:p>
            <a:pPr lvl="1"/>
            <a:r>
              <a:rPr lang="en-US" sz="1400" dirty="0"/>
              <a:t>EFFICAS II showed that creating contiguous lesions with a low Continuity Index™ (CI &lt; 6) significantly reduced the number of PVs with gaps to 62% when compared to PVs isolated with a high continuity index (CI ≥ 6, 98% with gaps, p &lt; 0.001)</a:t>
            </a:r>
            <a:r>
              <a:rPr lang="en-US" sz="1400" baseline="30000" dirty="0"/>
              <a:t>2</a:t>
            </a:r>
          </a:p>
        </p:txBody>
      </p:sp>
      <p:sp>
        <p:nvSpPr>
          <p:cNvPr id="13" name="Date Placeholder 12"/>
          <p:cNvSpPr>
            <a:spLocks noGrp="1"/>
          </p:cNvSpPr>
          <p:nvPr>
            <p:ph type="dt" sz="half" idx="10"/>
          </p:nvPr>
        </p:nvSpPr>
        <p:spPr/>
        <p:txBody>
          <a:bodyPr/>
          <a:lstStyle/>
          <a:p>
            <a:fld id="{00B60CEE-D58B-E14D-88EB-2F6E81144E69}" type="datetime1">
              <a:rPr lang="en-US" smtClean="0"/>
              <a:pPr/>
              <a:t>3/29/2019</a:t>
            </a:fld>
            <a:endParaRPr lang="en-US"/>
          </a:p>
        </p:txBody>
      </p:sp>
      <p:sp>
        <p:nvSpPr>
          <p:cNvPr id="6" name="Slide Number Placeholder 5"/>
          <p:cNvSpPr>
            <a:spLocks noGrp="1"/>
          </p:cNvSpPr>
          <p:nvPr>
            <p:ph type="sldNum" sz="quarter" idx="12"/>
          </p:nvPr>
        </p:nvSpPr>
        <p:spPr/>
        <p:txBody>
          <a:bodyPr/>
          <a:lstStyle/>
          <a:p>
            <a:fld id="{0D939DF2-F6EF-DF48-BFB1-3E61F4268D8A}" type="slidenum">
              <a:rPr lang="en-US" smtClean="0"/>
              <a:pPr/>
              <a:t>42</a:t>
            </a:fld>
            <a:endParaRPr lang="en-US" dirty="0"/>
          </a:p>
        </p:txBody>
      </p:sp>
      <p:sp>
        <p:nvSpPr>
          <p:cNvPr id="19" name="Text Placeholder 18"/>
          <p:cNvSpPr>
            <a:spLocks noGrp="1"/>
          </p:cNvSpPr>
          <p:nvPr>
            <p:ph type="body" sz="quarter" idx="15"/>
          </p:nvPr>
        </p:nvSpPr>
        <p:spPr/>
        <p:txBody>
          <a:bodyPr/>
          <a:lstStyle/>
          <a:p>
            <a:pPr>
              <a:spcBef>
                <a:spcPts val="0"/>
              </a:spcBef>
            </a:pPr>
            <a:r>
              <a:rPr lang="en-US" dirty="0"/>
              <a:t>1.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pPr>
              <a:spcBef>
                <a:spcPts val="0"/>
              </a:spcBef>
            </a:pPr>
            <a:r>
              <a:rPr lang="en-US" dirty="0"/>
              <a:t>2. </a:t>
            </a:r>
            <a:r>
              <a:rPr lang="en-US" dirty="0" err="1"/>
              <a:t>Kautzner</a:t>
            </a:r>
            <a:r>
              <a:rPr lang="en-US" dirty="0"/>
              <a:t> et al. </a:t>
            </a:r>
            <a:r>
              <a:rPr lang="en-US" i="1" dirty="0" err="1"/>
              <a:t>Europace</a:t>
            </a:r>
            <a:r>
              <a:rPr lang="en-US" dirty="0"/>
              <a:t> 2015;17(8):1229–35.</a:t>
            </a:r>
          </a:p>
        </p:txBody>
      </p:sp>
      <p:grpSp>
        <p:nvGrpSpPr>
          <p:cNvPr id="16" name="Group 15"/>
          <p:cNvGrpSpPr/>
          <p:nvPr/>
        </p:nvGrpSpPr>
        <p:grpSpPr>
          <a:xfrm>
            <a:off x="4461232" y="897935"/>
            <a:ext cx="4526014" cy="3819042"/>
            <a:chOff x="4461232" y="897935"/>
            <a:chExt cx="4526014" cy="3819042"/>
          </a:xfrm>
        </p:grpSpPr>
        <p:cxnSp>
          <p:nvCxnSpPr>
            <p:cNvPr id="17" name="Straight Arrow Connector 16"/>
            <p:cNvCxnSpPr/>
            <p:nvPr/>
          </p:nvCxnSpPr>
          <p:spPr>
            <a:xfrm>
              <a:off x="7761767" y="2083981"/>
              <a:ext cx="0" cy="1105786"/>
            </a:xfrm>
            <a:prstGeom prst="straightConnector1">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4289" y="2782241"/>
              <a:ext cx="797479" cy="461665"/>
            </a:xfrm>
            <a:prstGeom prst="rect">
              <a:avLst/>
            </a:prstGeom>
            <a:noFill/>
          </p:spPr>
          <p:txBody>
            <a:bodyPr wrap="square" rtlCol="0">
              <a:spAutoFit/>
            </a:bodyPr>
            <a:lstStyle/>
            <a:p>
              <a:pPr algn="ctr"/>
              <a:r>
                <a:rPr lang="en-US" sz="1400" b="1" dirty="0">
                  <a:solidFill>
                    <a:schemeClr val="tx1">
                      <a:lumMod val="50000"/>
                      <a:lumOff val="50000"/>
                    </a:schemeClr>
                  </a:solidFill>
                  <a:latin typeface="Calibri" panose="020F0502020204030204" pitchFamily="34" charset="0"/>
                </a:rPr>
                <a:t>–90%</a:t>
              </a:r>
            </a:p>
            <a:p>
              <a:pPr algn="ctr"/>
              <a:r>
                <a:rPr lang="en-US" sz="1000" dirty="0">
                  <a:solidFill>
                    <a:schemeClr val="tx1">
                      <a:lumMod val="50000"/>
                      <a:lumOff val="50000"/>
                    </a:schemeClr>
                  </a:solidFill>
                  <a:latin typeface="Calibri" panose="020F0502020204030204" pitchFamily="34" charset="0"/>
                </a:rPr>
                <a:t>p = 0.005</a:t>
              </a:r>
            </a:p>
          </p:txBody>
        </p:sp>
        <p:sp>
          <p:nvSpPr>
            <p:cNvPr id="20" name="TextBox 8"/>
            <p:cNvSpPr txBox="1"/>
            <p:nvPr/>
          </p:nvSpPr>
          <p:spPr>
            <a:xfrm>
              <a:off x="5305648" y="4101424"/>
              <a:ext cx="1265274" cy="61555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1"/>
                  </a:solidFill>
                  <a:latin typeface="Calibri" panose="020F0502020204030204" pitchFamily="34" charset="0"/>
                </a:rPr>
                <a:t>EFFICAS I</a:t>
              </a:r>
            </a:p>
            <a:p>
              <a:pPr algn="ctr"/>
              <a:r>
                <a:rPr lang="en-US" sz="1000" b="1" dirty="0">
                  <a:solidFill>
                    <a:schemeClr val="tx1">
                      <a:lumMod val="50000"/>
                      <a:lumOff val="50000"/>
                    </a:schemeClr>
                  </a:solidFill>
                  <a:latin typeface="Calibri" panose="020F0502020204030204" pitchFamily="34" charset="0"/>
                </a:rPr>
                <a:t>(blinded to CF)</a:t>
              </a:r>
            </a:p>
            <a:p>
              <a:pPr algn="ctr"/>
              <a:r>
                <a:rPr lang="en-US" sz="1000" b="1" dirty="0">
                  <a:solidFill>
                    <a:schemeClr val="tx1">
                      <a:lumMod val="50000"/>
                      <a:lumOff val="50000"/>
                    </a:schemeClr>
                  </a:solidFill>
                  <a:latin typeface="Calibri" panose="020F0502020204030204" pitchFamily="34" charset="0"/>
                </a:rPr>
                <a:t>N = 48 PV</a:t>
              </a:r>
            </a:p>
          </p:txBody>
        </p:sp>
        <p:sp>
          <p:nvSpPr>
            <p:cNvPr id="21" name="TextBox 8"/>
            <p:cNvSpPr txBox="1"/>
            <p:nvPr/>
          </p:nvSpPr>
          <p:spPr>
            <a:xfrm>
              <a:off x="7233685" y="4101424"/>
              <a:ext cx="1265274" cy="615553"/>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accent1"/>
                  </a:solidFill>
                  <a:latin typeface="Calibri" panose="020F0502020204030204" pitchFamily="34" charset="0"/>
                </a:rPr>
                <a:t>EFFICAS II</a:t>
              </a:r>
            </a:p>
            <a:p>
              <a:pPr algn="ctr"/>
              <a:r>
                <a:rPr lang="en-US" sz="1000" dirty="0">
                  <a:solidFill>
                    <a:schemeClr val="tx1">
                      <a:lumMod val="50000"/>
                      <a:lumOff val="50000"/>
                    </a:schemeClr>
                  </a:solidFill>
                  <a:latin typeface="Calibri" panose="020F0502020204030204" pitchFamily="34" charset="0"/>
                </a:rPr>
                <a:t>(</a:t>
              </a:r>
              <a:r>
                <a:rPr lang="en-US" sz="1000" b="1" dirty="0">
                  <a:solidFill>
                    <a:schemeClr val="tx1">
                      <a:lumMod val="50000"/>
                      <a:lumOff val="50000"/>
                    </a:schemeClr>
                  </a:solidFill>
                  <a:latin typeface="Calibri" panose="020F0502020204030204" pitchFamily="34" charset="0"/>
                </a:rPr>
                <a:t>with CF guidelines)</a:t>
              </a:r>
            </a:p>
            <a:p>
              <a:pPr algn="ctr"/>
              <a:r>
                <a:rPr lang="en-US" sz="1000" b="1" dirty="0">
                  <a:solidFill>
                    <a:schemeClr val="tx1">
                      <a:lumMod val="50000"/>
                      <a:lumOff val="50000"/>
                    </a:schemeClr>
                  </a:solidFill>
                  <a:latin typeface="Calibri" panose="020F0502020204030204" pitchFamily="34" charset="0"/>
                </a:rPr>
                <a:t>N = 57 PV</a:t>
              </a:r>
            </a:p>
          </p:txBody>
        </p:sp>
        <p:sp>
          <p:nvSpPr>
            <p:cNvPr id="22" name="TextBox 21"/>
            <p:cNvSpPr txBox="1"/>
            <p:nvPr/>
          </p:nvSpPr>
          <p:spPr>
            <a:xfrm>
              <a:off x="4461232" y="897935"/>
              <a:ext cx="4526014" cy="523220"/>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 OF VEINS WITH GAPS AFTER PVI</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WITH CONTIGUOUS ABLATION LINES</a:t>
              </a:r>
              <a:r>
                <a:rPr lang="en-US" sz="1400" b="1" baseline="30000" dirty="0">
                  <a:solidFill>
                    <a:schemeClr val="tx2"/>
                  </a:solidFill>
                  <a:latin typeface="Calibri" panose="020F0502020204030204" pitchFamily="34" charset="0"/>
                  <a:ea typeface="Calibri" charset="0"/>
                  <a:cs typeface="Calibri" charset="0"/>
                </a:rPr>
                <a:t>2</a:t>
              </a:r>
              <a:endParaRPr lang="en-US" baseline="30000" dirty="0">
                <a:solidFill>
                  <a:schemeClr val="tx2"/>
                </a:solidFill>
                <a:latin typeface="Calibri" panose="020F0502020204030204" pitchFamily="34" charset="0"/>
                <a:ea typeface="Calibri" charset="0"/>
                <a:cs typeface="Calibri" charset="0"/>
              </a:endParaRPr>
            </a:p>
          </p:txBody>
        </p:sp>
      </p:grpSp>
      <p:graphicFrame>
        <p:nvGraphicFramePr>
          <p:cNvPr id="23" name="Chart 22"/>
          <p:cNvGraphicFramePr/>
          <p:nvPr>
            <p:extLst>
              <p:ext uri="{D42A27DB-BD31-4B8C-83A1-F6EECF244321}">
                <p14:modId xmlns:p14="http://schemas.microsoft.com/office/powerpoint/2010/main" val="3340234496"/>
              </p:ext>
            </p:extLst>
          </p:nvPr>
        </p:nvGraphicFramePr>
        <p:xfrm>
          <a:off x="4486939" y="1421155"/>
          <a:ext cx="5612492" cy="294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6986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EFFICAS II </a:t>
            </a:r>
            <a:r>
              <a:rPr lang="fr-CH" dirty="0" err="1"/>
              <a:t>validated</a:t>
            </a:r>
            <a:r>
              <a:rPr lang="fr-CH" dirty="0"/>
              <a:t> </a:t>
            </a:r>
            <a:r>
              <a:rPr lang="en-US" dirty="0"/>
              <a:t>use of contact force recommendations</a:t>
            </a:r>
            <a:endParaRPr lang="fr-CH" dirty="0"/>
          </a:p>
        </p:txBody>
      </p:sp>
      <p:sp>
        <p:nvSpPr>
          <p:cNvPr id="10" name="Content Placeholder 9"/>
          <p:cNvSpPr>
            <a:spLocks noGrp="1"/>
          </p:cNvSpPr>
          <p:nvPr>
            <p:ph idx="1"/>
          </p:nvPr>
        </p:nvSpPr>
        <p:spPr>
          <a:xfrm>
            <a:off x="502920" y="914400"/>
            <a:ext cx="8528346" cy="1529597"/>
          </a:xfrm>
        </p:spPr>
        <p:txBody>
          <a:bodyPr/>
          <a:lstStyle/>
          <a:p>
            <a:r>
              <a:rPr lang="en-US" sz="1400" dirty="0"/>
              <a:t>Rate of durable PVI significantly higher at 3 </a:t>
            </a:r>
            <a:r>
              <a:rPr lang="en-US" sz="1400" dirty="0" err="1"/>
              <a:t>mos</a:t>
            </a:r>
            <a:r>
              <a:rPr lang="en-US" sz="1400" dirty="0"/>
              <a:t> when CF recommendations were used with TactiCath™ catheter</a:t>
            </a:r>
          </a:p>
          <a:p>
            <a:pPr marL="117475" lvl="1" indent="-117475"/>
            <a:r>
              <a:rPr lang="en-US" sz="1200" dirty="0"/>
              <a:t>Durable PV isolation at three months improved from 72% in EFFICAS I to 85% in EFFICAS II (p = 0.037)</a:t>
            </a:r>
          </a:p>
          <a:p>
            <a:pPr marL="117475" lvl="1" indent="-117475"/>
            <a:r>
              <a:rPr lang="en-US" sz="1200" dirty="0"/>
              <a:t>Procedural efficiency also improved </a:t>
            </a:r>
          </a:p>
          <a:p>
            <a:pPr marL="287338" lvl="2" indent="-169863"/>
            <a:r>
              <a:rPr lang="en-US" sz="1200" dirty="0"/>
              <a:t>Total number of ablations significantly reduced by 15% </a:t>
            </a:r>
          </a:p>
          <a:p>
            <a:pPr marL="287338" lvl="2" indent="-169863"/>
            <a:r>
              <a:rPr lang="en-US" sz="1200" dirty="0"/>
              <a:t>No increase in average RF power</a:t>
            </a:r>
          </a:p>
          <a:p>
            <a:endParaRPr lang="en-US" sz="1200" dirty="0"/>
          </a:p>
        </p:txBody>
      </p:sp>
      <p:sp>
        <p:nvSpPr>
          <p:cNvPr id="15" name="Date Placeholder 14"/>
          <p:cNvSpPr>
            <a:spLocks noGrp="1"/>
          </p:cNvSpPr>
          <p:nvPr>
            <p:ph type="dt" sz="half" idx="10"/>
          </p:nvPr>
        </p:nvSpPr>
        <p:spPr/>
        <p:txBody>
          <a:bodyPr/>
          <a:lstStyle/>
          <a:p>
            <a:fld id="{E4CCD2FA-3363-EE47-9976-661D1A88A542}"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43</a:t>
            </a:fld>
            <a:endParaRPr lang="en-US" dirty="0"/>
          </a:p>
        </p:txBody>
      </p:sp>
      <p:sp>
        <p:nvSpPr>
          <p:cNvPr id="17" name="Text Placeholder 16"/>
          <p:cNvSpPr>
            <a:spLocks noGrp="1"/>
          </p:cNvSpPr>
          <p:nvPr>
            <p:ph type="body" sz="quarter" idx="15"/>
          </p:nvPr>
        </p:nvSpPr>
        <p:spPr/>
        <p:txBody>
          <a:bodyPr/>
          <a:lstStyle/>
          <a:p>
            <a:pPr>
              <a:spcBef>
                <a:spcPts val="0"/>
              </a:spcBef>
            </a:pPr>
            <a:r>
              <a:rPr lang="en-US" dirty="0"/>
              <a:t>1.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pPr>
              <a:spcBef>
                <a:spcPts val="0"/>
              </a:spcBef>
            </a:pPr>
            <a:r>
              <a:rPr lang="en-US" dirty="0"/>
              <a:t>2. </a:t>
            </a:r>
            <a:r>
              <a:rPr lang="en-US" dirty="0" err="1"/>
              <a:t>Kautzner</a:t>
            </a:r>
            <a:r>
              <a:rPr lang="en-US" dirty="0"/>
              <a:t> et al. </a:t>
            </a:r>
            <a:r>
              <a:rPr lang="en-US" i="1" dirty="0" err="1"/>
              <a:t>Europace</a:t>
            </a:r>
            <a:r>
              <a:rPr lang="en-US" dirty="0"/>
              <a:t> 2015;17(8):1229–35.</a:t>
            </a:r>
          </a:p>
          <a:p>
            <a:pPr>
              <a:spcBef>
                <a:spcPts val="0"/>
              </a:spcBef>
            </a:pPr>
            <a:r>
              <a:rPr lang="en-US" dirty="0"/>
              <a:t>*FTI™ = Force Time Integral   |   **CI = Continuity Index</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578"/>
          <a:stretch/>
        </p:blipFill>
        <p:spPr bwMode="auto">
          <a:xfrm>
            <a:off x="2275358" y="2575855"/>
            <a:ext cx="6609402" cy="187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88950" y="2555138"/>
            <a:ext cx="1967169" cy="584775"/>
            <a:chOff x="488950" y="2927293"/>
            <a:chExt cx="1967169" cy="584775"/>
          </a:xfrm>
        </p:grpSpPr>
        <p:sp>
          <p:nvSpPr>
            <p:cNvPr id="3" name="Rectangle 2"/>
            <p:cNvSpPr/>
            <p:nvPr/>
          </p:nvSpPr>
          <p:spPr>
            <a:xfrm>
              <a:off x="488950" y="2990345"/>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9298" y="2927293"/>
              <a:ext cx="1826821" cy="584775"/>
            </a:xfrm>
            <a:prstGeom prst="rect">
              <a:avLst/>
            </a:prstGeom>
            <a:noFill/>
          </p:spPr>
          <p:txBody>
            <a:bodyPr wrap="square" rtlCol="0">
              <a:spAutoFit/>
            </a:bodyPr>
            <a:lstStyle/>
            <a:p>
              <a:pPr>
                <a:spcAft>
                  <a:spcPts val="300"/>
                </a:spcAft>
              </a:pPr>
              <a:r>
                <a:rPr lang="en-US" sz="900" dirty="0">
                  <a:latin typeface="Georgia" panose="02040502050405020303" pitchFamily="18" charset="0"/>
                </a:rPr>
                <a:t>EFFICAS I (26 patients)</a:t>
              </a:r>
            </a:p>
            <a:p>
              <a:pPr>
                <a:spcAft>
                  <a:spcPts val="300"/>
                </a:spcAft>
              </a:pPr>
              <a:r>
                <a:rPr lang="en-US" sz="900" dirty="0">
                  <a:latin typeface="Georgia" panose="02040502050405020303" pitchFamily="18" charset="0"/>
                </a:rPr>
                <a:t>n = 1818 ablations</a:t>
              </a:r>
            </a:p>
            <a:p>
              <a:pPr>
                <a:spcAft>
                  <a:spcPts val="300"/>
                </a:spcAft>
              </a:pPr>
              <a:r>
                <a:rPr lang="en-US" sz="900" dirty="0">
                  <a:latin typeface="Georgia" panose="02040502050405020303" pitchFamily="18" charset="0"/>
                </a:rPr>
                <a:t>24.4 W avg. power</a:t>
              </a:r>
            </a:p>
          </p:txBody>
        </p:sp>
      </p:grpSp>
      <p:grpSp>
        <p:nvGrpSpPr>
          <p:cNvPr id="7" name="Group 6"/>
          <p:cNvGrpSpPr/>
          <p:nvPr/>
        </p:nvGrpSpPr>
        <p:grpSpPr>
          <a:xfrm>
            <a:off x="488950" y="3342304"/>
            <a:ext cx="2924101" cy="723275"/>
            <a:chOff x="488950" y="3714459"/>
            <a:chExt cx="2924101" cy="723275"/>
          </a:xfrm>
        </p:grpSpPr>
        <p:sp>
          <p:nvSpPr>
            <p:cNvPr id="14" name="Rectangle 13"/>
            <p:cNvSpPr/>
            <p:nvPr/>
          </p:nvSpPr>
          <p:spPr>
            <a:xfrm>
              <a:off x="488950" y="3778257"/>
              <a:ext cx="18288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29298" y="3714459"/>
              <a:ext cx="2783753" cy="723275"/>
            </a:xfrm>
            <a:prstGeom prst="rect">
              <a:avLst/>
            </a:prstGeom>
            <a:noFill/>
          </p:spPr>
          <p:txBody>
            <a:bodyPr wrap="square" rtlCol="0">
              <a:spAutoFit/>
            </a:bodyPr>
            <a:lstStyle/>
            <a:p>
              <a:pPr>
                <a:spcAft>
                  <a:spcPts val="300"/>
                </a:spcAft>
              </a:pPr>
              <a:r>
                <a:rPr lang="en-US" sz="900" dirty="0">
                  <a:latin typeface="Georgia" panose="02040502050405020303" pitchFamily="18" charset="0"/>
                </a:rPr>
                <a:t>EFFICAS II (24 patients)</a:t>
              </a:r>
            </a:p>
            <a:p>
              <a:pPr>
                <a:spcAft>
                  <a:spcPts val="300"/>
                </a:spcAft>
              </a:pPr>
              <a:r>
                <a:rPr lang="en-US" sz="900" dirty="0">
                  <a:latin typeface="Georgia" panose="02040502050405020303" pitchFamily="18" charset="0"/>
                </a:rPr>
                <a:t>n = 1372 ablations </a:t>
              </a:r>
              <a:br>
                <a:rPr lang="en-US" sz="900" dirty="0">
                  <a:latin typeface="Georgia" panose="02040502050405020303" pitchFamily="18" charset="0"/>
                </a:rPr>
              </a:br>
              <a:r>
                <a:rPr lang="en-US" sz="900" dirty="0">
                  <a:latin typeface="Georgia" panose="02040502050405020303" pitchFamily="18" charset="0"/>
                </a:rPr>
                <a:t>15% reduction, p = 0.05)</a:t>
              </a:r>
            </a:p>
            <a:p>
              <a:pPr>
                <a:spcAft>
                  <a:spcPts val="300"/>
                </a:spcAft>
              </a:pPr>
              <a:r>
                <a:rPr lang="en-US" sz="900" dirty="0">
                  <a:latin typeface="Georgia" panose="02040502050405020303" pitchFamily="18" charset="0"/>
                </a:rPr>
                <a:t>23.3 W avg. power (p = NS)</a:t>
              </a:r>
            </a:p>
          </p:txBody>
        </p:sp>
      </p:grpSp>
      <p:sp>
        <p:nvSpPr>
          <p:cNvPr id="13" name="TextBox 12"/>
          <p:cNvSpPr txBox="1"/>
          <p:nvPr/>
        </p:nvSpPr>
        <p:spPr>
          <a:xfrm>
            <a:off x="2211560" y="2287700"/>
            <a:ext cx="6581603" cy="307777"/>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EFFICAS I AND EFFICAS II CLINICAL COMPARISON</a:t>
            </a:r>
            <a:r>
              <a:rPr lang="en-US" sz="1400" b="1" baseline="30000" dirty="0">
                <a:solidFill>
                  <a:schemeClr val="tx2"/>
                </a:solidFill>
                <a:latin typeface="Calibri" panose="020F0502020204030204" pitchFamily="34" charset="0"/>
                <a:ea typeface="Calibri" charset="0"/>
                <a:cs typeface="Calibri" charset="0"/>
              </a:rPr>
              <a:t>1,2</a:t>
            </a:r>
          </a:p>
        </p:txBody>
      </p:sp>
    </p:spTree>
    <p:extLst>
      <p:ext uri="{BB962C8B-B14F-4D97-AF65-F5344CB8AC3E}">
        <p14:creationId xmlns:p14="http://schemas.microsoft.com/office/powerpoint/2010/main" val="2358510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7680542"/>
              </p:ext>
            </p:extLst>
          </p:nvPr>
        </p:nvGraphicFramePr>
        <p:xfrm>
          <a:off x="488950" y="1647825"/>
          <a:ext cx="6096000" cy="2194560"/>
        </p:xfrm>
        <a:graphic>
          <a:graphicData uri="http://schemas.openxmlformats.org/drawingml/2006/table">
            <a:tbl>
              <a:tblPr bandRow="1">
                <a:tableStyleId>{5C22544A-7EE6-4342-B048-85BDC9FD1C3A}</a:tableStyleId>
              </a:tblPr>
              <a:tblGrid>
                <a:gridCol w="6096000">
                  <a:extLst>
                    <a:ext uri="{9D8B030D-6E8A-4147-A177-3AD203B41FA5}">
                      <a16:colId xmlns:a16="http://schemas.microsoft.com/office/drawing/2014/main" val="20000"/>
                    </a:ext>
                  </a:extLst>
                </a:gridCol>
              </a:tblGrid>
              <a:tr h="548640">
                <a:tc>
                  <a:txBody>
                    <a:bodyPr/>
                    <a:lstStyle/>
                    <a:p>
                      <a:pPr marL="404813" indent="0"/>
                      <a:r>
                        <a:rPr lang="en-US" sz="1600" dirty="0"/>
                        <a:t>TARGET          20 g</a:t>
                      </a:r>
                      <a:r>
                        <a:rPr lang="en-US" sz="1600" baseline="0" dirty="0"/>
                        <a:t> with range (10 g, 30 g)</a:t>
                      </a:r>
                      <a:r>
                        <a:rPr lang="en-US" sz="1600" baseline="30000" dirty="0"/>
                        <a:t>1,2</a:t>
                      </a:r>
                    </a:p>
                  </a:txBody>
                  <a:tcPr anchor="ctr">
                    <a:solidFill>
                      <a:schemeClr val="bg2"/>
                    </a:solidFill>
                  </a:tcPr>
                </a:tc>
                <a:extLst>
                  <a:ext uri="{0D108BD9-81ED-4DB2-BD59-A6C34878D82A}">
                    <a16:rowId xmlns:a16="http://schemas.microsoft.com/office/drawing/2014/main" val="10000"/>
                  </a:ext>
                </a:extLst>
              </a:tr>
              <a:tr h="548640">
                <a:tc>
                  <a:txBody>
                    <a:bodyPr/>
                    <a:lstStyle/>
                    <a:p>
                      <a:pPr marL="404813" indent="0"/>
                      <a:r>
                        <a:rPr lang="en-US" sz="1600" dirty="0"/>
                        <a:t>Min          10 g for any ablation points</a:t>
                      </a:r>
                      <a:r>
                        <a:rPr lang="en-US" sz="1600" baseline="30000" dirty="0"/>
                        <a:t>1,2</a:t>
                      </a:r>
                    </a:p>
                  </a:txBody>
                  <a:tcPr anchor="ctr">
                    <a:solidFill>
                      <a:schemeClr val="bg1">
                        <a:lumMod val="95000"/>
                      </a:schemeClr>
                    </a:solidFill>
                  </a:tcPr>
                </a:tc>
                <a:extLst>
                  <a:ext uri="{0D108BD9-81ED-4DB2-BD59-A6C34878D82A}">
                    <a16:rowId xmlns:a16="http://schemas.microsoft.com/office/drawing/2014/main" val="10001"/>
                  </a:ext>
                </a:extLst>
              </a:tr>
              <a:tr h="548640">
                <a:tc>
                  <a:txBody>
                    <a:bodyPr/>
                    <a:lstStyle/>
                    <a:p>
                      <a:pPr marL="404813" indent="0"/>
                      <a:r>
                        <a:rPr lang="en-US" sz="1600" dirty="0"/>
                        <a:t>Min          400 </a:t>
                      </a:r>
                      <a:r>
                        <a:rPr lang="en-US" sz="1600" dirty="0" err="1"/>
                        <a:t>gs</a:t>
                      </a:r>
                      <a:r>
                        <a:rPr lang="en-US" sz="1600" dirty="0"/>
                        <a:t> for any ablation points</a:t>
                      </a:r>
                      <a:r>
                        <a:rPr lang="en-US" sz="1600" baseline="30000" dirty="0"/>
                        <a:t>2</a:t>
                      </a:r>
                    </a:p>
                  </a:txBody>
                  <a:tcPr anchor="ctr">
                    <a:solidFill>
                      <a:schemeClr val="bg2"/>
                    </a:solidFill>
                  </a:tcPr>
                </a:tc>
                <a:extLst>
                  <a:ext uri="{0D108BD9-81ED-4DB2-BD59-A6C34878D82A}">
                    <a16:rowId xmlns:a16="http://schemas.microsoft.com/office/drawing/2014/main" val="10002"/>
                  </a:ext>
                </a:extLst>
              </a:tr>
              <a:tr h="548640">
                <a:tc>
                  <a:txBody>
                    <a:bodyPr/>
                    <a:lstStyle/>
                    <a:p>
                      <a:pPr marL="404813" indent="0"/>
                      <a:r>
                        <a:rPr lang="en-US" sz="1600" dirty="0"/>
                        <a:t>ONE SHOT: </a:t>
                      </a:r>
                      <a:r>
                        <a:rPr lang="en-US" sz="1600" dirty="0" err="1"/>
                        <a:t>Transmurality</a:t>
                      </a:r>
                      <a:r>
                        <a:rPr lang="en-US" sz="1600" dirty="0"/>
                        <a:t> should be achieved in one shot</a:t>
                      </a:r>
                      <a:r>
                        <a:rPr lang="en-US" sz="1600" baseline="30000" dirty="0"/>
                        <a:t>2</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normAutofit fontScale="90000"/>
          </a:bodyPr>
          <a:lstStyle/>
          <a:p>
            <a:r>
              <a:rPr lang="en-US" dirty="0"/>
              <a:t>Contact force recommendations aimed at increasing</a:t>
            </a:r>
            <a:br>
              <a:rPr lang="en-US" dirty="0"/>
            </a:br>
            <a:r>
              <a:rPr lang="en-US" dirty="0"/>
              <a:t>long-term clinical success</a:t>
            </a:r>
          </a:p>
        </p:txBody>
      </p:sp>
      <p:sp>
        <p:nvSpPr>
          <p:cNvPr id="44" name="Content Placeholder 43"/>
          <p:cNvSpPr>
            <a:spLocks noGrp="1"/>
          </p:cNvSpPr>
          <p:nvPr>
            <p:ph idx="1"/>
          </p:nvPr>
        </p:nvSpPr>
        <p:spPr>
          <a:xfrm>
            <a:off x="502920" y="1245429"/>
            <a:ext cx="8229600" cy="329277"/>
          </a:xfrm>
        </p:spPr>
        <p:txBody>
          <a:bodyPr/>
          <a:lstStyle/>
          <a:p>
            <a:r>
              <a:rPr lang="en-US" sz="1400" dirty="0">
                <a:solidFill>
                  <a:schemeClr val="tx2"/>
                </a:solidFill>
                <a:ea typeface="Calibri" charset="0"/>
                <a:cs typeface="Calibri" charset="0"/>
              </a:rPr>
              <a:t>Formulated from the EFFICAS I</a:t>
            </a:r>
            <a:r>
              <a:rPr lang="en-US" sz="1400" baseline="30000" dirty="0">
                <a:solidFill>
                  <a:schemeClr val="tx2"/>
                </a:solidFill>
                <a:ea typeface="Calibri" charset="0"/>
                <a:cs typeface="Calibri" charset="0"/>
              </a:rPr>
              <a:t>1</a:t>
            </a:r>
            <a:r>
              <a:rPr lang="en-US" sz="1400" dirty="0">
                <a:solidFill>
                  <a:schemeClr val="tx2"/>
                </a:solidFill>
                <a:ea typeface="Calibri" charset="0"/>
                <a:cs typeface="Calibri" charset="0"/>
              </a:rPr>
              <a:t> study and validated in the EFFICAS II</a:t>
            </a:r>
            <a:r>
              <a:rPr lang="en-US" sz="1400" baseline="30000" dirty="0">
                <a:solidFill>
                  <a:schemeClr val="tx2"/>
                </a:solidFill>
                <a:ea typeface="Calibri" charset="0"/>
                <a:cs typeface="Calibri" charset="0"/>
              </a:rPr>
              <a:t>2</a:t>
            </a:r>
            <a:r>
              <a:rPr lang="en-US" sz="1400" dirty="0">
                <a:solidFill>
                  <a:schemeClr val="tx2"/>
                </a:solidFill>
                <a:ea typeface="Calibri" charset="0"/>
                <a:cs typeface="Calibri" charset="0"/>
              </a:rPr>
              <a:t> study</a:t>
            </a:r>
          </a:p>
          <a:p>
            <a:endParaRPr lang="en-US" sz="1400" dirty="0">
              <a:solidFill>
                <a:schemeClr val="tx2"/>
              </a:solidFill>
              <a:ea typeface="Calibri" charset="0"/>
              <a:cs typeface="Calibri" charset="0"/>
            </a:endParaRPr>
          </a:p>
        </p:txBody>
      </p:sp>
      <p:sp>
        <p:nvSpPr>
          <p:cNvPr id="12" name="Date Placeholder 11"/>
          <p:cNvSpPr>
            <a:spLocks noGrp="1"/>
          </p:cNvSpPr>
          <p:nvPr>
            <p:ph type="dt" sz="half" idx="10"/>
          </p:nvPr>
        </p:nvSpPr>
        <p:spPr/>
        <p:txBody>
          <a:bodyPr/>
          <a:lstStyle/>
          <a:p>
            <a:fld id="{9BB4422A-3BB4-6A4C-95CE-18C8F4AB7068}"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44</a:t>
            </a:fld>
            <a:endParaRPr lang="en-US" dirty="0"/>
          </a:p>
        </p:txBody>
      </p:sp>
      <p:sp>
        <p:nvSpPr>
          <p:cNvPr id="13" name="Text Placeholder 12"/>
          <p:cNvSpPr>
            <a:spLocks noGrp="1"/>
          </p:cNvSpPr>
          <p:nvPr>
            <p:ph type="body" sz="quarter" idx="15"/>
          </p:nvPr>
        </p:nvSpPr>
        <p:spPr/>
        <p:txBody>
          <a:bodyPr/>
          <a:lstStyle/>
          <a:p>
            <a:pPr>
              <a:spcBef>
                <a:spcPts val="0"/>
              </a:spcBef>
            </a:pPr>
            <a:r>
              <a:rPr lang="en-US" dirty="0"/>
              <a:t>1. </a:t>
            </a:r>
            <a:r>
              <a:rPr lang="en-US" dirty="0" err="1"/>
              <a:t>Neuzil</a:t>
            </a:r>
            <a:r>
              <a:rPr lang="en-US" dirty="0"/>
              <a:t>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pPr>
              <a:spcBef>
                <a:spcPts val="0"/>
              </a:spcBef>
            </a:pPr>
            <a:r>
              <a:rPr lang="en-US" dirty="0"/>
              <a:t>2. </a:t>
            </a:r>
            <a:r>
              <a:rPr lang="en-US" dirty="0" err="1"/>
              <a:t>Kautzner</a:t>
            </a:r>
            <a:r>
              <a:rPr lang="en-US" dirty="0"/>
              <a:t> et al. </a:t>
            </a:r>
            <a:r>
              <a:rPr lang="en-US" i="1" dirty="0" err="1"/>
              <a:t>Europace</a:t>
            </a:r>
            <a:r>
              <a:rPr lang="en-US" dirty="0"/>
              <a:t> 2015;17(8):1229–35.</a:t>
            </a:r>
          </a:p>
        </p:txBody>
      </p:sp>
      <p:grpSp>
        <p:nvGrpSpPr>
          <p:cNvPr id="8" name="Group 7"/>
          <p:cNvGrpSpPr/>
          <p:nvPr/>
        </p:nvGrpSpPr>
        <p:grpSpPr>
          <a:xfrm>
            <a:off x="595423" y="1747345"/>
            <a:ext cx="1631036" cy="1952969"/>
            <a:chOff x="595423" y="1747345"/>
            <a:chExt cx="1631036" cy="1952969"/>
          </a:xfrm>
        </p:grpSpPr>
        <p:sp>
          <p:nvSpPr>
            <p:cNvPr id="6" name="Right Arrow 5"/>
            <p:cNvSpPr/>
            <p:nvPr/>
          </p:nvSpPr>
          <p:spPr>
            <a:xfrm>
              <a:off x="595423" y="1835892"/>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595423" y="2392346"/>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595423" y="2941724"/>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595423" y="3484007"/>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860699" y="1747345"/>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CF</a:t>
              </a:r>
            </a:p>
          </p:txBody>
        </p:sp>
        <p:sp>
          <p:nvSpPr>
            <p:cNvPr id="22" name="Oval 21"/>
            <p:cNvSpPr/>
            <p:nvPr/>
          </p:nvSpPr>
          <p:spPr>
            <a:xfrm>
              <a:off x="1428311" y="2317619"/>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CF</a:t>
              </a:r>
            </a:p>
          </p:txBody>
        </p:sp>
        <p:sp>
          <p:nvSpPr>
            <p:cNvPr id="23" name="Oval 22"/>
            <p:cNvSpPr/>
            <p:nvPr/>
          </p:nvSpPr>
          <p:spPr>
            <a:xfrm>
              <a:off x="1417678" y="2866939"/>
              <a:ext cx="365760" cy="365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FTI</a:t>
              </a:r>
            </a:p>
          </p:txBody>
        </p:sp>
      </p:grpSp>
    </p:spTree>
    <p:extLst>
      <p:ext uri="{BB962C8B-B14F-4D97-AF65-F5344CB8AC3E}">
        <p14:creationId xmlns:p14="http://schemas.microsoft.com/office/powerpoint/2010/main" val="1536940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TOCCASTAR</a:t>
            </a:r>
          </a:p>
        </p:txBody>
      </p:sp>
      <p:sp>
        <p:nvSpPr>
          <p:cNvPr id="3" name="Subtitle 2"/>
          <p:cNvSpPr>
            <a:spLocks noGrp="1"/>
          </p:cNvSpPr>
          <p:nvPr>
            <p:ph type="body" idx="1"/>
          </p:nvPr>
        </p:nvSpPr>
        <p:spPr/>
        <p:txBody>
          <a:bodyPr/>
          <a:lstStyle/>
          <a:p>
            <a:r>
              <a:rPr lang="en-US" dirty="0"/>
              <a:t>Effectiveness and Safety with the </a:t>
            </a:r>
            <a:r>
              <a:rPr lang="en-US" dirty="0" err="1"/>
              <a:t>TactiCath</a:t>
            </a:r>
            <a:r>
              <a:rPr lang="en-US" dirty="0"/>
              <a:t>™ Catheter</a:t>
            </a:r>
          </a:p>
        </p:txBody>
      </p:sp>
      <p:sp>
        <p:nvSpPr>
          <p:cNvPr id="11" name="Date Placeholder 10"/>
          <p:cNvSpPr>
            <a:spLocks noGrp="1"/>
          </p:cNvSpPr>
          <p:nvPr>
            <p:ph type="dt" sz="half" idx="10"/>
          </p:nvPr>
        </p:nvSpPr>
        <p:spPr/>
        <p:txBody>
          <a:bodyPr/>
          <a:lstStyle/>
          <a:p>
            <a:fld id="{8CA1DC6F-4423-E841-A390-71C144AF0EAB}"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45</a:t>
            </a:fld>
            <a:endParaRPr lang="en-US" dirty="0"/>
          </a:p>
        </p:txBody>
      </p:sp>
    </p:spTree>
    <p:extLst>
      <p:ext uri="{BB962C8B-B14F-4D97-AF65-F5344CB8AC3E}">
        <p14:creationId xmlns:p14="http://schemas.microsoft.com/office/powerpoint/2010/main" val="461514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TOCCASTAR trial design</a:t>
            </a:r>
          </a:p>
        </p:txBody>
      </p:sp>
      <p:sp>
        <p:nvSpPr>
          <p:cNvPr id="6" name="Text Placeholder 5"/>
          <p:cNvSpPr>
            <a:spLocks noGrp="1"/>
          </p:cNvSpPr>
          <p:nvPr>
            <p:ph idx="1"/>
          </p:nvPr>
        </p:nvSpPr>
        <p:spPr>
          <a:xfrm>
            <a:off x="502920" y="914400"/>
            <a:ext cx="4128074" cy="3479181"/>
          </a:xfrm>
        </p:spPr>
        <p:txBody>
          <a:bodyPr/>
          <a:lstStyle/>
          <a:p>
            <a:r>
              <a:rPr lang="en-US" sz="1600" dirty="0" err="1">
                <a:solidFill>
                  <a:schemeClr val="tx2"/>
                </a:solidFill>
              </a:rPr>
              <a:t>T</a:t>
            </a:r>
            <a:r>
              <a:rPr lang="en-US" sz="1600" b="0" dirty="0" err="1"/>
              <a:t>actiCath</a:t>
            </a:r>
            <a:r>
              <a:rPr lang="en-US" sz="1600" b="0" dirty="0"/>
              <a:t>™ C</a:t>
            </a:r>
            <a:r>
              <a:rPr lang="en-US" sz="1600" dirty="0">
                <a:solidFill>
                  <a:schemeClr val="tx2"/>
                </a:solidFill>
              </a:rPr>
              <a:t>o</a:t>
            </a:r>
            <a:r>
              <a:rPr lang="en-US" sz="1600" b="0" dirty="0"/>
              <a:t>nta</a:t>
            </a:r>
            <a:r>
              <a:rPr lang="en-US" sz="1600" dirty="0">
                <a:solidFill>
                  <a:schemeClr val="tx2"/>
                </a:solidFill>
              </a:rPr>
              <a:t>c</a:t>
            </a:r>
            <a:r>
              <a:rPr lang="en-US" sz="1600" b="0" dirty="0"/>
              <a:t>t For</a:t>
            </a:r>
            <a:r>
              <a:rPr lang="en-US" sz="1600" dirty="0">
                <a:solidFill>
                  <a:schemeClr val="tx2"/>
                </a:solidFill>
              </a:rPr>
              <a:t>c</a:t>
            </a:r>
            <a:r>
              <a:rPr lang="en-US" sz="1600" b="0" dirty="0"/>
              <a:t>e </a:t>
            </a:r>
            <a:r>
              <a:rPr lang="en-US" sz="1600" dirty="0">
                <a:solidFill>
                  <a:schemeClr val="tx2"/>
                </a:solidFill>
              </a:rPr>
              <a:t>A</a:t>
            </a:r>
            <a:r>
              <a:rPr lang="en-US" sz="1600" b="0" dirty="0"/>
              <a:t>blation Catheter </a:t>
            </a:r>
            <a:r>
              <a:rPr lang="en-US" sz="1600" dirty="0">
                <a:solidFill>
                  <a:schemeClr val="tx2"/>
                </a:solidFill>
              </a:rPr>
              <a:t>St</a:t>
            </a:r>
            <a:r>
              <a:rPr lang="en-US" sz="1600" b="0" dirty="0"/>
              <a:t>udy for </a:t>
            </a:r>
            <a:r>
              <a:rPr lang="en-US" sz="1600" dirty="0">
                <a:solidFill>
                  <a:schemeClr val="tx2"/>
                </a:solidFill>
              </a:rPr>
              <a:t>A</a:t>
            </a:r>
            <a:r>
              <a:rPr lang="en-US" sz="1600" b="0" dirty="0"/>
              <a:t>t</a:t>
            </a:r>
            <a:r>
              <a:rPr lang="en-US" sz="1600" dirty="0">
                <a:solidFill>
                  <a:schemeClr val="tx2"/>
                </a:solidFill>
              </a:rPr>
              <a:t>r</a:t>
            </a:r>
            <a:r>
              <a:rPr lang="en-US" sz="1600" b="0" dirty="0"/>
              <a:t>ial Fibrillation</a:t>
            </a:r>
          </a:p>
          <a:p>
            <a:r>
              <a:rPr lang="en-US" sz="1600" dirty="0"/>
              <a:t>Design</a:t>
            </a:r>
          </a:p>
          <a:p>
            <a:pPr marL="117475" lvl="1" indent="-117475"/>
            <a:r>
              <a:rPr lang="en-US" sz="1000" dirty="0"/>
              <a:t>Prospective, 1:1 randomized, multicenter Investigational Device Exemption (IDE) study evaluating the safety and effectiveness of a Contact Force (CF) sensing RF ablation catheter for the treatment of symptomatic paroxysmal AF</a:t>
            </a:r>
          </a:p>
          <a:p>
            <a:pPr marL="117475" lvl="1" indent="-117475"/>
            <a:r>
              <a:rPr lang="en-US" sz="1000" dirty="0"/>
              <a:t>Non-inferiority comparison</a:t>
            </a:r>
          </a:p>
          <a:p>
            <a:pPr marL="228600" lvl="2" indent="-111125"/>
            <a:r>
              <a:rPr lang="en-US" sz="1000" dirty="0"/>
              <a:t>Test device (CF) –</a:t>
            </a:r>
            <a:r>
              <a:rPr lang="en-US" sz="1000" dirty="0" err="1"/>
              <a:t>TactiCath</a:t>
            </a:r>
            <a:r>
              <a:rPr lang="en-US" sz="1000" dirty="0"/>
              <a:t>™ Contact Force sensing ablation catheter (St. Jude Medical)</a:t>
            </a:r>
          </a:p>
          <a:p>
            <a:pPr marL="398463" lvl="3" indent="-111125"/>
            <a:r>
              <a:rPr lang="en-US" sz="1000" dirty="0"/>
              <a:t>CF target guidelines were not specified in the study protocol — physicians applied CF based on clinical experience </a:t>
            </a:r>
          </a:p>
          <a:p>
            <a:pPr marL="228600" lvl="2" indent="-111125"/>
            <a:r>
              <a:rPr lang="en-US" sz="1000" dirty="0"/>
              <a:t>Control device (non-CF) – Navistar</a:t>
            </a:r>
            <a:r>
              <a:rPr lang="en-US" sz="1000" baseline="30000" dirty="0"/>
              <a:t>‡</a:t>
            </a:r>
            <a:r>
              <a:rPr lang="en-US" sz="1000" dirty="0"/>
              <a:t> </a:t>
            </a:r>
            <a:r>
              <a:rPr lang="en-US" sz="1000" dirty="0" err="1"/>
              <a:t>ThermoCool</a:t>
            </a:r>
            <a:r>
              <a:rPr lang="en-US" sz="1000" baseline="30000" dirty="0"/>
              <a:t>‡</a:t>
            </a:r>
            <a:r>
              <a:rPr lang="en-US" sz="1000" dirty="0"/>
              <a:t> irrigated ablation catheter (</a:t>
            </a:r>
            <a:r>
              <a:rPr lang="en-US" sz="1000" dirty="0" err="1"/>
              <a:t>Biosense</a:t>
            </a:r>
            <a:r>
              <a:rPr lang="en-US" sz="1000" dirty="0"/>
              <a:t> Webster)</a:t>
            </a:r>
          </a:p>
          <a:p>
            <a:pPr marL="117475" lvl="1" indent="-117475"/>
            <a:r>
              <a:rPr lang="en-US" sz="1000" dirty="0"/>
              <a:t>Sample size: 300 randomized subjects enrolled at 17 sites </a:t>
            </a:r>
            <a:br>
              <a:rPr lang="en-US" sz="1000" dirty="0"/>
            </a:br>
            <a:r>
              <a:rPr lang="en-US" sz="1000" dirty="0"/>
              <a:t>(10 US, 7 EU)</a:t>
            </a:r>
          </a:p>
          <a:p>
            <a:pPr marL="117475" lvl="1" indent="-117475"/>
            <a:r>
              <a:rPr lang="en-US" sz="1000" dirty="0"/>
              <a:t>Study duration: 3-month blanking period, 12 months </a:t>
            </a:r>
            <a:br>
              <a:rPr lang="en-US" sz="1000" dirty="0"/>
            </a:br>
            <a:r>
              <a:rPr lang="en-US" sz="1000" dirty="0"/>
              <a:t>total follow-up</a:t>
            </a:r>
          </a:p>
        </p:txBody>
      </p:sp>
      <p:sp>
        <p:nvSpPr>
          <p:cNvPr id="13" name="Date Placeholder 12"/>
          <p:cNvSpPr>
            <a:spLocks noGrp="1"/>
          </p:cNvSpPr>
          <p:nvPr>
            <p:ph type="dt" sz="half" idx="10"/>
          </p:nvPr>
        </p:nvSpPr>
        <p:spPr/>
        <p:txBody>
          <a:bodyPr/>
          <a:lstStyle/>
          <a:p>
            <a:fld id="{7CBD6BB4-F9A4-5749-BD1F-1F26F088F583}"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46</a:t>
            </a:fld>
            <a:endParaRPr lang="en-US" dirty="0"/>
          </a:p>
        </p:txBody>
      </p:sp>
      <p:sp>
        <p:nvSpPr>
          <p:cNvPr id="15" name="Content Placeholder 14"/>
          <p:cNvSpPr>
            <a:spLocks noGrp="1"/>
          </p:cNvSpPr>
          <p:nvPr>
            <p:ph idx="14"/>
          </p:nvPr>
        </p:nvSpPr>
        <p:spPr>
          <a:xfrm>
            <a:off x="4852218" y="914400"/>
            <a:ext cx="4046679" cy="3479181"/>
          </a:xfrm>
        </p:spPr>
        <p:txBody>
          <a:bodyPr/>
          <a:lstStyle/>
          <a:p>
            <a:r>
              <a:rPr lang="en-US" sz="1600" dirty="0"/>
              <a:t>Endpoints</a:t>
            </a:r>
          </a:p>
          <a:p>
            <a:pPr marL="117475" lvl="1" indent="-117475"/>
            <a:r>
              <a:rPr lang="en-US" sz="1000" dirty="0"/>
              <a:t>Primary Effectiveness: no documented, symptomatic recurrence of atrial arrhythmia &gt; 30 seconds (off drug success) </a:t>
            </a:r>
          </a:p>
          <a:p>
            <a:pPr marL="228600" lvl="2" indent="-111125"/>
            <a:r>
              <a:rPr lang="en-US" sz="1000" dirty="0"/>
              <a:t>Use of any class I or II anti-arrhythmia drug (AAD) after the 3-month blanking period was considered a treatment failure</a:t>
            </a:r>
          </a:p>
          <a:p>
            <a:pPr marL="228600" lvl="2" indent="-111125"/>
            <a:r>
              <a:rPr lang="en-US" sz="1000" dirty="0"/>
              <a:t>Any </a:t>
            </a:r>
            <a:r>
              <a:rPr lang="en-US" sz="1000" dirty="0" err="1"/>
              <a:t>transtelephonic</a:t>
            </a:r>
            <a:r>
              <a:rPr lang="en-US" sz="1000" dirty="0"/>
              <a:t> monitoring (TTM) transmission </a:t>
            </a:r>
            <a:br>
              <a:rPr lang="en-US" sz="1000" dirty="0"/>
            </a:br>
            <a:r>
              <a:rPr lang="en-US" sz="1000" dirty="0"/>
              <a:t>or ECG indicating AF, AFL or AT &gt;30 seconds was a treatment failure</a:t>
            </a:r>
          </a:p>
          <a:p>
            <a:pPr marL="117475" lvl="1" indent="-117475"/>
            <a:r>
              <a:rPr lang="en-US" sz="1000" dirty="0"/>
              <a:t>Clinically Relevant Success : no documented, symptomatic recurrence of atrial </a:t>
            </a:r>
            <a:r>
              <a:rPr lang="en-US" sz="1000" dirty="0" err="1"/>
              <a:t>arrhyhmia</a:t>
            </a:r>
            <a:r>
              <a:rPr lang="en-US" sz="1000" dirty="0"/>
              <a:t> &gt;30 seconds (patient could use an AAD)</a:t>
            </a:r>
          </a:p>
          <a:p>
            <a:pPr marL="117475" lvl="1" indent="-117475"/>
            <a:r>
              <a:rPr lang="en-US" sz="1000" dirty="0"/>
              <a:t>Primary Safety: freedom from device-related serious </a:t>
            </a:r>
            <a:br>
              <a:rPr lang="en-US" sz="1000" dirty="0"/>
            </a:br>
            <a:r>
              <a:rPr lang="en-US" sz="1000" dirty="0"/>
              <a:t>adverse events</a:t>
            </a:r>
          </a:p>
          <a:p>
            <a:pPr marL="117475" lvl="1" indent="-117475"/>
            <a:r>
              <a:rPr lang="en-US" sz="1000" dirty="0"/>
              <a:t>Pre-specified secondary endpoint analyses: effectiveness </a:t>
            </a:r>
            <a:br>
              <a:rPr lang="en-US" sz="1000" dirty="0"/>
            </a:br>
            <a:r>
              <a:rPr lang="en-US" sz="1000" dirty="0"/>
              <a:t>for Optimal CF vs. Non-optimal CF subgroups</a:t>
            </a:r>
          </a:p>
          <a:p>
            <a:r>
              <a:rPr lang="en-US" sz="1600" dirty="0"/>
              <a:t>Sponsor</a:t>
            </a:r>
          </a:p>
          <a:p>
            <a:pPr marL="117475" lvl="1" indent="-117475"/>
            <a:r>
              <a:rPr lang="en-US" sz="1000" dirty="0"/>
              <a:t>Abbott, St. Paul, MN (study initiated under </a:t>
            </a:r>
            <a:r>
              <a:rPr lang="en-US" sz="1000" dirty="0" err="1"/>
              <a:t>Endosense</a:t>
            </a:r>
            <a:r>
              <a:rPr lang="en-US" sz="1000" dirty="0"/>
              <a:t>, </a:t>
            </a:r>
            <a:br>
              <a:rPr lang="en-US" sz="1000" dirty="0"/>
            </a:br>
            <a:r>
              <a:rPr lang="en-US" sz="1000" dirty="0"/>
              <a:t>Geneva, Switzerland)</a:t>
            </a:r>
          </a:p>
          <a:p>
            <a:endParaRPr lang="en-US" sz="1000" dirty="0"/>
          </a:p>
          <a:p>
            <a:endParaRPr lang="en-US" sz="1000" dirty="0"/>
          </a:p>
        </p:txBody>
      </p:sp>
      <p:sp>
        <p:nvSpPr>
          <p:cNvPr id="24" name="Text Placeholder 23"/>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p>
          <a:p>
            <a:r>
              <a:rPr lang="en-US" dirty="0"/>
              <a:t>‡ Indicates a third-party trademark, which is property of its respective owner</a:t>
            </a:r>
            <a:endParaRPr lang="en-US" dirty="0">
              <a:solidFill>
                <a:srgbClr val="000000"/>
              </a:solidFill>
            </a:endParaRPr>
          </a:p>
        </p:txBody>
      </p:sp>
    </p:spTree>
    <p:extLst>
      <p:ext uri="{BB962C8B-B14F-4D97-AF65-F5344CB8AC3E}">
        <p14:creationId xmlns:p14="http://schemas.microsoft.com/office/powerpoint/2010/main" val="656790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normAutofit fontScale="90000"/>
          </a:bodyPr>
          <a:lstStyle/>
          <a:p>
            <a:r>
              <a:rPr lang="en-US" dirty="0"/>
              <a:t>TOCCASTAR study analysis populations</a:t>
            </a:r>
          </a:p>
        </p:txBody>
      </p:sp>
      <p:sp>
        <p:nvSpPr>
          <p:cNvPr id="11" name="Date Placeholder 10"/>
          <p:cNvSpPr>
            <a:spLocks noGrp="1"/>
          </p:cNvSpPr>
          <p:nvPr>
            <p:ph type="dt" sz="half" idx="10"/>
          </p:nvPr>
        </p:nvSpPr>
        <p:spPr/>
        <p:txBody>
          <a:bodyPr/>
          <a:lstStyle/>
          <a:p>
            <a:fld id="{1A6D40D4-B5E7-6A42-9CF9-73F5A72B66B4}"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47</a:t>
            </a:fld>
            <a:endParaRPr lang="en-US" dirty="0"/>
          </a:p>
        </p:txBody>
      </p:sp>
      <p:sp>
        <p:nvSpPr>
          <p:cNvPr id="17" name="Text Placeholder 16"/>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p>
          <a:p>
            <a:r>
              <a:rPr lang="en-US" dirty="0"/>
              <a:t>‡ Indicates a third-party trademark, which is property of its respective owner</a:t>
            </a:r>
            <a:endParaRPr lang="en-US" dirty="0">
              <a:solidFill>
                <a:srgbClr val="000000"/>
              </a:solidFill>
            </a:endParaRPr>
          </a:p>
        </p:txBody>
      </p:sp>
      <p:sp>
        <p:nvSpPr>
          <p:cNvPr id="42" name="TextBox 41"/>
          <p:cNvSpPr txBox="1"/>
          <p:nvPr/>
        </p:nvSpPr>
        <p:spPr>
          <a:xfrm>
            <a:off x="423848" y="4318033"/>
            <a:ext cx="3898009" cy="461665"/>
          </a:xfrm>
          <a:prstGeom prst="rect">
            <a:avLst/>
          </a:prstGeom>
          <a:noFill/>
        </p:spPr>
        <p:txBody>
          <a:bodyPr wrap="square" rtlCol="0">
            <a:spAutoFit/>
          </a:bodyPr>
          <a:lstStyle/>
          <a:p>
            <a:pPr marL="115888" indent="-115888">
              <a:buAutoNum type="alphaLcPeriod"/>
            </a:pPr>
            <a:r>
              <a:rPr lang="en-US" sz="800" dirty="0">
                <a:latin typeface="Calibri" charset="0"/>
                <a:ea typeface="Calibri" charset="0"/>
                <a:cs typeface="Calibri" charset="0"/>
              </a:rPr>
              <a:t>Optimal CF defined as those patients where ≥ 90% lesions ≥ 10 g.</a:t>
            </a:r>
          </a:p>
          <a:p>
            <a:pPr marL="115888" indent="-115888">
              <a:buAutoNum type="alphaLcPeriod"/>
            </a:pPr>
            <a:r>
              <a:rPr lang="en-US" sz="800" dirty="0">
                <a:latin typeface="Calibri" charset="0"/>
                <a:ea typeface="Calibri" charset="0"/>
                <a:cs typeface="Calibri" charset="0"/>
              </a:rPr>
              <a:t>Non-optimal CF defined as those patients where &lt; 90% lesions ≥ 10 g.</a:t>
            </a:r>
          </a:p>
          <a:p>
            <a:pPr marL="115888" indent="-115888">
              <a:buAutoNum type="alphaLcPeriod"/>
            </a:pPr>
            <a:r>
              <a:rPr lang="en-US" sz="800" dirty="0">
                <a:latin typeface="Calibri" charset="0"/>
                <a:ea typeface="Calibri" charset="0"/>
                <a:cs typeface="Calibri" charset="0"/>
              </a:rPr>
              <a:t>Contact Force data was unavailable for 1 patient.</a:t>
            </a:r>
          </a:p>
        </p:txBody>
      </p:sp>
      <p:grpSp>
        <p:nvGrpSpPr>
          <p:cNvPr id="3" name="Group 2"/>
          <p:cNvGrpSpPr/>
          <p:nvPr/>
        </p:nvGrpSpPr>
        <p:grpSpPr>
          <a:xfrm>
            <a:off x="1353819" y="979383"/>
            <a:ext cx="6648715" cy="3246428"/>
            <a:chOff x="1353819" y="979383"/>
            <a:chExt cx="6648715" cy="3246428"/>
          </a:xfrm>
        </p:grpSpPr>
        <p:cxnSp>
          <p:nvCxnSpPr>
            <p:cNvPr id="86" name="Elbow Connector 85"/>
            <p:cNvCxnSpPr/>
            <p:nvPr/>
          </p:nvCxnSpPr>
          <p:spPr bwMode="auto">
            <a:xfrm rot="16200000" flipH="1">
              <a:off x="3031179" y="3388750"/>
              <a:ext cx="193347" cy="727808"/>
            </a:xfrm>
            <a:prstGeom prst="bentConnector3">
              <a:avLst>
                <a:gd name="adj1" fmla="val 50000"/>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73" name="Elbow Connector 72"/>
            <p:cNvCxnSpPr/>
            <p:nvPr/>
          </p:nvCxnSpPr>
          <p:spPr bwMode="auto">
            <a:xfrm rot="5400000">
              <a:off x="2303371" y="3390724"/>
              <a:ext cx="193347" cy="727808"/>
            </a:xfrm>
            <a:prstGeom prst="bentConnector3">
              <a:avLst>
                <a:gd name="adj1" fmla="val 50000"/>
              </a:avLst>
            </a:prstGeom>
            <a:solidFill>
              <a:schemeClr val="accent1"/>
            </a:solidFill>
            <a:ln w="28575" cap="flat" cmpd="sng" algn="ctr">
              <a:solidFill>
                <a:schemeClr val="accent1"/>
              </a:solidFill>
              <a:prstDash val="solid"/>
              <a:round/>
              <a:headEnd type="none" w="med" len="med"/>
              <a:tailEnd type="none" w="med" len="med"/>
            </a:ln>
            <a:effectLst/>
          </p:spPr>
        </p:cxnSp>
        <p:sp>
          <p:nvSpPr>
            <p:cNvPr id="52" name="Freeform 51"/>
            <p:cNvSpPr/>
            <p:nvPr/>
          </p:nvSpPr>
          <p:spPr>
            <a:xfrm>
              <a:off x="2822992" y="3849328"/>
              <a:ext cx="1364640" cy="376483"/>
            </a:xfrm>
            <a:custGeom>
              <a:avLst/>
              <a:gdLst>
                <a:gd name="connsiteX0" fmla="*/ 0 w 1772284"/>
                <a:gd name="connsiteY0" fmla="*/ 44513 h 445127"/>
                <a:gd name="connsiteX1" fmla="*/ 44513 w 1772284"/>
                <a:gd name="connsiteY1" fmla="*/ 0 h 445127"/>
                <a:gd name="connsiteX2" fmla="*/ 1727771 w 1772284"/>
                <a:gd name="connsiteY2" fmla="*/ 0 h 445127"/>
                <a:gd name="connsiteX3" fmla="*/ 1772284 w 1772284"/>
                <a:gd name="connsiteY3" fmla="*/ 44513 h 445127"/>
                <a:gd name="connsiteX4" fmla="*/ 1772284 w 1772284"/>
                <a:gd name="connsiteY4" fmla="*/ 400614 h 445127"/>
                <a:gd name="connsiteX5" fmla="*/ 1727771 w 1772284"/>
                <a:gd name="connsiteY5" fmla="*/ 445127 h 445127"/>
                <a:gd name="connsiteX6" fmla="*/ 44513 w 1772284"/>
                <a:gd name="connsiteY6" fmla="*/ 445127 h 445127"/>
                <a:gd name="connsiteX7" fmla="*/ 0 w 1772284"/>
                <a:gd name="connsiteY7" fmla="*/ 400614 h 445127"/>
                <a:gd name="connsiteX8" fmla="*/ 0 w 1772284"/>
                <a:gd name="connsiteY8" fmla="*/ 44513 h 4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284" h="445127">
                  <a:moveTo>
                    <a:pt x="0" y="44513"/>
                  </a:moveTo>
                  <a:cubicBezTo>
                    <a:pt x="0" y="19929"/>
                    <a:pt x="19929" y="0"/>
                    <a:pt x="44513" y="0"/>
                  </a:cubicBezTo>
                  <a:lnTo>
                    <a:pt x="1727771" y="0"/>
                  </a:lnTo>
                  <a:cubicBezTo>
                    <a:pt x="1752355" y="0"/>
                    <a:pt x="1772284" y="19929"/>
                    <a:pt x="1772284" y="44513"/>
                  </a:cubicBezTo>
                  <a:lnTo>
                    <a:pt x="1772284" y="400614"/>
                  </a:lnTo>
                  <a:cubicBezTo>
                    <a:pt x="1772284" y="425198"/>
                    <a:pt x="1752355" y="445127"/>
                    <a:pt x="1727771" y="445127"/>
                  </a:cubicBezTo>
                  <a:lnTo>
                    <a:pt x="44513" y="445127"/>
                  </a:lnTo>
                  <a:cubicBezTo>
                    <a:pt x="19929" y="445127"/>
                    <a:pt x="0" y="425198"/>
                    <a:pt x="0" y="400614"/>
                  </a:cubicBezTo>
                  <a:lnTo>
                    <a:pt x="0" y="44513"/>
                  </a:lnTo>
                  <a:close/>
                </a:path>
              </a:pathLst>
            </a:custGeom>
            <a:ln w="12700">
              <a:solidFill>
                <a:schemeClr val="accent1"/>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997" tIns="73997" rIns="73997" bIns="73997" numCol="1" spcCol="1270" anchor="ctr" anchorCtr="0">
              <a:noAutofit/>
            </a:bodyPr>
            <a:lstStyle/>
            <a:p>
              <a:pPr algn="ctr" defTabSz="622197"/>
              <a:r>
                <a:rPr lang="en-US" sz="900" dirty="0">
                  <a:latin typeface="Calibri" charset="0"/>
                  <a:ea typeface="Calibri" charset="0"/>
                  <a:cs typeface="Calibri" charset="0"/>
                </a:rPr>
                <a:t>Non-optimal </a:t>
              </a:r>
              <a:r>
                <a:rPr lang="en-US" sz="900" dirty="0" err="1">
                  <a:latin typeface="Calibri" charset="0"/>
                  <a:ea typeface="Calibri" charset="0"/>
                  <a:cs typeface="Calibri" charset="0"/>
                </a:rPr>
                <a:t>CF</a:t>
              </a:r>
              <a:r>
                <a:rPr lang="en-US" sz="900" baseline="30000" dirty="0" err="1">
                  <a:latin typeface="Calibri" charset="0"/>
                  <a:ea typeface="Calibri" charset="0"/>
                  <a:cs typeface="Calibri" charset="0"/>
                </a:rPr>
                <a:t>b,c</a:t>
              </a:r>
              <a:endParaRPr lang="en-US" sz="900" baseline="30000" dirty="0">
                <a:latin typeface="Calibri" charset="0"/>
                <a:ea typeface="Calibri" charset="0"/>
                <a:cs typeface="Calibri" charset="0"/>
              </a:endParaRPr>
            </a:p>
            <a:p>
              <a:pPr algn="ctr" defTabSz="622197"/>
              <a:r>
                <a:rPr lang="en-US" sz="900" dirty="0">
                  <a:latin typeface="Calibri" charset="0"/>
                  <a:ea typeface="Calibri" charset="0"/>
                  <a:cs typeface="Calibri" charset="0"/>
                </a:rPr>
                <a:t>(N = 62) </a:t>
              </a:r>
            </a:p>
          </p:txBody>
        </p:sp>
        <p:cxnSp>
          <p:nvCxnSpPr>
            <p:cNvPr id="7" name="Straight Connector 6"/>
            <p:cNvCxnSpPr/>
            <p:nvPr/>
          </p:nvCxnSpPr>
          <p:spPr bwMode="auto">
            <a:xfrm>
              <a:off x="2746312" y="2017330"/>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54" name="Straight Connector 53"/>
            <p:cNvCxnSpPr/>
            <p:nvPr/>
          </p:nvCxnSpPr>
          <p:spPr bwMode="auto">
            <a:xfrm>
              <a:off x="2746312" y="2280474"/>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56" name="Straight Connector 55"/>
            <p:cNvCxnSpPr/>
            <p:nvPr/>
          </p:nvCxnSpPr>
          <p:spPr bwMode="auto">
            <a:xfrm>
              <a:off x="2751191" y="2740602"/>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1" name="Straight Connector 60"/>
            <p:cNvCxnSpPr/>
            <p:nvPr/>
          </p:nvCxnSpPr>
          <p:spPr bwMode="auto">
            <a:xfrm>
              <a:off x="2751191" y="3220904"/>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2" name="Straight Connector 61"/>
            <p:cNvCxnSpPr/>
            <p:nvPr/>
          </p:nvCxnSpPr>
          <p:spPr bwMode="auto">
            <a:xfrm>
              <a:off x="6592377" y="2024604"/>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3" name="Straight Connector 62"/>
            <p:cNvCxnSpPr/>
            <p:nvPr/>
          </p:nvCxnSpPr>
          <p:spPr bwMode="auto">
            <a:xfrm>
              <a:off x="6593257" y="2280474"/>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4" name="Straight Connector 63"/>
            <p:cNvCxnSpPr/>
            <p:nvPr/>
          </p:nvCxnSpPr>
          <p:spPr bwMode="auto">
            <a:xfrm>
              <a:off x="6593257" y="2755818"/>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5" name="Straight Connector 64"/>
            <p:cNvCxnSpPr/>
            <p:nvPr/>
          </p:nvCxnSpPr>
          <p:spPr bwMode="auto">
            <a:xfrm>
              <a:off x="6602541" y="3206433"/>
              <a:ext cx="0" cy="8865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
          <p:nvSpPr>
            <p:cNvPr id="46" name="Freeform 45"/>
            <p:cNvSpPr/>
            <p:nvPr/>
          </p:nvSpPr>
          <p:spPr>
            <a:xfrm>
              <a:off x="1390955" y="2105979"/>
              <a:ext cx="6593944" cy="193347"/>
            </a:xfrm>
            <a:custGeom>
              <a:avLst/>
              <a:gdLst>
                <a:gd name="connsiteX0" fmla="*/ 0 w 3193966"/>
                <a:gd name="connsiteY0" fmla="*/ 44565 h 445654"/>
                <a:gd name="connsiteX1" fmla="*/ 44565 w 3193966"/>
                <a:gd name="connsiteY1" fmla="*/ 0 h 445654"/>
                <a:gd name="connsiteX2" fmla="*/ 3149401 w 3193966"/>
                <a:gd name="connsiteY2" fmla="*/ 0 h 445654"/>
                <a:gd name="connsiteX3" fmla="*/ 3193966 w 3193966"/>
                <a:gd name="connsiteY3" fmla="*/ 44565 h 445654"/>
                <a:gd name="connsiteX4" fmla="*/ 3193966 w 3193966"/>
                <a:gd name="connsiteY4" fmla="*/ 401089 h 445654"/>
                <a:gd name="connsiteX5" fmla="*/ 3149401 w 3193966"/>
                <a:gd name="connsiteY5" fmla="*/ 445654 h 445654"/>
                <a:gd name="connsiteX6" fmla="*/ 44565 w 3193966"/>
                <a:gd name="connsiteY6" fmla="*/ 445654 h 445654"/>
                <a:gd name="connsiteX7" fmla="*/ 0 w 3193966"/>
                <a:gd name="connsiteY7" fmla="*/ 401089 h 445654"/>
                <a:gd name="connsiteX8" fmla="*/ 0 w 3193966"/>
                <a:gd name="connsiteY8" fmla="*/ 44565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3966" h="445654">
                  <a:moveTo>
                    <a:pt x="0" y="44565"/>
                  </a:moveTo>
                  <a:cubicBezTo>
                    <a:pt x="0" y="19952"/>
                    <a:pt x="19952" y="0"/>
                    <a:pt x="44565" y="0"/>
                  </a:cubicBezTo>
                  <a:lnTo>
                    <a:pt x="3149401" y="0"/>
                  </a:lnTo>
                  <a:cubicBezTo>
                    <a:pt x="3174014" y="0"/>
                    <a:pt x="3193966" y="19952"/>
                    <a:pt x="3193966" y="44565"/>
                  </a:cubicBezTo>
                  <a:lnTo>
                    <a:pt x="3193966" y="401089"/>
                  </a:lnTo>
                  <a:cubicBezTo>
                    <a:pt x="3193966" y="425702"/>
                    <a:pt x="3174014" y="445654"/>
                    <a:pt x="3149401" y="445654"/>
                  </a:cubicBezTo>
                  <a:lnTo>
                    <a:pt x="44565" y="445654"/>
                  </a:lnTo>
                  <a:cubicBezTo>
                    <a:pt x="19952" y="445654"/>
                    <a:pt x="0" y="425702"/>
                    <a:pt x="0" y="401089"/>
                  </a:cubicBezTo>
                  <a:lnTo>
                    <a:pt x="0" y="44565"/>
                  </a:lnTo>
                  <a:close/>
                </a:path>
              </a:pathLst>
            </a:custGeom>
            <a:solidFill>
              <a:schemeClr val="accent1">
                <a:alpha val="90000"/>
              </a:schemeClr>
            </a:solidFill>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393" tIns="66393" rIns="66393" bIns="66393" numCol="1" spcCol="1270" anchor="ctr" anchorCtr="0">
              <a:noAutofit/>
            </a:bodyPr>
            <a:lstStyle/>
            <a:p>
              <a:pPr algn="ctr" defTabSz="622197"/>
              <a:r>
                <a:rPr lang="en-US" sz="900" b="0" dirty="0">
                  <a:solidFill>
                    <a:schemeClr val="bg1"/>
                  </a:solidFill>
                  <a:latin typeface="Calibri" charset="0"/>
                  <a:ea typeface="Calibri" charset="0"/>
                  <a:cs typeface="Calibri" charset="0"/>
                </a:rPr>
                <a:t>Ablation catheter introduced</a:t>
              </a:r>
            </a:p>
          </p:txBody>
        </p:sp>
        <p:sp>
          <p:nvSpPr>
            <p:cNvPr id="30" name="Freeform 29"/>
            <p:cNvSpPr/>
            <p:nvPr/>
          </p:nvSpPr>
          <p:spPr>
            <a:xfrm>
              <a:off x="4585211" y="1312204"/>
              <a:ext cx="2001028" cy="272816"/>
            </a:xfrm>
            <a:custGeom>
              <a:avLst/>
              <a:gdLst/>
              <a:ahLst/>
              <a:cxnLst/>
              <a:rect l="0" t="0" r="0" b="0"/>
              <a:pathLst>
                <a:path>
                  <a:moveTo>
                    <a:pt x="0" y="0"/>
                  </a:moveTo>
                  <a:lnTo>
                    <a:pt x="0" y="217092"/>
                  </a:lnTo>
                  <a:lnTo>
                    <a:pt x="2010418" y="217092"/>
                  </a:lnTo>
                  <a:lnTo>
                    <a:pt x="2010418" y="322558"/>
                  </a:lnTo>
                </a:path>
              </a:pathLst>
            </a:custGeom>
            <a:noFill/>
            <a:ln w="28575"/>
            <a:scene3d>
              <a:camera prst="orthographicFront"/>
              <a:lightRig rig="chilly" dir="t"/>
            </a:scene3d>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2707249" y="1312204"/>
              <a:ext cx="1835752" cy="272816"/>
            </a:xfrm>
            <a:custGeom>
              <a:avLst/>
              <a:gdLst/>
              <a:ahLst/>
              <a:cxnLst/>
              <a:rect l="0" t="0" r="0" b="0"/>
              <a:pathLst>
                <a:path>
                  <a:moveTo>
                    <a:pt x="1844367" y="0"/>
                  </a:moveTo>
                  <a:lnTo>
                    <a:pt x="1844367" y="217092"/>
                  </a:lnTo>
                  <a:lnTo>
                    <a:pt x="0" y="217092"/>
                  </a:lnTo>
                  <a:lnTo>
                    <a:pt x="0" y="322558"/>
                  </a:lnTo>
                </a:path>
              </a:pathLst>
            </a:custGeom>
            <a:noFill/>
            <a:ln w="28575"/>
            <a:scene3d>
              <a:camera prst="orthographicFront"/>
              <a:lightRig rig="chilly" dir="t"/>
            </a:scene3d>
            <a:sp3d z="-40000"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Freeform 38"/>
            <p:cNvSpPr/>
            <p:nvPr/>
          </p:nvSpPr>
          <p:spPr>
            <a:xfrm>
              <a:off x="3228894" y="979383"/>
              <a:ext cx="2724908" cy="385711"/>
            </a:xfrm>
            <a:custGeom>
              <a:avLst/>
              <a:gdLst>
                <a:gd name="connsiteX0" fmla="*/ 0 w 2306270"/>
                <a:gd name="connsiteY0" fmla="*/ 26461 h 264612"/>
                <a:gd name="connsiteX1" fmla="*/ 26461 w 2306270"/>
                <a:gd name="connsiteY1" fmla="*/ 0 h 264612"/>
                <a:gd name="connsiteX2" fmla="*/ 2279809 w 2306270"/>
                <a:gd name="connsiteY2" fmla="*/ 0 h 264612"/>
                <a:gd name="connsiteX3" fmla="*/ 2306270 w 2306270"/>
                <a:gd name="connsiteY3" fmla="*/ 26461 h 264612"/>
                <a:gd name="connsiteX4" fmla="*/ 2306270 w 2306270"/>
                <a:gd name="connsiteY4" fmla="*/ 238151 h 264612"/>
                <a:gd name="connsiteX5" fmla="*/ 2279809 w 2306270"/>
                <a:gd name="connsiteY5" fmla="*/ 264612 h 264612"/>
                <a:gd name="connsiteX6" fmla="*/ 26461 w 2306270"/>
                <a:gd name="connsiteY6" fmla="*/ 264612 h 264612"/>
                <a:gd name="connsiteX7" fmla="*/ 0 w 2306270"/>
                <a:gd name="connsiteY7" fmla="*/ 238151 h 264612"/>
                <a:gd name="connsiteX8" fmla="*/ 0 w 2306270"/>
                <a:gd name="connsiteY8" fmla="*/ 26461 h 2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270" h="264612">
                  <a:moveTo>
                    <a:pt x="0" y="26461"/>
                  </a:moveTo>
                  <a:cubicBezTo>
                    <a:pt x="0" y="11847"/>
                    <a:pt x="11847" y="0"/>
                    <a:pt x="26461" y="0"/>
                  </a:cubicBezTo>
                  <a:lnTo>
                    <a:pt x="2279809" y="0"/>
                  </a:lnTo>
                  <a:cubicBezTo>
                    <a:pt x="2294423" y="0"/>
                    <a:pt x="2306270" y="11847"/>
                    <a:pt x="2306270" y="26461"/>
                  </a:cubicBezTo>
                  <a:lnTo>
                    <a:pt x="2306270" y="238151"/>
                  </a:lnTo>
                  <a:cubicBezTo>
                    <a:pt x="2306270" y="252765"/>
                    <a:pt x="2294423" y="264612"/>
                    <a:pt x="2279809" y="264612"/>
                  </a:cubicBezTo>
                  <a:lnTo>
                    <a:pt x="26461" y="264612"/>
                  </a:lnTo>
                  <a:cubicBezTo>
                    <a:pt x="11847" y="264612"/>
                    <a:pt x="0" y="252765"/>
                    <a:pt x="0" y="238151"/>
                  </a:cubicBezTo>
                  <a:lnTo>
                    <a:pt x="0" y="26461"/>
                  </a:lnTo>
                  <a:close/>
                </a:path>
              </a:pathLst>
            </a:custGeom>
            <a:solidFill>
              <a:schemeClr val="accent1">
                <a:alpha val="90000"/>
              </a:schemeClr>
            </a:solidFill>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090" tIns="61090" rIns="61090" bIns="61090" numCol="1" spcCol="1270" anchor="ctr" anchorCtr="0">
              <a:noAutofit/>
            </a:bodyPr>
            <a:lstStyle/>
            <a:p>
              <a:pPr algn="ctr" defTabSz="622197">
                <a:spcAft>
                  <a:spcPts val="0"/>
                </a:spcAft>
              </a:pPr>
              <a:r>
                <a:rPr lang="en-US" sz="900" b="0" dirty="0">
                  <a:solidFill>
                    <a:schemeClr val="bg1"/>
                  </a:solidFill>
                  <a:latin typeface="Calibri" charset="0"/>
                  <a:ea typeface="Calibri" charset="0"/>
                  <a:cs typeface="Calibri" charset="0"/>
                </a:rPr>
                <a:t>Randomized </a:t>
              </a:r>
            </a:p>
            <a:p>
              <a:pPr algn="ctr" defTabSz="622197">
                <a:spcAft>
                  <a:spcPts val="0"/>
                </a:spcAft>
              </a:pPr>
              <a:r>
                <a:rPr lang="en-US" sz="900" b="0" dirty="0">
                  <a:solidFill>
                    <a:schemeClr val="bg1"/>
                  </a:solidFill>
                  <a:latin typeface="Calibri" charset="0"/>
                  <a:ea typeface="Calibri" charset="0"/>
                  <a:cs typeface="Calibri" charset="0"/>
                </a:rPr>
                <a:t>(N = 300 Patients with PAF)</a:t>
              </a:r>
            </a:p>
          </p:txBody>
        </p:sp>
        <p:sp>
          <p:nvSpPr>
            <p:cNvPr id="49" name="Freeform 48"/>
            <p:cNvSpPr/>
            <p:nvPr/>
          </p:nvSpPr>
          <p:spPr>
            <a:xfrm>
              <a:off x="5241381" y="1637910"/>
              <a:ext cx="2729279" cy="386694"/>
            </a:xfrm>
            <a:custGeom>
              <a:avLst/>
              <a:gdLst>
                <a:gd name="connsiteX0" fmla="*/ 0 w 2305382"/>
                <a:gd name="connsiteY0" fmla="*/ 24698 h 246980"/>
                <a:gd name="connsiteX1" fmla="*/ 24698 w 2305382"/>
                <a:gd name="connsiteY1" fmla="*/ 0 h 246980"/>
                <a:gd name="connsiteX2" fmla="*/ 2280684 w 2305382"/>
                <a:gd name="connsiteY2" fmla="*/ 0 h 246980"/>
                <a:gd name="connsiteX3" fmla="*/ 2305382 w 2305382"/>
                <a:gd name="connsiteY3" fmla="*/ 24698 h 246980"/>
                <a:gd name="connsiteX4" fmla="*/ 2305382 w 2305382"/>
                <a:gd name="connsiteY4" fmla="*/ 222282 h 246980"/>
                <a:gd name="connsiteX5" fmla="*/ 2280684 w 2305382"/>
                <a:gd name="connsiteY5" fmla="*/ 246980 h 246980"/>
                <a:gd name="connsiteX6" fmla="*/ 24698 w 2305382"/>
                <a:gd name="connsiteY6" fmla="*/ 246980 h 246980"/>
                <a:gd name="connsiteX7" fmla="*/ 0 w 2305382"/>
                <a:gd name="connsiteY7" fmla="*/ 222282 h 246980"/>
                <a:gd name="connsiteX8" fmla="*/ 0 w 2305382"/>
                <a:gd name="connsiteY8" fmla="*/ 24698 h 24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5382" h="246980">
                  <a:moveTo>
                    <a:pt x="0" y="24698"/>
                  </a:moveTo>
                  <a:cubicBezTo>
                    <a:pt x="0" y="11058"/>
                    <a:pt x="11058" y="0"/>
                    <a:pt x="24698" y="0"/>
                  </a:cubicBezTo>
                  <a:lnTo>
                    <a:pt x="2280684" y="0"/>
                  </a:lnTo>
                  <a:cubicBezTo>
                    <a:pt x="2294324" y="0"/>
                    <a:pt x="2305382" y="11058"/>
                    <a:pt x="2305382" y="24698"/>
                  </a:cubicBezTo>
                  <a:lnTo>
                    <a:pt x="2305382" y="222282"/>
                  </a:lnTo>
                  <a:cubicBezTo>
                    <a:pt x="2305382" y="235922"/>
                    <a:pt x="2294324" y="246980"/>
                    <a:pt x="2280684" y="246980"/>
                  </a:cubicBezTo>
                  <a:lnTo>
                    <a:pt x="24698" y="246980"/>
                  </a:lnTo>
                  <a:cubicBezTo>
                    <a:pt x="11058" y="246980"/>
                    <a:pt x="0" y="235922"/>
                    <a:pt x="0" y="222282"/>
                  </a:cubicBezTo>
                  <a:lnTo>
                    <a:pt x="0" y="24698"/>
                  </a:lnTo>
                  <a:close/>
                </a:path>
              </a:pathLst>
            </a:custGeom>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574" tIns="60574" rIns="60574" bIns="60574" numCol="1" spcCol="1270" anchor="ctr" anchorCtr="0">
              <a:noAutofit/>
            </a:bodyPr>
            <a:lstStyle/>
            <a:p>
              <a:pPr algn="ctr" defTabSz="622197">
                <a:spcAft>
                  <a:spcPts val="0"/>
                </a:spcAft>
              </a:pPr>
              <a:r>
                <a:rPr lang="en-US" sz="900" b="0" dirty="0" err="1">
                  <a:latin typeface="Calibri" charset="0"/>
                  <a:ea typeface="Calibri" charset="0"/>
                  <a:cs typeface="Calibri" charset="0"/>
                </a:rPr>
                <a:t>ThermoCool</a:t>
              </a:r>
              <a:r>
                <a:rPr lang="en-US" sz="900" b="0" baseline="30000" dirty="0">
                  <a:latin typeface="Calibri" charset="0"/>
                  <a:ea typeface="Calibri" charset="0"/>
                  <a:cs typeface="Calibri" charset="0"/>
                </a:rPr>
                <a:t>‡</a:t>
              </a:r>
              <a:r>
                <a:rPr lang="en-US" sz="900" b="0" dirty="0">
                  <a:latin typeface="Calibri" charset="0"/>
                  <a:ea typeface="Calibri" charset="0"/>
                  <a:cs typeface="Calibri" charset="0"/>
                </a:rPr>
                <a:t> catheter </a:t>
              </a:r>
              <a:r>
                <a:rPr lang="en-US" sz="900" dirty="0">
                  <a:latin typeface="Calibri" charset="0"/>
                  <a:ea typeface="Calibri" charset="0"/>
                  <a:cs typeface="Calibri" charset="0"/>
                </a:rPr>
                <a:t>n</a:t>
              </a:r>
              <a:r>
                <a:rPr lang="en-US" sz="900" b="0" dirty="0">
                  <a:latin typeface="Calibri" charset="0"/>
                  <a:ea typeface="Calibri" charset="0"/>
                  <a:cs typeface="Calibri" charset="0"/>
                </a:rPr>
                <a:t>on-CF control </a:t>
              </a:r>
            </a:p>
            <a:p>
              <a:pPr algn="ctr" defTabSz="622197">
                <a:spcAft>
                  <a:spcPts val="0"/>
                </a:spcAft>
              </a:pPr>
              <a:r>
                <a:rPr lang="en-US" sz="900" b="0" dirty="0">
                  <a:latin typeface="Calibri" charset="0"/>
                  <a:ea typeface="Calibri" charset="0"/>
                  <a:cs typeface="Calibri" charset="0"/>
                </a:rPr>
                <a:t>(N = 145)</a:t>
              </a:r>
            </a:p>
          </p:txBody>
        </p:sp>
        <p:sp>
          <p:nvSpPr>
            <p:cNvPr id="55" name="Freeform 54"/>
            <p:cNvSpPr/>
            <p:nvPr/>
          </p:nvSpPr>
          <p:spPr>
            <a:xfrm>
              <a:off x="1353819" y="3849327"/>
              <a:ext cx="1364640" cy="376483"/>
            </a:xfrm>
            <a:custGeom>
              <a:avLst/>
              <a:gdLst>
                <a:gd name="connsiteX0" fmla="*/ 0 w 1772284"/>
                <a:gd name="connsiteY0" fmla="*/ 44513 h 445127"/>
                <a:gd name="connsiteX1" fmla="*/ 44513 w 1772284"/>
                <a:gd name="connsiteY1" fmla="*/ 0 h 445127"/>
                <a:gd name="connsiteX2" fmla="*/ 1727771 w 1772284"/>
                <a:gd name="connsiteY2" fmla="*/ 0 h 445127"/>
                <a:gd name="connsiteX3" fmla="*/ 1772284 w 1772284"/>
                <a:gd name="connsiteY3" fmla="*/ 44513 h 445127"/>
                <a:gd name="connsiteX4" fmla="*/ 1772284 w 1772284"/>
                <a:gd name="connsiteY4" fmla="*/ 400614 h 445127"/>
                <a:gd name="connsiteX5" fmla="*/ 1727771 w 1772284"/>
                <a:gd name="connsiteY5" fmla="*/ 445127 h 445127"/>
                <a:gd name="connsiteX6" fmla="*/ 44513 w 1772284"/>
                <a:gd name="connsiteY6" fmla="*/ 445127 h 445127"/>
                <a:gd name="connsiteX7" fmla="*/ 0 w 1772284"/>
                <a:gd name="connsiteY7" fmla="*/ 400614 h 445127"/>
                <a:gd name="connsiteX8" fmla="*/ 0 w 1772284"/>
                <a:gd name="connsiteY8" fmla="*/ 44513 h 44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284" h="445127">
                  <a:moveTo>
                    <a:pt x="0" y="44513"/>
                  </a:moveTo>
                  <a:cubicBezTo>
                    <a:pt x="0" y="19929"/>
                    <a:pt x="19929" y="0"/>
                    <a:pt x="44513" y="0"/>
                  </a:cubicBezTo>
                  <a:lnTo>
                    <a:pt x="1727771" y="0"/>
                  </a:lnTo>
                  <a:cubicBezTo>
                    <a:pt x="1752355" y="0"/>
                    <a:pt x="1772284" y="19929"/>
                    <a:pt x="1772284" y="44513"/>
                  </a:cubicBezTo>
                  <a:lnTo>
                    <a:pt x="1772284" y="400614"/>
                  </a:lnTo>
                  <a:cubicBezTo>
                    <a:pt x="1772284" y="425198"/>
                    <a:pt x="1752355" y="445127"/>
                    <a:pt x="1727771" y="445127"/>
                  </a:cubicBezTo>
                  <a:lnTo>
                    <a:pt x="44513" y="445127"/>
                  </a:lnTo>
                  <a:cubicBezTo>
                    <a:pt x="19929" y="445127"/>
                    <a:pt x="0" y="425198"/>
                    <a:pt x="0" y="400614"/>
                  </a:cubicBezTo>
                  <a:lnTo>
                    <a:pt x="0" y="44513"/>
                  </a:lnTo>
                  <a:close/>
                </a:path>
              </a:pathLst>
            </a:custGeom>
            <a:ln w="12700">
              <a:solidFill>
                <a:schemeClr val="accent1"/>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3997" tIns="73997" rIns="73997" bIns="73997" numCol="1" spcCol="1270" anchor="ctr" anchorCtr="0">
              <a:noAutofit/>
            </a:bodyPr>
            <a:lstStyle/>
            <a:p>
              <a:pPr algn="ctr" defTabSz="622197"/>
              <a:r>
                <a:rPr lang="en-US" sz="900" dirty="0">
                  <a:latin typeface="Calibri" charset="0"/>
                  <a:ea typeface="Calibri" charset="0"/>
                  <a:cs typeface="Calibri" charset="0"/>
                </a:rPr>
                <a:t>Optimal </a:t>
              </a:r>
              <a:r>
                <a:rPr lang="en-US" sz="900" dirty="0" err="1">
                  <a:latin typeface="Calibri" charset="0"/>
                  <a:ea typeface="Calibri" charset="0"/>
                  <a:cs typeface="Calibri" charset="0"/>
                </a:rPr>
                <a:t>CF</a:t>
              </a:r>
              <a:r>
                <a:rPr lang="en-US" sz="900" baseline="30000" dirty="0" err="1">
                  <a:latin typeface="Calibri" charset="0"/>
                  <a:ea typeface="Calibri" charset="0"/>
                  <a:cs typeface="Calibri" charset="0"/>
                </a:rPr>
                <a:t>a</a:t>
              </a:r>
              <a:endParaRPr lang="en-US" sz="900" baseline="30000" dirty="0">
                <a:latin typeface="Calibri" charset="0"/>
                <a:ea typeface="Calibri" charset="0"/>
                <a:cs typeface="Calibri" charset="0"/>
              </a:endParaRPr>
            </a:p>
            <a:p>
              <a:pPr algn="ctr" defTabSz="622197"/>
              <a:r>
                <a:rPr lang="en-US" sz="900" dirty="0">
                  <a:latin typeface="Calibri" charset="0"/>
                  <a:ea typeface="Calibri" charset="0"/>
                  <a:cs typeface="Calibri" charset="0"/>
                </a:rPr>
                <a:t>(N = 83) </a:t>
              </a:r>
            </a:p>
          </p:txBody>
        </p:sp>
        <p:sp>
          <p:nvSpPr>
            <p:cNvPr id="41" name="Freeform 40"/>
            <p:cNvSpPr/>
            <p:nvPr/>
          </p:nvSpPr>
          <p:spPr>
            <a:xfrm>
              <a:off x="1390955" y="1630635"/>
              <a:ext cx="2729279" cy="386694"/>
            </a:xfrm>
            <a:custGeom>
              <a:avLst/>
              <a:gdLst>
                <a:gd name="connsiteX0" fmla="*/ 0 w 2791678"/>
                <a:gd name="connsiteY0" fmla="*/ 26282 h 262819"/>
                <a:gd name="connsiteX1" fmla="*/ 26282 w 2791678"/>
                <a:gd name="connsiteY1" fmla="*/ 0 h 262819"/>
                <a:gd name="connsiteX2" fmla="*/ 2765396 w 2791678"/>
                <a:gd name="connsiteY2" fmla="*/ 0 h 262819"/>
                <a:gd name="connsiteX3" fmla="*/ 2791678 w 2791678"/>
                <a:gd name="connsiteY3" fmla="*/ 26282 h 262819"/>
                <a:gd name="connsiteX4" fmla="*/ 2791678 w 2791678"/>
                <a:gd name="connsiteY4" fmla="*/ 236537 h 262819"/>
                <a:gd name="connsiteX5" fmla="*/ 2765396 w 2791678"/>
                <a:gd name="connsiteY5" fmla="*/ 262819 h 262819"/>
                <a:gd name="connsiteX6" fmla="*/ 26282 w 2791678"/>
                <a:gd name="connsiteY6" fmla="*/ 262819 h 262819"/>
                <a:gd name="connsiteX7" fmla="*/ 0 w 2791678"/>
                <a:gd name="connsiteY7" fmla="*/ 236537 h 262819"/>
                <a:gd name="connsiteX8" fmla="*/ 0 w 2791678"/>
                <a:gd name="connsiteY8" fmla="*/ 26282 h 2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678" h="262819">
                  <a:moveTo>
                    <a:pt x="0" y="26282"/>
                  </a:moveTo>
                  <a:cubicBezTo>
                    <a:pt x="0" y="11767"/>
                    <a:pt x="11767" y="0"/>
                    <a:pt x="26282" y="0"/>
                  </a:cubicBezTo>
                  <a:lnTo>
                    <a:pt x="2765396" y="0"/>
                  </a:lnTo>
                  <a:cubicBezTo>
                    <a:pt x="2779911" y="0"/>
                    <a:pt x="2791678" y="11767"/>
                    <a:pt x="2791678" y="26282"/>
                  </a:cubicBezTo>
                  <a:lnTo>
                    <a:pt x="2791678" y="236537"/>
                  </a:lnTo>
                  <a:cubicBezTo>
                    <a:pt x="2791678" y="251052"/>
                    <a:pt x="2779911" y="262819"/>
                    <a:pt x="2765396" y="262819"/>
                  </a:cubicBezTo>
                  <a:lnTo>
                    <a:pt x="26282" y="262819"/>
                  </a:lnTo>
                  <a:cubicBezTo>
                    <a:pt x="11767" y="262819"/>
                    <a:pt x="0" y="251052"/>
                    <a:pt x="0" y="236537"/>
                  </a:cubicBezTo>
                  <a:lnTo>
                    <a:pt x="0" y="26282"/>
                  </a:lnTo>
                  <a:close/>
                </a:path>
              </a:pathLst>
            </a:custGeom>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038" tIns="61038" rIns="61038" bIns="61038" numCol="1" spcCol="1270" anchor="ctr" anchorCtr="0">
              <a:noAutofit/>
            </a:bodyPr>
            <a:lstStyle/>
            <a:p>
              <a:pPr algn="ctr" defTabSz="622197">
                <a:spcAft>
                  <a:spcPts val="0"/>
                </a:spcAft>
              </a:pPr>
              <a:r>
                <a:rPr lang="en-US" sz="900" b="0" dirty="0" err="1">
                  <a:latin typeface="Calibri" charset="0"/>
                  <a:ea typeface="Calibri" charset="0"/>
                  <a:cs typeface="Calibri" charset="0"/>
                </a:rPr>
                <a:t>TactiCath</a:t>
              </a:r>
              <a:r>
                <a:rPr lang="en-US" sz="900" b="0" dirty="0">
                  <a:latin typeface="Calibri" charset="0"/>
                  <a:ea typeface="Calibri" charset="0"/>
                  <a:cs typeface="Calibri" charset="0"/>
                </a:rPr>
                <a:t>™ catheter </a:t>
              </a:r>
              <a:r>
                <a:rPr lang="en-US" sz="900" dirty="0">
                  <a:latin typeface="Calibri" charset="0"/>
                  <a:ea typeface="Calibri" charset="0"/>
                  <a:cs typeface="Calibri" charset="0"/>
                </a:rPr>
                <a:t>contact force </a:t>
              </a:r>
            </a:p>
            <a:p>
              <a:pPr algn="ctr" defTabSz="622197">
                <a:spcAft>
                  <a:spcPts val="0"/>
                </a:spcAft>
              </a:pPr>
              <a:r>
                <a:rPr lang="en-US" sz="900" b="0" dirty="0">
                  <a:latin typeface="Calibri" charset="0"/>
                  <a:ea typeface="Calibri" charset="0"/>
                  <a:cs typeface="Calibri" charset="0"/>
                </a:rPr>
                <a:t>(N = 155)</a:t>
              </a:r>
            </a:p>
          </p:txBody>
        </p:sp>
        <p:sp>
          <p:nvSpPr>
            <p:cNvPr id="51" name="Freeform 50"/>
            <p:cNvSpPr/>
            <p:nvPr/>
          </p:nvSpPr>
          <p:spPr>
            <a:xfrm>
              <a:off x="5273255" y="2369124"/>
              <a:ext cx="2729279" cy="386694"/>
            </a:xfrm>
            <a:custGeom>
              <a:avLst/>
              <a:gdLst>
                <a:gd name="connsiteX0" fmla="*/ 0 w 2577783"/>
                <a:gd name="connsiteY0" fmla="*/ 62816 h 628157"/>
                <a:gd name="connsiteX1" fmla="*/ 62816 w 2577783"/>
                <a:gd name="connsiteY1" fmla="*/ 0 h 628157"/>
                <a:gd name="connsiteX2" fmla="*/ 2514967 w 2577783"/>
                <a:gd name="connsiteY2" fmla="*/ 0 h 628157"/>
                <a:gd name="connsiteX3" fmla="*/ 2577783 w 2577783"/>
                <a:gd name="connsiteY3" fmla="*/ 62816 h 628157"/>
                <a:gd name="connsiteX4" fmla="*/ 2577783 w 2577783"/>
                <a:gd name="connsiteY4" fmla="*/ 565341 h 628157"/>
                <a:gd name="connsiteX5" fmla="*/ 2514967 w 2577783"/>
                <a:gd name="connsiteY5" fmla="*/ 628157 h 628157"/>
                <a:gd name="connsiteX6" fmla="*/ 62816 w 2577783"/>
                <a:gd name="connsiteY6" fmla="*/ 628157 h 628157"/>
                <a:gd name="connsiteX7" fmla="*/ 0 w 2577783"/>
                <a:gd name="connsiteY7" fmla="*/ 565341 h 628157"/>
                <a:gd name="connsiteX8" fmla="*/ 0 w 2577783"/>
                <a:gd name="connsiteY8" fmla="*/ 62816 h 6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783" h="628157">
                  <a:moveTo>
                    <a:pt x="0" y="62816"/>
                  </a:moveTo>
                  <a:cubicBezTo>
                    <a:pt x="0" y="28124"/>
                    <a:pt x="28124" y="0"/>
                    <a:pt x="62816" y="0"/>
                  </a:cubicBezTo>
                  <a:lnTo>
                    <a:pt x="2514967" y="0"/>
                  </a:lnTo>
                  <a:cubicBezTo>
                    <a:pt x="2549659" y="0"/>
                    <a:pt x="2577783" y="28124"/>
                    <a:pt x="2577783" y="62816"/>
                  </a:cubicBezTo>
                  <a:lnTo>
                    <a:pt x="2577783" y="565341"/>
                  </a:lnTo>
                  <a:cubicBezTo>
                    <a:pt x="2577783" y="600033"/>
                    <a:pt x="2549659" y="628157"/>
                    <a:pt x="2514967" y="628157"/>
                  </a:cubicBezTo>
                  <a:lnTo>
                    <a:pt x="62816" y="628157"/>
                  </a:lnTo>
                  <a:cubicBezTo>
                    <a:pt x="28124" y="628157"/>
                    <a:pt x="0" y="600033"/>
                    <a:pt x="0" y="565341"/>
                  </a:cubicBezTo>
                  <a:lnTo>
                    <a:pt x="0" y="62816"/>
                  </a:lnTo>
                  <a:close/>
                </a:path>
              </a:pathLst>
            </a:custGeom>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38" tIns="71738" rIns="71738" bIns="71738" numCol="1" spcCol="1270" anchor="ctr" anchorCtr="0">
              <a:noAutofit/>
            </a:bodyPr>
            <a:lstStyle/>
            <a:p>
              <a:pPr algn="ctr" defTabSz="622197"/>
              <a:r>
                <a:rPr lang="en-US" sz="900" dirty="0">
                  <a:latin typeface="Calibri" charset="0"/>
                  <a:ea typeface="Calibri" charset="0"/>
                  <a:cs typeface="Calibri" charset="0"/>
                </a:rPr>
                <a:t>Non-CF safety population</a:t>
              </a:r>
            </a:p>
            <a:p>
              <a:pPr algn="ctr" defTabSz="622197"/>
              <a:r>
                <a:rPr lang="en-US" sz="900" dirty="0">
                  <a:latin typeface="Calibri" charset="0"/>
                  <a:ea typeface="Calibri" charset="0"/>
                  <a:cs typeface="Calibri" charset="0"/>
                </a:rPr>
                <a:t>(N =143)</a:t>
              </a:r>
            </a:p>
          </p:txBody>
        </p:sp>
        <p:sp>
          <p:nvSpPr>
            <p:cNvPr id="43" name="Freeform 42"/>
            <p:cNvSpPr/>
            <p:nvPr/>
          </p:nvSpPr>
          <p:spPr>
            <a:xfrm>
              <a:off x="1390955" y="2369124"/>
              <a:ext cx="2729279" cy="386694"/>
            </a:xfrm>
            <a:custGeom>
              <a:avLst/>
              <a:gdLst>
                <a:gd name="connsiteX0" fmla="*/ 0 w 2515156"/>
                <a:gd name="connsiteY0" fmla="*/ 60662 h 606621"/>
                <a:gd name="connsiteX1" fmla="*/ 60662 w 2515156"/>
                <a:gd name="connsiteY1" fmla="*/ 0 h 606621"/>
                <a:gd name="connsiteX2" fmla="*/ 2454494 w 2515156"/>
                <a:gd name="connsiteY2" fmla="*/ 0 h 606621"/>
                <a:gd name="connsiteX3" fmla="*/ 2515156 w 2515156"/>
                <a:gd name="connsiteY3" fmla="*/ 60662 h 606621"/>
                <a:gd name="connsiteX4" fmla="*/ 2515156 w 2515156"/>
                <a:gd name="connsiteY4" fmla="*/ 545959 h 606621"/>
                <a:gd name="connsiteX5" fmla="*/ 2454494 w 2515156"/>
                <a:gd name="connsiteY5" fmla="*/ 606621 h 606621"/>
                <a:gd name="connsiteX6" fmla="*/ 60662 w 2515156"/>
                <a:gd name="connsiteY6" fmla="*/ 606621 h 606621"/>
                <a:gd name="connsiteX7" fmla="*/ 0 w 2515156"/>
                <a:gd name="connsiteY7" fmla="*/ 545959 h 606621"/>
                <a:gd name="connsiteX8" fmla="*/ 0 w 2515156"/>
                <a:gd name="connsiteY8" fmla="*/ 60662 h 6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156" h="606621">
                  <a:moveTo>
                    <a:pt x="0" y="60662"/>
                  </a:moveTo>
                  <a:cubicBezTo>
                    <a:pt x="0" y="27159"/>
                    <a:pt x="27159" y="0"/>
                    <a:pt x="60662" y="0"/>
                  </a:cubicBezTo>
                  <a:lnTo>
                    <a:pt x="2454494" y="0"/>
                  </a:lnTo>
                  <a:cubicBezTo>
                    <a:pt x="2487997" y="0"/>
                    <a:pt x="2515156" y="27159"/>
                    <a:pt x="2515156" y="60662"/>
                  </a:cubicBezTo>
                  <a:lnTo>
                    <a:pt x="2515156" y="545959"/>
                  </a:lnTo>
                  <a:cubicBezTo>
                    <a:pt x="2515156" y="579462"/>
                    <a:pt x="2487997" y="606621"/>
                    <a:pt x="2454494" y="606621"/>
                  </a:cubicBezTo>
                  <a:lnTo>
                    <a:pt x="60662" y="606621"/>
                  </a:lnTo>
                  <a:cubicBezTo>
                    <a:pt x="27159" y="606621"/>
                    <a:pt x="0" y="579462"/>
                    <a:pt x="0" y="545959"/>
                  </a:cubicBezTo>
                  <a:lnTo>
                    <a:pt x="0" y="60662"/>
                  </a:lnTo>
                  <a:close/>
                </a:path>
              </a:pathLst>
            </a:custGeom>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7" tIns="71107" rIns="71107" bIns="71107" numCol="1" spcCol="1270" anchor="ctr" anchorCtr="0">
              <a:noAutofit/>
            </a:bodyPr>
            <a:lstStyle/>
            <a:p>
              <a:pPr algn="ctr" defTabSz="622197"/>
              <a:r>
                <a:rPr lang="en-US" sz="900" b="0" dirty="0">
                  <a:latin typeface="Calibri" charset="0"/>
                  <a:ea typeface="Calibri" charset="0"/>
                  <a:cs typeface="Calibri" charset="0"/>
                </a:rPr>
                <a:t>CF safety population</a:t>
              </a:r>
            </a:p>
            <a:p>
              <a:pPr algn="ctr" defTabSz="622197"/>
              <a:r>
                <a:rPr lang="en-US" sz="900" dirty="0">
                  <a:latin typeface="Calibri" charset="0"/>
                  <a:ea typeface="Calibri" charset="0"/>
                  <a:cs typeface="Calibri" charset="0"/>
                </a:rPr>
                <a:t>(N =152)</a:t>
              </a:r>
              <a:endParaRPr lang="en-US" sz="900" b="0" dirty="0">
                <a:latin typeface="Calibri" charset="0"/>
                <a:ea typeface="Calibri" charset="0"/>
                <a:cs typeface="Calibri" charset="0"/>
              </a:endParaRPr>
            </a:p>
          </p:txBody>
        </p:sp>
        <p:sp>
          <p:nvSpPr>
            <p:cNvPr id="45" name="Freeform 44"/>
            <p:cNvSpPr/>
            <p:nvPr/>
          </p:nvSpPr>
          <p:spPr>
            <a:xfrm>
              <a:off x="1408589" y="2830020"/>
              <a:ext cx="6593945" cy="376929"/>
            </a:xfrm>
            <a:custGeom>
              <a:avLst/>
              <a:gdLst>
                <a:gd name="connsiteX0" fmla="*/ 0 w 3193966"/>
                <a:gd name="connsiteY0" fmla="*/ 44565 h 445654"/>
                <a:gd name="connsiteX1" fmla="*/ 44565 w 3193966"/>
                <a:gd name="connsiteY1" fmla="*/ 0 h 445654"/>
                <a:gd name="connsiteX2" fmla="*/ 3149401 w 3193966"/>
                <a:gd name="connsiteY2" fmla="*/ 0 h 445654"/>
                <a:gd name="connsiteX3" fmla="*/ 3193966 w 3193966"/>
                <a:gd name="connsiteY3" fmla="*/ 44565 h 445654"/>
                <a:gd name="connsiteX4" fmla="*/ 3193966 w 3193966"/>
                <a:gd name="connsiteY4" fmla="*/ 401089 h 445654"/>
                <a:gd name="connsiteX5" fmla="*/ 3149401 w 3193966"/>
                <a:gd name="connsiteY5" fmla="*/ 445654 h 445654"/>
                <a:gd name="connsiteX6" fmla="*/ 44565 w 3193966"/>
                <a:gd name="connsiteY6" fmla="*/ 445654 h 445654"/>
                <a:gd name="connsiteX7" fmla="*/ 0 w 3193966"/>
                <a:gd name="connsiteY7" fmla="*/ 401089 h 445654"/>
                <a:gd name="connsiteX8" fmla="*/ 0 w 3193966"/>
                <a:gd name="connsiteY8" fmla="*/ 44565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3966" h="445654">
                  <a:moveTo>
                    <a:pt x="0" y="44565"/>
                  </a:moveTo>
                  <a:cubicBezTo>
                    <a:pt x="0" y="19952"/>
                    <a:pt x="19952" y="0"/>
                    <a:pt x="44565" y="0"/>
                  </a:cubicBezTo>
                  <a:lnTo>
                    <a:pt x="3149401" y="0"/>
                  </a:lnTo>
                  <a:cubicBezTo>
                    <a:pt x="3174014" y="0"/>
                    <a:pt x="3193966" y="19952"/>
                    <a:pt x="3193966" y="44565"/>
                  </a:cubicBezTo>
                  <a:lnTo>
                    <a:pt x="3193966" y="401089"/>
                  </a:lnTo>
                  <a:cubicBezTo>
                    <a:pt x="3193966" y="425702"/>
                    <a:pt x="3174014" y="445654"/>
                    <a:pt x="3149401" y="445654"/>
                  </a:cubicBezTo>
                  <a:lnTo>
                    <a:pt x="44565" y="445654"/>
                  </a:lnTo>
                  <a:cubicBezTo>
                    <a:pt x="19952" y="445654"/>
                    <a:pt x="0" y="425702"/>
                    <a:pt x="0" y="401089"/>
                  </a:cubicBezTo>
                  <a:lnTo>
                    <a:pt x="0" y="44565"/>
                  </a:lnTo>
                  <a:close/>
                </a:path>
              </a:pathLst>
            </a:custGeom>
            <a:solidFill>
              <a:schemeClr val="accent1">
                <a:alpha val="90000"/>
              </a:schemeClr>
            </a:solidFill>
            <a:ln w="12700"/>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393" tIns="66393" rIns="66393" bIns="66393" numCol="1" spcCol="1270" anchor="ctr" anchorCtr="0">
              <a:noAutofit/>
            </a:bodyPr>
            <a:lstStyle/>
            <a:p>
              <a:pPr algn="ctr" defTabSz="622197"/>
              <a:r>
                <a:rPr lang="en-US" sz="900" b="0" dirty="0">
                  <a:solidFill>
                    <a:schemeClr val="bg1"/>
                  </a:solidFill>
                  <a:latin typeface="Calibri" charset="0"/>
                  <a:ea typeface="Calibri" charset="0"/>
                  <a:cs typeface="Calibri" charset="0"/>
                </a:rPr>
                <a:t>Follow-up </a:t>
              </a:r>
              <a:r>
                <a:rPr lang="en-US" sz="900" dirty="0">
                  <a:solidFill>
                    <a:schemeClr val="bg1"/>
                  </a:solidFill>
                  <a:latin typeface="Calibri" charset="0"/>
                  <a:ea typeface="Calibri" charset="0"/>
                  <a:cs typeface="Calibri" charset="0"/>
                </a:rPr>
                <a:t>office visits at 7 days and 3, 6, and 12 months after PV isolation procedure </a:t>
              </a:r>
              <a:br>
                <a:rPr lang="en-US" sz="900" dirty="0">
                  <a:solidFill>
                    <a:schemeClr val="bg1"/>
                  </a:solidFill>
                  <a:latin typeface="Calibri" charset="0"/>
                  <a:ea typeface="Calibri" charset="0"/>
                  <a:cs typeface="Calibri" charset="0"/>
                </a:rPr>
              </a:br>
              <a:r>
                <a:rPr lang="en-US" sz="900" dirty="0" err="1">
                  <a:solidFill>
                    <a:schemeClr val="bg1"/>
                  </a:solidFill>
                  <a:latin typeface="Calibri" charset="0"/>
                  <a:ea typeface="Calibri" charset="0"/>
                  <a:cs typeface="Calibri" charset="0"/>
                </a:rPr>
                <a:t>completedwith</a:t>
              </a:r>
              <a:r>
                <a:rPr lang="en-US" sz="900" dirty="0">
                  <a:solidFill>
                    <a:schemeClr val="bg1"/>
                  </a:solidFill>
                  <a:latin typeface="Calibri" charset="0"/>
                  <a:ea typeface="Calibri" charset="0"/>
                  <a:cs typeface="Calibri" charset="0"/>
                </a:rPr>
                <a:t> no major protocol deviations (per-protocol) </a:t>
              </a:r>
              <a:endParaRPr lang="en-US" sz="900" b="0" dirty="0">
                <a:solidFill>
                  <a:schemeClr val="bg1"/>
                </a:solidFill>
                <a:latin typeface="Calibri" charset="0"/>
                <a:ea typeface="Calibri" charset="0"/>
                <a:cs typeface="Calibri" charset="0"/>
              </a:endParaRPr>
            </a:p>
          </p:txBody>
        </p:sp>
        <p:sp>
          <p:nvSpPr>
            <p:cNvPr id="48" name="Freeform 47"/>
            <p:cNvSpPr/>
            <p:nvPr/>
          </p:nvSpPr>
          <p:spPr>
            <a:xfrm>
              <a:off x="1390955" y="3295082"/>
              <a:ext cx="2729278" cy="386694"/>
            </a:xfrm>
            <a:custGeom>
              <a:avLst/>
              <a:gdLst>
                <a:gd name="connsiteX0" fmla="*/ 0 w 2515156"/>
                <a:gd name="connsiteY0" fmla="*/ 60662 h 606621"/>
                <a:gd name="connsiteX1" fmla="*/ 60662 w 2515156"/>
                <a:gd name="connsiteY1" fmla="*/ 0 h 606621"/>
                <a:gd name="connsiteX2" fmla="*/ 2454494 w 2515156"/>
                <a:gd name="connsiteY2" fmla="*/ 0 h 606621"/>
                <a:gd name="connsiteX3" fmla="*/ 2515156 w 2515156"/>
                <a:gd name="connsiteY3" fmla="*/ 60662 h 606621"/>
                <a:gd name="connsiteX4" fmla="*/ 2515156 w 2515156"/>
                <a:gd name="connsiteY4" fmla="*/ 545959 h 606621"/>
                <a:gd name="connsiteX5" fmla="*/ 2454494 w 2515156"/>
                <a:gd name="connsiteY5" fmla="*/ 606621 h 606621"/>
                <a:gd name="connsiteX6" fmla="*/ 60662 w 2515156"/>
                <a:gd name="connsiteY6" fmla="*/ 606621 h 606621"/>
                <a:gd name="connsiteX7" fmla="*/ 0 w 2515156"/>
                <a:gd name="connsiteY7" fmla="*/ 545959 h 606621"/>
                <a:gd name="connsiteX8" fmla="*/ 0 w 2515156"/>
                <a:gd name="connsiteY8" fmla="*/ 60662 h 6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156" h="606621">
                  <a:moveTo>
                    <a:pt x="0" y="60662"/>
                  </a:moveTo>
                  <a:cubicBezTo>
                    <a:pt x="0" y="27159"/>
                    <a:pt x="27159" y="0"/>
                    <a:pt x="60662" y="0"/>
                  </a:cubicBezTo>
                  <a:lnTo>
                    <a:pt x="2454494" y="0"/>
                  </a:lnTo>
                  <a:cubicBezTo>
                    <a:pt x="2487997" y="0"/>
                    <a:pt x="2515156" y="27159"/>
                    <a:pt x="2515156" y="60662"/>
                  </a:cubicBezTo>
                  <a:lnTo>
                    <a:pt x="2515156" y="545959"/>
                  </a:lnTo>
                  <a:cubicBezTo>
                    <a:pt x="2515156" y="579462"/>
                    <a:pt x="2487997" y="606621"/>
                    <a:pt x="2454494" y="606621"/>
                  </a:cubicBezTo>
                  <a:lnTo>
                    <a:pt x="60662" y="606621"/>
                  </a:lnTo>
                  <a:cubicBezTo>
                    <a:pt x="27159" y="606621"/>
                    <a:pt x="0" y="579462"/>
                    <a:pt x="0" y="545959"/>
                  </a:cubicBezTo>
                  <a:lnTo>
                    <a:pt x="0" y="60662"/>
                  </a:lnTo>
                  <a:close/>
                </a:path>
              </a:pathLst>
            </a:custGeom>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7" tIns="71107" rIns="71107" bIns="71107" numCol="1" spcCol="1270" anchor="ctr" anchorCtr="0">
              <a:noAutofit/>
            </a:bodyPr>
            <a:lstStyle/>
            <a:p>
              <a:pPr algn="ctr" defTabSz="622197"/>
              <a:r>
                <a:rPr lang="en-US" sz="900" b="0" dirty="0">
                  <a:latin typeface="Calibri" charset="0"/>
                  <a:ea typeface="Calibri" charset="0"/>
                  <a:cs typeface="Calibri" charset="0"/>
                </a:rPr>
                <a:t>CF effectiveness population</a:t>
              </a:r>
            </a:p>
            <a:p>
              <a:pPr algn="ctr" defTabSz="622197"/>
              <a:r>
                <a:rPr lang="en-US" sz="900" dirty="0">
                  <a:latin typeface="Calibri" charset="0"/>
                  <a:ea typeface="Calibri" charset="0"/>
                  <a:cs typeface="Calibri" charset="0"/>
                </a:rPr>
                <a:t>(N =146)</a:t>
              </a:r>
              <a:endParaRPr lang="en-US" sz="900" b="0" dirty="0">
                <a:latin typeface="Calibri" charset="0"/>
                <a:ea typeface="Calibri" charset="0"/>
                <a:cs typeface="Calibri" charset="0"/>
              </a:endParaRPr>
            </a:p>
          </p:txBody>
        </p:sp>
        <p:sp>
          <p:nvSpPr>
            <p:cNvPr id="50" name="Freeform 49"/>
            <p:cNvSpPr/>
            <p:nvPr/>
          </p:nvSpPr>
          <p:spPr>
            <a:xfrm>
              <a:off x="5273253" y="3309554"/>
              <a:ext cx="2729278" cy="386694"/>
            </a:xfrm>
            <a:custGeom>
              <a:avLst/>
              <a:gdLst>
                <a:gd name="connsiteX0" fmla="*/ 0 w 2577783"/>
                <a:gd name="connsiteY0" fmla="*/ 62816 h 628157"/>
                <a:gd name="connsiteX1" fmla="*/ 62816 w 2577783"/>
                <a:gd name="connsiteY1" fmla="*/ 0 h 628157"/>
                <a:gd name="connsiteX2" fmla="*/ 2514967 w 2577783"/>
                <a:gd name="connsiteY2" fmla="*/ 0 h 628157"/>
                <a:gd name="connsiteX3" fmla="*/ 2577783 w 2577783"/>
                <a:gd name="connsiteY3" fmla="*/ 62816 h 628157"/>
                <a:gd name="connsiteX4" fmla="*/ 2577783 w 2577783"/>
                <a:gd name="connsiteY4" fmla="*/ 565341 h 628157"/>
                <a:gd name="connsiteX5" fmla="*/ 2514967 w 2577783"/>
                <a:gd name="connsiteY5" fmla="*/ 628157 h 628157"/>
                <a:gd name="connsiteX6" fmla="*/ 62816 w 2577783"/>
                <a:gd name="connsiteY6" fmla="*/ 628157 h 628157"/>
                <a:gd name="connsiteX7" fmla="*/ 0 w 2577783"/>
                <a:gd name="connsiteY7" fmla="*/ 565341 h 628157"/>
                <a:gd name="connsiteX8" fmla="*/ 0 w 2577783"/>
                <a:gd name="connsiteY8" fmla="*/ 62816 h 6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7783" h="628157">
                  <a:moveTo>
                    <a:pt x="0" y="62816"/>
                  </a:moveTo>
                  <a:cubicBezTo>
                    <a:pt x="0" y="28124"/>
                    <a:pt x="28124" y="0"/>
                    <a:pt x="62816" y="0"/>
                  </a:cubicBezTo>
                  <a:lnTo>
                    <a:pt x="2514967" y="0"/>
                  </a:lnTo>
                  <a:cubicBezTo>
                    <a:pt x="2549659" y="0"/>
                    <a:pt x="2577783" y="28124"/>
                    <a:pt x="2577783" y="62816"/>
                  </a:cubicBezTo>
                  <a:lnTo>
                    <a:pt x="2577783" y="565341"/>
                  </a:lnTo>
                  <a:cubicBezTo>
                    <a:pt x="2577783" y="600033"/>
                    <a:pt x="2549659" y="628157"/>
                    <a:pt x="2514967" y="628157"/>
                  </a:cubicBezTo>
                  <a:lnTo>
                    <a:pt x="62816" y="628157"/>
                  </a:lnTo>
                  <a:cubicBezTo>
                    <a:pt x="28124" y="628157"/>
                    <a:pt x="0" y="600033"/>
                    <a:pt x="0" y="565341"/>
                  </a:cubicBezTo>
                  <a:lnTo>
                    <a:pt x="0" y="62816"/>
                  </a:lnTo>
                  <a:close/>
                </a:path>
              </a:pathLst>
            </a:custGeom>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738" tIns="71738" rIns="71738" bIns="71738" numCol="1" spcCol="1270" anchor="ctr" anchorCtr="0">
              <a:noAutofit/>
            </a:bodyPr>
            <a:lstStyle/>
            <a:p>
              <a:pPr algn="ctr" defTabSz="622197"/>
              <a:r>
                <a:rPr lang="en-US" sz="900" dirty="0">
                  <a:latin typeface="Calibri" charset="0"/>
                  <a:ea typeface="Calibri" charset="0"/>
                  <a:cs typeface="Calibri" charset="0"/>
                </a:rPr>
                <a:t>Non-CF effectiveness population</a:t>
              </a:r>
            </a:p>
            <a:p>
              <a:pPr algn="ctr" defTabSz="622197"/>
              <a:r>
                <a:rPr lang="en-US" sz="900" dirty="0">
                  <a:latin typeface="Calibri" charset="0"/>
                  <a:ea typeface="Calibri" charset="0"/>
                  <a:cs typeface="Calibri" charset="0"/>
                </a:rPr>
                <a:t>(N =134)</a:t>
              </a:r>
            </a:p>
          </p:txBody>
        </p:sp>
      </p:grpSp>
    </p:spTree>
    <p:extLst>
      <p:ext uri="{BB962C8B-B14F-4D97-AF65-F5344CB8AC3E}">
        <p14:creationId xmlns:p14="http://schemas.microsoft.com/office/powerpoint/2010/main" val="1360893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cxnSp>
        <p:nvCxnSpPr>
          <p:cNvPr id="52" name="Straight Arrow Connector 51"/>
          <p:cNvCxnSpPr/>
          <p:nvPr/>
        </p:nvCxnSpPr>
        <p:spPr>
          <a:xfrm flipV="1">
            <a:off x="4297611" y="1828358"/>
            <a:ext cx="1147483" cy="1"/>
          </a:xfrm>
          <a:prstGeom prst="straightConnector1">
            <a:avLst/>
          </a:prstGeom>
          <a:ln w="57150">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28" idx="2"/>
          </p:cNvCxnSpPr>
          <p:nvPr/>
        </p:nvCxnSpPr>
        <p:spPr>
          <a:xfrm>
            <a:off x="7907412" y="1491929"/>
            <a:ext cx="6024" cy="688365"/>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57" name="Diamond 56"/>
          <p:cNvSpPr/>
          <p:nvPr/>
        </p:nvSpPr>
        <p:spPr>
          <a:xfrm>
            <a:off x="4157880" y="1708782"/>
            <a:ext cx="305654" cy="239153"/>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charset="0"/>
              <a:ea typeface="Calibri" charset="0"/>
              <a:cs typeface="Calibri" charset="0"/>
            </a:endParaRPr>
          </a:p>
        </p:txBody>
      </p:sp>
      <p:cxnSp>
        <p:nvCxnSpPr>
          <p:cNvPr id="58" name="Straight Arrow Connector 57"/>
          <p:cNvCxnSpPr/>
          <p:nvPr/>
        </p:nvCxnSpPr>
        <p:spPr>
          <a:xfrm flipV="1">
            <a:off x="2564826" y="2210374"/>
            <a:ext cx="5915118" cy="1488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362408" y="2086344"/>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777524" y="1061042"/>
            <a:ext cx="1093828" cy="600164"/>
          </a:xfrm>
          <a:prstGeom prst="rect">
            <a:avLst/>
          </a:prstGeom>
          <a:noFill/>
        </p:spPr>
        <p:txBody>
          <a:bodyPr wrap="square" rtlCol="0">
            <a:spAutoFit/>
          </a:bodyPr>
          <a:lstStyle/>
          <a:p>
            <a:pPr algn="ctr"/>
            <a:r>
              <a:rPr lang="en-US" sz="1100" dirty="0">
                <a:latin typeface="Calibri" charset="0"/>
                <a:ea typeface="Calibri" charset="0"/>
                <a:cs typeface="Calibri" charset="0"/>
                <a:sym typeface="Symbol"/>
              </a:rPr>
              <a:t>Absolute rate difference:</a:t>
            </a:r>
          </a:p>
          <a:p>
            <a:pPr algn="ctr"/>
            <a:r>
              <a:rPr lang="en-US" sz="1100" b="1" dirty="0">
                <a:latin typeface="Calibri" charset="0"/>
                <a:ea typeface="Calibri" charset="0"/>
                <a:cs typeface="Calibri" charset="0"/>
                <a:sym typeface="Symbol"/>
              </a:rPr>
              <a:t>0.</a:t>
            </a:r>
            <a:r>
              <a:rPr lang="en-US" sz="1100" b="1" dirty="0">
                <a:latin typeface="Calibri" charset="0"/>
                <a:ea typeface="Calibri" charset="0"/>
                <a:cs typeface="Calibri" charset="0"/>
              </a:rPr>
              <a:t>6%</a:t>
            </a:r>
          </a:p>
        </p:txBody>
      </p:sp>
      <p:sp>
        <p:nvSpPr>
          <p:cNvPr id="61" name="Right Arrow 60"/>
          <p:cNvSpPr/>
          <p:nvPr/>
        </p:nvSpPr>
        <p:spPr>
          <a:xfrm flipH="1">
            <a:off x="7971216" y="1716671"/>
            <a:ext cx="492962" cy="223375"/>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charset="0"/>
              <a:ea typeface="Calibri" charset="0"/>
              <a:cs typeface="Calibri" charset="0"/>
            </a:endParaRPr>
          </a:p>
        </p:txBody>
      </p:sp>
      <p:cxnSp>
        <p:nvCxnSpPr>
          <p:cNvPr id="62" name="Straight Connector 61"/>
          <p:cNvCxnSpPr/>
          <p:nvPr/>
        </p:nvCxnSpPr>
        <p:spPr>
          <a:xfrm flipV="1">
            <a:off x="6637923" y="2096267"/>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370158" y="2349289"/>
            <a:ext cx="549671" cy="230832"/>
          </a:xfrm>
          <a:prstGeom prst="rect">
            <a:avLst/>
          </a:prstGeom>
          <a:noFill/>
        </p:spPr>
        <p:txBody>
          <a:bodyPr wrap="square" rtlCol="0">
            <a:spAutoFit/>
          </a:bodyPr>
          <a:lstStyle/>
          <a:p>
            <a:pPr algn="ctr"/>
            <a:r>
              <a:rPr lang="en-US" sz="900" b="1" dirty="0">
                <a:latin typeface="Calibri" charset="0"/>
                <a:ea typeface="Calibri" charset="0"/>
                <a:cs typeface="Calibri" charset="0"/>
              </a:rPr>
              <a:t>6%</a:t>
            </a:r>
          </a:p>
        </p:txBody>
      </p:sp>
      <p:cxnSp>
        <p:nvCxnSpPr>
          <p:cNvPr id="64" name="Straight Connector 63"/>
          <p:cNvCxnSpPr/>
          <p:nvPr/>
        </p:nvCxnSpPr>
        <p:spPr>
          <a:xfrm flipV="1">
            <a:off x="4086893" y="2096076"/>
            <a:ext cx="0" cy="248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811378" y="2101230"/>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101714" y="2346068"/>
            <a:ext cx="549671" cy="230832"/>
          </a:xfrm>
          <a:prstGeom prst="rect">
            <a:avLst/>
          </a:prstGeom>
          <a:noFill/>
        </p:spPr>
        <p:txBody>
          <a:bodyPr wrap="square" rtlCol="0">
            <a:spAutoFit/>
          </a:bodyPr>
          <a:lstStyle/>
          <a:p>
            <a:pPr algn="ctr"/>
            <a:r>
              <a:rPr lang="fr-CH" sz="900" b="1" dirty="0">
                <a:latin typeface="Calibri" charset="0"/>
                <a:ea typeface="Calibri" charset="0"/>
                <a:cs typeface="Calibri" charset="0"/>
              </a:rPr>
              <a:t>3%</a:t>
            </a:r>
            <a:endParaRPr lang="en-US" sz="900" b="1" dirty="0">
              <a:latin typeface="Calibri" charset="0"/>
              <a:ea typeface="Calibri" charset="0"/>
              <a:cs typeface="Calibri" charset="0"/>
            </a:endParaRPr>
          </a:p>
        </p:txBody>
      </p:sp>
      <p:sp>
        <p:nvSpPr>
          <p:cNvPr id="67" name="TextBox 66"/>
          <p:cNvSpPr txBox="1"/>
          <p:nvPr/>
        </p:nvSpPr>
        <p:spPr>
          <a:xfrm>
            <a:off x="3833270" y="2353502"/>
            <a:ext cx="549671" cy="230832"/>
          </a:xfrm>
          <a:prstGeom prst="rect">
            <a:avLst/>
          </a:prstGeom>
          <a:noFill/>
        </p:spPr>
        <p:txBody>
          <a:bodyPr wrap="square" rtlCol="0">
            <a:spAutoFit/>
          </a:bodyPr>
          <a:lstStyle/>
          <a:p>
            <a:pPr algn="ctr"/>
            <a:r>
              <a:rPr lang="fr-CH" sz="900" b="1" dirty="0">
                <a:latin typeface="Calibri" charset="0"/>
                <a:ea typeface="Calibri" charset="0"/>
                <a:cs typeface="Calibri" charset="0"/>
              </a:rPr>
              <a:t>0%</a:t>
            </a:r>
            <a:endParaRPr lang="en-US" sz="900" b="1" dirty="0">
              <a:latin typeface="Calibri" charset="0"/>
              <a:ea typeface="Calibri" charset="0"/>
              <a:cs typeface="Calibri" charset="0"/>
            </a:endParaRPr>
          </a:p>
        </p:txBody>
      </p:sp>
      <p:sp>
        <p:nvSpPr>
          <p:cNvPr id="68" name="TextBox 67"/>
          <p:cNvSpPr txBox="1"/>
          <p:nvPr/>
        </p:nvSpPr>
        <p:spPr>
          <a:xfrm>
            <a:off x="2564826" y="2360936"/>
            <a:ext cx="549671" cy="230832"/>
          </a:xfrm>
          <a:prstGeom prst="rect">
            <a:avLst/>
          </a:prstGeom>
          <a:noFill/>
        </p:spPr>
        <p:txBody>
          <a:bodyPr wrap="square" rtlCol="0">
            <a:spAutoFit/>
          </a:bodyPr>
          <a:lstStyle/>
          <a:p>
            <a:pPr algn="ctr"/>
            <a:r>
              <a:rPr lang="fr-CH" sz="900" b="1" dirty="0">
                <a:latin typeface="Calibri" charset="0"/>
                <a:ea typeface="Calibri" charset="0"/>
                <a:cs typeface="Calibri" charset="0"/>
              </a:rPr>
              <a:t>-3%</a:t>
            </a:r>
            <a:endParaRPr lang="en-US" sz="900" b="1" dirty="0">
              <a:latin typeface="Calibri" charset="0"/>
              <a:ea typeface="Calibri" charset="0"/>
              <a:cs typeface="Calibri" charset="0"/>
            </a:endParaRPr>
          </a:p>
        </p:txBody>
      </p:sp>
      <p:cxnSp>
        <p:nvCxnSpPr>
          <p:cNvPr id="69" name="Straight Connector 68"/>
          <p:cNvCxnSpPr/>
          <p:nvPr/>
        </p:nvCxnSpPr>
        <p:spPr>
          <a:xfrm flipV="1">
            <a:off x="7913437" y="2105443"/>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638601" y="2334635"/>
            <a:ext cx="549671" cy="230832"/>
          </a:xfrm>
          <a:prstGeom prst="rect">
            <a:avLst/>
          </a:prstGeom>
          <a:noFill/>
        </p:spPr>
        <p:txBody>
          <a:bodyPr wrap="square" rtlCol="0">
            <a:spAutoFit/>
          </a:bodyPr>
          <a:lstStyle/>
          <a:p>
            <a:pPr algn="ctr"/>
            <a:r>
              <a:rPr lang="fr-CH" sz="900" b="1" dirty="0">
                <a:latin typeface="Calibri" charset="0"/>
                <a:ea typeface="Calibri" charset="0"/>
                <a:cs typeface="Calibri" charset="0"/>
              </a:rPr>
              <a:t>9%</a:t>
            </a:r>
            <a:endParaRPr lang="en-US" sz="900" b="1" dirty="0">
              <a:latin typeface="Calibri" charset="0"/>
              <a:ea typeface="Calibri" charset="0"/>
              <a:cs typeface="Calibri" charset="0"/>
            </a:endParaRPr>
          </a:p>
        </p:txBody>
      </p:sp>
      <p:sp>
        <p:nvSpPr>
          <p:cNvPr id="71" name="TextBox 70"/>
          <p:cNvSpPr txBox="1"/>
          <p:nvPr/>
        </p:nvSpPr>
        <p:spPr>
          <a:xfrm>
            <a:off x="4720683" y="1061042"/>
            <a:ext cx="1466073" cy="600164"/>
          </a:xfrm>
          <a:prstGeom prst="rect">
            <a:avLst/>
          </a:prstGeom>
          <a:noFill/>
        </p:spPr>
        <p:txBody>
          <a:bodyPr wrap="square" rtlCol="0">
            <a:spAutoFit/>
          </a:bodyPr>
          <a:lstStyle/>
          <a:p>
            <a:pPr algn="ctr"/>
            <a:r>
              <a:rPr lang="fr-CH" sz="1100" dirty="0">
                <a:latin typeface="Calibri" charset="0"/>
                <a:ea typeface="Calibri" charset="0"/>
                <a:cs typeface="Calibri" charset="0"/>
              </a:rPr>
              <a:t>95% </a:t>
            </a:r>
            <a:r>
              <a:rPr lang="fr-CH" sz="1100" dirty="0" err="1">
                <a:latin typeface="Calibri" charset="0"/>
                <a:ea typeface="Calibri" charset="0"/>
                <a:cs typeface="Calibri" charset="0"/>
              </a:rPr>
              <a:t>upper</a:t>
            </a:r>
            <a:r>
              <a:rPr lang="fr-CH" sz="1100" dirty="0">
                <a:latin typeface="Calibri" charset="0"/>
                <a:ea typeface="Calibri" charset="0"/>
                <a:cs typeface="Calibri" charset="0"/>
              </a:rPr>
              <a:t> </a:t>
            </a:r>
            <a:br>
              <a:rPr lang="fr-CH" sz="1100" dirty="0">
                <a:latin typeface="Calibri" charset="0"/>
                <a:ea typeface="Calibri" charset="0"/>
                <a:cs typeface="Calibri" charset="0"/>
              </a:rPr>
            </a:br>
            <a:r>
              <a:rPr lang="fr-CH" sz="1100" dirty="0">
                <a:latin typeface="Calibri" charset="0"/>
                <a:ea typeface="Calibri" charset="0"/>
                <a:cs typeface="Calibri" charset="0"/>
              </a:rPr>
              <a:t>confidence </a:t>
            </a:r>
            <a:r>
              <a:rPr lang="fr-CH" sz="1100" dirty="0" err="1">
                <a:latin typeface="Calibri" charset="0"/>
                <a:ea typeface="Calibri" charset="0"/>
                <a:cs typeface="Calibri" charset="0"/>
              </a:rPr>
              <a:t>bound</a:t>
            </a:r>
            <a:r>
              <a:rPr lang="fr-CH" sz="1100" dirty="0">
                <a:latin typeface="Calibri" charset="0"/>
                <a:ea typeface="Calibri" charset="0"/>
                <a:cs typeface="Calibri" charset="0"/>
              </a:rPr>
              <a:t>:</a:t>
            </a:r>
            <a:endParaRPr lang="en-US" sz="1100" dirty="0">
              <a:latin typeface="Calibri" charset="0"/>
              <a:ea typeface="Calibri" charset="0"/>
              <a:cs typeface="Calibri" charset="0"/>
            </a:endParaRPr>
          </a:p>
          <a:p>
            <a:pPr algn="ctr"/>
            <a:r>
              <a:rPr lang="en-US" sz="1100" b="1" dirty="0">
                <a:latin typeface="Calibri" charset="0"/>
                <a:ea typeface="Calibri" charset="0"/>
                <a:cs typeface="Calibri" charset="0"/>
              </a:rPr>
              <a:t>3.6%</a:t>
            </a:r>
          </a:p>
        </p:txBody>
      </p:sp>
      <p:cxnSp>
        <p:nvCxnSpPr>
          <p:cNvPr id="73" name="Straight Connector 72"/>
          <p:cNvCxnSpPr/>
          <p:nvPr/>
        </p:nvCxnSpPr>
        <p:spPr>
          <a:xfrm flipV="1">
            <a:off x="5445094" y="1765252"/>
            <a:ext cx="0" cy="146147"/>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497723" y="2586288"/>
            <a:ext cx="6291104" cy="261610"/>
          </a:xfrm>
          <a:prstGeom prst="rect">
            <a:avLst/>
          </a:prstGeom>
          <a:noFill/>
        </p:spPr>
        <p:txBody>
          <a:bodyPr wrap="square" rtlCol="0">
            <a:spAutoFit/>
          </a:bodyPr>
          <a:lstStyle/>
          <a:p>
            <a:pPr algn="ctr"/>
            <a:r>
              <a:rPr lang="en-US" sz="1100" b="1" dirty="0">
                <a:solidFill>
                  <a:schemeClr val="accent1"/>
                </a:solidFill>
                <a:latin typeface="Calibri" charset="0"/>
                <a:ea typeface="Calibri" charset="0"/>
                <a:cs typeface="Calibri" charset="0"/>
              </a:rPr>
              <a:t>DIFFERENCES IN DEVICE RELATED SAES (TACTICATH™ CATHETER VERSUS CONTROL)</a:t>
            </a:r>
          </a:p>
        </p:txBody>
      </p:sp>
      <p:sp>
        <p:nvSpPr>
          <p:cNvPr id="28" name="TextBox 27"/>
          <p:cNvSpPr txBox="1"/>
          <p:nvPr/>
        </p:nvSpPr>
        <p:spPr>
          <a:xfrm>
            <a:off x="7204735" y="1061042"/>
            <a:ext cx="1405353" cy="430887"/>
          </a:xfrm>
          <a:prstGeom prst="rect">
            <a:avLst/>
          </a:prstGeom>
          <a:noFill/>
        </p:spPr>
        <p:txBody>
          <a:bodyPr wrap="square" rtlCol="0">
            <a:spAutoFit/>
          </a:bodyPr>
          <a:lstStyle/>
          <a:p>
            <a:pPr algn="ctr"/>
            <a:r>
              <a:rPr lang="fr-CH" sz="1100" dirty="0">
                <a:latin typeface="Calibri" charset="0"/>
                <a:ea typeface="Calibri" charset="0"/>
                <a:cs typeface="Calibri" charset="0"/>
              </a:rPr>
              <a:t>Non-</a:t>
            </a:r>
            <a:r>
              <a:rPr lang="fr-CH" sz="1100" dirty="0" err="1">
                <a:latin typeface="Calibri" charset="0"/>
                <a:ea typeface="Calibri" charset="0"/>
                <a:cs typeface="Calibri" charset="0"/>
              </a:rPr>
              <a:t>inferiority</a:t>
            </a:r>
            <a:r>
              <a:rPr lang="fr-CH" sz="1100" dirty="0">
                <a:latin typeface="Calibri" charset="0"/>
                <a:ea typeface="Calibri" charset="0"/>
                <a:cs typeface="Calibri" charset="0"/>
              </a:rPr>
              <a:t> </a:t>
            </a:r>
            <a:r>
              <a:rPr lang="fr-CH" sz="1100" dirty="0" err="1">
                <a:latin typeface="Calibri" charset="0"/>
                <a:ea typeface="Calibri" charset="0"/>
                <a:cs typeface="Calibri" charset="0"/>
              </a:rPr>
              <a:t>limit</a:t>
            </a:r>
            <a:r>
              <a:rPr lang="fr-CH" sz="1100" dirty="0">
                <a:latin typeface="Calibri" charset="0"/>
                <a:ea typeface="Calibri" charset="0"/>
                <a:cs typeface="Calibri" charset="0"/>
              </a:rPr>
              <a:t>:</a:t>
            </a:r>
          </a:p>
          <a:p>
            <a:pPr algn="ctr"/>
            <a:r>
              <a:rPr lang="fr-CH" sz="1100" b="1" dirty="0">
                <a:latin typeface="Calibri" charset="0"/>
                <a:ea typeface="Calibri" charset="0"/>
                <a:cs typeface="Calibri" charset="0"/>
              </a:rPr>
              <a:t>9%</a:t>
            </a:r>
            <a:endParaRPr lang="en-US" sz="1100" b="1" dirty="0">
              <a:latin typeface="Calibri" charset="0"/>
              <a:ea typeface="Calibri" charset="0"/>
              <a:cs typeface="Calibri" charset="0"/>
            </a:endParaRPr>
          </a:p>
        </p:txBody>
      </p:sp>
      <p:sp>
        <p:nvSpPr>
          <p:cNvPr id="2" name="Title 1"/>
          <p:cNvSpPr>
            <a:spLocks noGrp="1"/>
          </p:cNvSpPr>
          <p:nvPr>
            <p:ph type="title"/>
          </p:nvPr>
        </p:nvSpPr>
        <p:spPr/>
        <p:txBody>
          <a:bodyPr>
            <a:normAutofit fontScale="90000"/>
          </a:bodyPr>
          <a:lstStyle/>
          <a:p>
            <a:r>
              <a:rPr lang="en-US" dirty="0"/>
              <a:t>TOCCASTAR met primary safety endpoint</a:t>
            </a:r>
          </a:p>
        </p:txBody>
      </p:sp>
      <p:sp>
        <p:nvSpPr>
          <p:cNvPr id="3" name="Content Placeholder 2"/>
          <p:cNvSpPr>
            <a:spLocks noGrp="1"/>
          </p:cNvSpPr>
          <p:nvPr>
            <p:ph idx="1"/>
          </p:nvPr>
        </p:nvSpPr>
        <p:spPr>
          <a:xfrm>
            <a:off x="502920" y="914401"/>
            <a:ext cx="1826921" cy="3367454"/>
          </a:xfrm>
        </p:spPr>
        <p:txBody>
          <a:bodyPr/>
          <a:lstStyle/>
          <a:p>
            <a:pPr marL="0" lvl="1" indent="0">
              <a:buNone/>
            </a:pPr>
            <a:r>
              <a:rPr lang="en-US" sz="1200" dirty="0"/>
              <a:t>Non-inferiority was demonstrated, as the 95% UCB for the difference in primary device-related SAE rates between the </a:t>
            </a:r>
            <a:r>
              <a:rPr lang="en-US" sz="1200" dirty="0" err="1"/>
              <a:t>TactiCath</a:t>
            </a:r>
            <a:r>
              <a:rPr lang="en-US" sz="1200" dirty="0"/>
              <a:t>™ catheter and Control (3.6%) was greater than the predefined non-inferiority margin of 9%</a:t>
            </a:r>
          </a:p>
        </p:txBody>
      </p:sp>
      <p:sp>
        <p:nvSpPr>
          <p:cNvPr id="11" name="Date Placeholder 10"/>
          <p:cNvSpPr>
            <a:spLocks noGrp="1"/>
          </p:cNvSpPr>
          <p:nvPr>
            <p:ph type="dt" sz="half" idx="10"/>
          </p:nvPr>
        </p:nvSpPr>
        <p:spPr/>
        <p:txBody>
          <a:bodyPr/>
          <a:lstStyle/>
          <a:p>
            <a:fld id="{960B875D-ED88-5545-9EBA-5B28E2541F60}"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48</a:t>
            </a:fld>
            <a:endParaRPr lang="en-US" dirty="0"/>
          </a:p>
        </p:txBody>
      </p:sp>
      <p:sp>
        <p:nvSpPr>
          <p:cNvPr id="17" name="Text Placeholder 16"/>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graphicFrame>
        <p:nvGraphicFramePr>
          <p:cNvPr id="31" name="Table 30"/>
          <p:cNvGraphicFramePr>
            <a:graphicFrameLocks noGrp="1"/>
          </p:cNvGraphicFramePr>
          <p:nvPr>
            <p:extLst>
              <p:ext uri="{D42A27DB-BD31-4B8C-83A1-F6EECF244321}">
                <p14:modId xmlns:p14="http://schemas.microsoft.com/office/powerpoint/2010/main" val="126947214"/>
              </p:ext>
            </p:extLst>
          </p:nvPr>
        </p:nvGraphicFramePr>
        <p:xfrm>
          <a:off x="3308279" y="3037383"/>
          <a:ext cx="4909419" cy="1493520"/>
        </p:xfrm>
        <a:graphic>
          <a:graphicData uri="http://schemas.openxmlformats.org/drawingml/2006/table">
            <a:tbl>
              <a:tblPr firstRow="1" bandRow="1">
                <a:tableStyleId>{5C22544A-7EE6-4342-B048-85BDC9FD1C3A}</a:tableStyleId>
              </a:tblPr>
              <a:tblGrid>
                <a:gridCol w="2144411">
                  <a:extLst>
                    <a:ext uri="{9D8B030D-6E8A-4147-A177-3AD203B41FA5}">
                      <a16:colId xmlns:a16="http://schemas.microsoft.com/office/drawing/2014/main" val="20000"/>
                    </a:ext>
                  </a:extLst>
                </a:gridCol>
                <a:gridCol w="1382504">
                  <a:extLst>
                    <a:ext uri="{9D8B030D-6E8A-4147-A177-3AD203B41FA5}">
                      <a16:colId xmlns:a16="http://schemas.microsoft.com/office/drawing/2014/main" val="20001"/>
                    </a:ext>
                  </a:extLst>
                </a:gridCol>
                <a:gridCol w="1382504">
                  <a:extLst>
                    <a:ext uri="{9D8B030D-6E8A-4147-A177-3AD203B41FA5}">
                      <a16:colId xmlns:a16="http://schemas.microsoft.com/office/drawing/2014/main" val="20002"/>
                    </a:ext>
                  </a:extLst>
                </a:gridCol>
              </a:tblGrid>
              <a:tr h="0">
                <a:tc>
                  <a:txBody>
                    <a:bodyPr/>
                    <a:lstStyle/>
                    <a:p>
                      <a:r>
                        <a:rPr lang="en-US" sz="1200" dirty="0">
                          <a:latin typeface="Calibri" panose="020F0502020204030204" pitchFamily="34" charset="0"/>
                        </a:rPr>
                        <a:t>SERIOUS ADVERSE EVENTS,</a:t>
                      </a:r>
                      <a:br>
                        <a:rPr lang="en-US" sz="1200" dirty="0">
                          <a:latin typeface="Calibri" panose="020F0502020204030204" pitchFamily="34" charset="0"/>
                        </a:rPr>
                      </a:br>
                      <a:r>
                        <a:rPr lang="en-US" sz="1200" baseline="0" dirty="0">
                          <a:latin typeface="Calibri" panose="020F0502020204030204" pitchFamily="34" charset="0"/>
                        </a:rPr>
                        <a:t>n (%) OF PATIENTS</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TACTICATH</a:t>
                      </a:r>
                      <a:br>
                        <a:rPr lang="en-US" sz="1200" baseline="0" dirty="0">
                          <a:latin typeface="Calibri" panose="020F0502020204030204" pitchFamily="34" charset="0"/>
                        </a:rPr>
                      </a:br>
                      <a:r>
                        <a:rPr lang="en-US" sz="1200" baseline="0" dirty="0">
                          <a:latin typeface="Calibri" panose="020F0502020204030204" pitchFamily="34" charset="0"/>
                        </a:rPr>
                        <a:t>(n = 152)</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CONTROL</a:t>
                      </a:r>
                      <a:br>
                        <a:rPr lang="en-US" sz="1200" dirty="0">
                          <a:latin typeface="Calibri" panose="020F0502020204030204" pitchFamily="34" charset="0"/>
                        </a:rPr>
                      </a:br>
                      <a:r>
                        <a:rPr lang="en-US" sz="1200" dirty="0">
                          <a:latin typeface="Calibri" panose="020F0502020204030204" pitchFamily="34" charset="0"/>
                        </a:rPr>
                        <a:t>(n =</a:t>
                      </a:r>
                      <a:r>
                        <a:rPr lang="en-US" sz="1200" baseline="0" dirty="0">
                          <a:latin typeface="Calibri" panose="020F0502020204030204" pitchFamily="34" charset="0"/>
                        </a:rPr>
                        <a:t> 143)</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218833">
                <a:tc>
                  <a:txBody>
                    <a:bodyPr/>
                    <a:lstStyle/>
                    <a:p>
                      <a:r>
                        <a:rPr lang="en-US" sz="1100" dirty="0">
                          <a:latin typeface="Calibri" panose="020F0502020204030204" pitchFamily="34" charset="0"/>
                        </a:rPr>
                        <a:t>Device-related SAEs (primary)</a:t>
                      </a:r>
                    </a:p>
                  </a:txBody>
                  <a:tcPr/>
                </a:tc>
                <a:tc>
                  <a:txBody>
                    <a:bodyPr/>
                    <a:lstStyle/>
                    <a:p>
                      <a:r>
                        <a:rPr lang="en-US" sz="1100" dirty="0">
                          <a:latin typeface="Calibri" panose="020F0502020204030204" pitchFamily="34" charset="0"/>
                        </a:rPr>
                        <a:t>3 (1.97%)</a:t>
                      </a:r>
                    </a:p>
                  </a:txBody>
                  <a:tcPr/>
                </a:tc>
                <a:tc>
                  <a:txBody>
                    <a:bodyPr/>
                    <a:lstStyle/>
                    <a:p>
                      <a:r>
                        <a:rPr lang="en-US" sz="1100" dirty="0">
                          <a:latin typeface="Calibri" panose="020F0502020204030204" pitchFamily="34" charset="0"/>
                        </a:rPr>
                        <a:t>2 (1.4%)</a:t>
                      </a:r>
                    </a:p>
                  </a:txBody>
                  <a:tcPr/>
                </a:tc>
                <a:extLst>
                  <a:ext uri="{0D108BD9-81ED-4DB2-BD59-A6C34878D82A}">
                    <a16:rowId xmlns:a16="http://schemas.microsoft.com/office/drawing/2014/main" val="10001"/>
                  </a:ext>
                </a:extLst>
              </a:tr>
              <a:tr h="0">
                <a:tc>
                  <a:txBody>
                    <a:bodyPr/>
                    <a:lstStyle/>
                    <a:p>
                      <a:r>
                        <a:rPr lang="en-US" sz="1100" dirty="0">
                          <a:latin typeface="Calibri" panose="020F0502020204030204" pitchFamily="34" charset="0"/>
                        </a:rPr>
                        <a:t>Cardiac</a:t>
                      </a:r>
                      <a:r>
                        <a:rPr lang="en-US" sz="1100" baseline="0" dirty="0">
                          <a:latin typeface="Calibri" panose="020F0502020204030204" pitchFamily="34" charset="0"/>
                        </a:rPr>
                        <a:t> tamponade / perforation</a:t>
                      </a:r>
                      <a:endParaRPr lang="en-US" sz="1100" dirty="0">
                        <a:latin typeface="Calibri" panose="020F0502020204030204" pitchFamily="34" charset="0"/>
                      </a:endParaRPr>
                    </a:p>
                  </a:txBody>
                  <a:tcPr/>
                </a:tc>
                <a:tc>
                  <a:txBody>
                    <a:bodyPr/>
                    <a:lstStyle/>
                    <a:p>
                      <a:r>
                        <a:rPr lang="en-US" sz="1100" dirty="0">
                          <a:latin typeface="Calibri" panose="020F0502020204030204" pitchFamily="34" charset="0"/>
                        </a:rPr>
                        <a:t>1 (0.66%)</a:t>
                      </a:r>
                    </a:p>
                  </a:txBody>
                  <a:tcPr/>
                </a:tc>
                <a:tc>
                  <a:txBody>
                    <a:bodyPr/>
                    <a:lstStyle/>
                    <a:p>
                      <a:r>
                        <a:rPr lang="en-US" sz="1100" dirty="0">
                          <a:latin typeface="Calibri" panose="020F0502020204030204" pitchFamily="34" charset="0"/>
                        </a:rPr>
                        <a:t>1 (0.70%)</a:t>
                      </a:r>
                    </a:p>
                  </a:txBody>
                  <a:tcPr/>
                </a:tc>
                <a:extLst>
                  <a:ext uri="{0D108BD9-81ED-4DB2-BD59-A6C34878D82A}">
                    <a16:rowId xmlns:a16="http://schemas.microsoft.com/office/drawing/2014/main" val="10002"/>
                  </a:ext>
                </a:extLst>
              </a:tr>
              <a:tr h="132187">
                <a:tc>
                  <a:txBody>
                    <a:bodyPr/>
                    <a:lstStyle/>
                    <a:p>
                      <a:r>
                        <a:rPr lang="en-US" sz="1100" dirty="0">
                          <a:latin typeface="Calibri" panose="020F0502020204030204" pitchFamily="34" charset="0"/>
                        </a:rPr>
                        <a:t>Pericarditis</a:t>
                      </a:r>
                    </a:p>
                  </a:txBody>
                  <a:tcPr/>
                </a:tc>
                <a:tc>
                  <a:txBody>
                    <a:bodyPr/>
                    <a:lstStyle/>
                    <a:p>
                      <a:r>
                        <a:rPr lang="en-US" sz="1100" dirty="0">
                          <a:latin typeface="Calibri" panose="020F0502020204030204" pitchFamily="34" charset="0"/>
                        </a:rPr>
                        <a:t>2 (1.32%)</a:t>
                      </a:r>
                    </a:p>
                  </a:txBody>
                  <a:tcPr/>
                </a:tc>
                <a:tc>
                  <a:txBody>
                    <a:bodyPr/>
                    <a:lstStyle/>
                    <a:p>
                      <a:r>
                        <a:rPr lang="en-US" sz="1100" dirty="0">
                          <a:latin typeface="Calibri" panose="020F0502020204030204" pitchFamily="34" charset="0"/>
                        </a:rPr>
                        <a:t>0 (0.0%)</a:t>
                      </a:r>
                    </a:p>
                  </a:txBody>
                  <a:tcPr/>
                </a:tc>
                <a:extLst>
                  <a:ext uri="{0D108BD9-81ED-4DB2-BD59-A6C34878D82A}">
                    <a16:rowId xmlns:a16="http://schemas.microsoft.com/office/drawing/2014/main" val="10003"/>
                  </a:ext>
                </a:extLst>
              </a:tr>
              <a:tr h="171058">
                <a:tc>
                  <a:txBody>
                    <a:bodyPr/>
                    <a:lstStyle/>
                    <a:p>
                      <a:r>
                        <a:rPr lang="en-US" sz="1100" dirty="0">
                          <a:latin typeface="Calibri" panose="020F0502020204030204" pitchFamily="34" charset="0"/>
                        </a:rPr>
                        <a:t>Pulmonary vein stenosis</a:t>
                      </a:r>
                    </a:p>
                  </a:txBody>
                  <a:tcPr/>
                </a:tc>
                <a:tc>
                  <a:txBody>
                    <a:bodyPr/>
                    <a:lstStyle/>
                    <a:p>
                      <a:r>
                        <a:rPr lang="en-US" sz="1100" dirty="0">
                          <a:latin typeface="Calibri" panose="020F0502020204030204" pitchFamily="34" charset="0"/>
                        </a:rPr>
                        <a:t>0 (0.0%)</a:t>
                      </a:r>
                    </a:p>
                  </a:txBody>
                  <a:tcPr/>
                </a:tc>
                <a:tc>
                  <a:txBody>
                    <a:bodyPr/>
                    <a:lstStyle/>
                    <a:p>
                      <a:r>
                        <a:rPr lang="en-US" sz="1100" dirty="0">
                          <a:latin typeface="Calibri" panose="020F0502020204030204" pitchFamily="34" charset="0"/>
                        </a:rPr>
                        <a:t>1 (0.70%)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379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TOCCASTAR met primary effectiveness endpoint</a:t>
            </a:r>
            <a:endParaRPr lang="en-US" dirty="0"/>
          </a:p>
        </p:txBody>
      </p:sp>
      <p:sp>
        <p:nvSpPr>
          <p:cNvPr id="5" name="Content Placeholder 2"/>
          <p:cNvSpPr>
            <a:spLocks noGrp="1"/>
          </p:cNvSpPr>
          <p:nvPr>
            <p:ph idx="1"/>
          </p:nvPr>
        </p:nvSpPr>
        <p:spPr>
          <a:xfrm>
            <a:off x="502920" y="914401"/>
            <a:ext cx="1772753" cy="3367454"/>
          </a:xfrm>
        </p:spPr>
        <p:txBody>
          <a:bodyPr/>
          <a:lstStyle/>
          <a:p>
            <a:pPr marL="0" lvl="1" indent="0">
              <a:buNone/>
            </a:pPr>
            <a:r>
              <a:rPr lang="en-US" sz="1200" dirty="0"/>
              <a:t>Non-inferiority was demonstrated, as the 95% LCB for the difference in primary effectiveness rates between the TactiCath™ catheter and Control</a:t>
            </a:r>
            <a:br>
              <a:rPr lang="en-US" sz="1200" dirty="0"/>
            </a:br>
            <a:r>
              <a:rPr lang="en-US" sz="1200" dirty="0"/>
              <a:t>(–10.7%) was greater than the predefined</a:t>
            </a:r>
            <a:br>
              <a:rPr lang="en-US" sz="1200" dirty="0"/>
            </a:br>
            <a:r>
              <a:rPr lang="en-US" sz="1200" dirty="0"/>
              <a:t>non-inferiority margin of –15%</a:t>
            </a:r>
          </a:p>
          <a:p>
            <a:endParaRPr lang="en-US" sz="1200" dirty="0"/>
          </a:p>
          <a:p>
            <a:endParaRPr lang="en-US" sz="1200" dirty="0"/>
          </a:p>
        </p:txBody>
      </p:sp>
      <p:sp>
        <p:nvSpPr>
          <p:cNvPr id="12" name="Date Placeholder 11"/>
          <p:cNvSpPr>
            <a:spLocks noGrp="1"/>
          </p:cNvSpPr>
          <p:nvPr>
            <p:ph type="dt" sz="half" idx="10"/>
          </p:nvPr>
        </p:nvSpPr>
        <p:spPr/>
        <p:txBody>
          <a:bodyPr/>
          <a:lstStyle/>
          <a:p>
            <a:fld id="{A2DD88EE-8020-AE47-8A08-31A1923CB4FF}"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49</a:t>
            </a:fld>
            <a:endParaRPr lang="en-US" dirty="0"/>
          </a:p>
        </p:txBody>
      </p:sp>
      <p:sp>
        <p:nvSpPr>
          <p:cNvPr id="18" name="Text Placeholder 17"/>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grpSp>
        <p:nvGrpSpPr>
          <p:cNvPr id="4" name="Group 3"/>
          <p:cNvGrpSpPr/>
          <p:nvPr/>
        </p:nvGrpSpPr>
        <p:grpSpPr>
          <a:xfrm>
            <a:off x="2300237" y="1105188"/>
            <a:ext cx="6465460" cy="1863482"/>
            <a:chOff x="2335640" y="1252825"/>
            <a:chExt cx="6465460" cy="1863482"/>
          </a:xfrm>
        </p:grpSpPr>
        <p:sp>
          <p:nvSpPr>
            <p:cNvPr id="33" name="TextBox 32"/>
            <p:cNvSpPr txBox="1"/>
            <p:nvPr/>
          </p:nvSpPr>
          <p:spPr>
            <a:xfrm>
              <a:off x="2335640" y="2854697"/>
              <a:ext cx="6465460" cy="261610"/>
            </a:xfrm>
            <a:prstGeom prst="rect">
              <a:avLst/>
            </a:prstGeom>
            <a:noFill/>
          </p:spPr>
          <p:txBody>
            <a:bodyPr wrap="square" rtlCol="0">
              <a:spAutoFit/>
            </a:bodyPr>
            <a:lstStyle/>
            <a:p>
              <a:pPr algn="ctr"/>
              <a:r>
                <a:rPr lang="en-US" sz="1100" b="1" dirty="0">
                  <a:solidFill>
                    <a:schemeClr val="accent1"/>
                  </a:solidFill>
                  <a:latin typeface="Calibri" charset="0"/>
                  <a:ea typeface="Calibri" charset="0"/>
                  <a:cs typeface="Calibri" charset="0"/>
                </a:rPr>
                <a:t>DIFFERENCE IN PRIMARY EFFECTIVENESS RATES (TACTICATH™ CATHETER VERSUS CONTROL)</a:t>
              </a:r>
            </a:p>
          </p:txBody>
        </p:sp>
        <p:cxnSp>
          <p:nvCxnSpPr>
            <p:cNvPr id="35" name="Straight Arrow Connector 34"/>
            <p:cNvCxnSpPr/>
            <p:nvPr/>
          </p:nvCxnSpPr>
          <p:spPr>
            <a:xfrm>
              <a:off x="4188658" y="2158225"/>
              <a:ext cx="2287736" cy="8749"/>
            </a:xfrm>
            <a:prstGeom prst="straightConnector1">
              <a:avLst/>
            </a:prstGeom>
            <a:ln w="571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Diamond 36"/>
            <p:cNvSpPr/>
            <p:nvPr/>
          </p:nvSpPr>
          <p:spPr>
            <a:xfrm>
              <a:off x="6330460" y="2054081"/>
              <a:ext cx="291869" cy="20828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Calibri" charset="0"/>
                <a:ea typeface="Calibri" charset="0"/>
                <a:cs typeface="Calibri" charset="0"/>
              </a:endParaRPr>
            </a:p>
          </p:txBody>
        </p:sp>
        <p:cxnSp>
          <p:nvCxnSpPr>
            <p:cNvPr id="38" name="Straight Arrow Connector 37"/>
            <p:cNvCxnSpPr/>
            <p:nvPr/>
          </p:nvCxnSpPr>
          <p:spPr>
            <a:xfrm flipV="1">
              <a:off x="2436278" y="2502380"/>
              <a:ext cx="6189482" cy="864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648829" y="2394358"/>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963699" y="1252825"/>
              <a:ext cx="1005456" cy="501997"/>
            </a:xfrm>
            <a:prstGeom prst="rect">
              <a:avLst/>
            </a:prstGeom>
            <a:noFill/>
          </p:spPr>
          <p:txBody>
            <a:bodyPr wrap="square" rtlCol="0">
              <a:spAutoFit/>
            </a:bodyPr>
            <a:lstStyle/>
            <a:p>
              <a:pPr algn="ctr">
                <a:lnSpc>
                  <a:spcPct val="80000"/>
                </a:lnSpc>
              </a:pPr>
              <a:r>
                <a:rPr lang="en-US" sz="1100" dirty="0">
                  <a:latin typeface="Calibri" charset="0"/>
                  <a:ea typeface="Calibri" charset="0"/>
                  <a:cs typeface="Calibri" charset="0"/>
                  <a:sym typeface="Symbol"/>
                </a:rPr>
                <a:t>Absolute Rate Difference:</a:t>
              </a:r>
            </a:p>
            <a:p>
              <a:pPr algn="ctr">
                <a:lnSpc>
                  <a:spcPct val="80000"/>
                </a:lnSpc>
              </a:pPr>
              <a:r>
                <a:rPr lang="en-US" sz="1100" b="1" dirty="0">
                  <a:latin typeface="Calibri" charset="0"/>
                  <a:ea typeface="Calibri" charset="0"/>
                  <a:cs typeface="Calibri" charset="0"/>
                  <a:sym typeface="Symbol"/>
                </a:rPr>
                <a:t>-</a:t>
              </a:r>
              <a:r>
                <a:rPr lang="en-US" sz="1100" b="1" dirty="0">
                  <a:latin typeface="Calibri" charset="0"/>
                  <a:ea typeface="Calibri" charset="0"/>
                  <a:cs typeface="Calibri" charset="0"/>
                </a:rPr>
                <a:t>1.6%</a:t>
              </a:r>
            </a:p>
          </p:txBody>
        </p:sp>
        <p:cxnSp>
          <p:nvCxnSpPr>
            <p:cNvPr id="42" name="Straight Connector 41"/>
            <p:cNvCxnSpPr/>
            <p:nvPr/>
          </p:nvCxnSpPr>
          <p:spPr>
            <a:xfrm flipV="1">
              <a:off x="6866817" y="2402999"/>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611129" y="2623367"/>
              <a:ext cx="524880" cy="268056"/>
            </a:xfrm>
            <a:prstGeom prst="rect">
              <a:avLst/>
            </a:prstGeom>
            <a:noFill/>
          </p:spPr>
          <p:txBody>
            <a:bodyPr wrap="square" rtlCol="0">
              <a:spAutoFit/>
            </a:bodyPr>
            <a:lstStyle/>
            <a:p>
              <a:pPr algn="ctr"/>
              <a:r>
                <a:rPr lang="en-US" sz="1100" b="1" dirty="0">
                  <a:latin typeface="Calibri" charset="0"/>
                  <a:ea typeface="Calibri" charset="0"/>
                  <a:cs typeface="Calibri" charset="0"/>
                </a:rPr>
                <a:t>0%</a:t>
              </a:r>
            </a:p>
          </p:txBody>
        </p:sp>
        <p:cxnSp>
          <p:nvCxnSpPr>
            <p:cNvPr id="44" name="Straight Connector 43"/>
            <p:cNvCxnSpPr/>
            <p:nvPr/>
          </p:nvCxnSpPr>
          <p:spPr>
            <a:xfrm flipV="1">
              <a:off x="4430842" y="2402833"/>
              <a:ext cx="0" cy="216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3212855" y="2407323"/>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5399894" y="2620561"/>
              <a:ext cx="524880" cy="268056"/>
            </a:xfrm>
            <a:prstGeom prst="rect">
              <a:avLst/>
            </a:prstGeom>
            <a:noFill/>
          </p:spPr>
          <p:txBody>
            <a:bodyPr wrap="square" rtlCol="0">
              <a:spAutoFit/>
            </a:bodyPr>
            <a:lstStyle/>
            <a:p>
              <a:pPr algn="ctr"/>
              <a:r>
                <a:rPr lang="fr-CH" sz="1100" b="1" dirty="0">
                  <a:latin typeface="Calibri" charset="0"/>
                  <a:ea typeface="Calibri" charset="0"/>
                  <a:cs typeface="Calibri" charset="0"/>
                </a:rPr>
                <a:t>-5%</a:t>
              </a:r>
              <a:endParaRPr lang="en-US" sz="1100" b="1" dirty="0">
                <a:latin typeface="Calibri" charset="0"/>
                <a:ea typeface="Calibri" charset="0"/>
                <a:cs typeface="Calibri" charset="0"/>
              </a:endParaRPr>
            </a:p>
          </p:txBody>
        </p:sp>
        <p:sp>
          <p:nvSpPr>
            <p:cNvPr id="47" name="TextBox 46"/>
            <p:cNvSpPr txBox="1"/>
            <p:nvPr/>
          </p:nvSpPr>
          <p:spPr>
            <a:xfrm>
              <a:off x="4075502" y="2627036"/>
              <a:ext cx="638037" cy="268056"/>
            </a:xfrm>
            <a:prstGeom prst="rect">
              <a:avLst/>
            </a:prstGeom>
            <a:noFill/>
          </p:spPr>
          <p:txBody>
            <a:bodyPr wrap="square" rtlCol="0">
              <a:spAutoFit/>
            </a:bodyPr>
            <a:lstStyle/>
            <a:p>
              <a:pPr algn="ctr"/>
              <a:r>
                <a:rPr lang="fr-CH" sz="1100" b="1" dirty="0">
                  <a:latin typeface="Calibri" charset="0"/>
                  <a:ea typeface="Calibri" charset="0"/>
                  <a:cs typeface="Calibri" charset="0"/>
                </a:rPr>
                <a:t>-10%</a:t>
              </a:r>
              <a:endParaRPr lang="en-US" sz="1100" b="1" dirty="0">
                <a:latin typeface="Calibri" charset="0"/>
                <a:ea typeface="Calibri" charset="0"/>
                <a:cs typeface="Calibri" charset="0"/>
              </a:endParaRPr>
            </a:p>
          </p:txBody>
        </p:sp>
        <p:sp>
          <p:nvSpPr>
            <p:cNvPr id="48" name="TextBox 47"/>
            <p:cNvSpPr txBox="1"/>
            <p:nvPr/>
          </p:nvSpPr>
          <p:spPr>
            <a:xfrm>
              <a:off x="2838526" y="2633511"/>
              <a:ext cx="663778" cy="268056"/>
            </a:xfrm>
            <a:prstGeom prst="rect">
              <a:avLst/>
            </a:prstGeom>
            <a:noFill/>
          </p:spPr>
          <p:txBody>
            <a:bodyPr wrap="square" rtlCol="0">
              <a:spAutoFit/>
            </a:bodyPr>
            <a:lstStyle/>
            <a:p>
              <a:pPr algn="ctr"/>
              <a:r>
                <a:rPr lang="fr-CH" sz="1100" b="1" dirty="0">
                  <a:latin typeface="Calibri" charset="0"/>
                  <a:ea typeface="Calibri" charset="0"/>
                  <a:cs typeface="Calibri" charset="0"/>
                </a:rPr>
                <a:t>-15%</a:t>
              </a:r>
              <a:endParaRPr lang="en-US" sz="1100" b="1" dirty="0">
                <a:latin typeface="Calibri" charset="0"/>
                <a:ea typeface="Calibri" charset="0"/>
                <a:cs typeface="Calibri" charset="0"/>
              </a:endParaRPr>
            </a:p>
          </p:txBody>
        </p:sp>
        <p:cxnSp>
          <p:nvCxnSpPr>
            <p:cNvPr id="49" name="Straight Connector 48"/>
            <p:cNvCxnSpPr/>
            <p:nvPr/>
          </p:nvCxnSpPr>
          <p:spPr>
            <a:xfrm flipV="1">
              <a:off x="8084803" y="2410991"/>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822363" y="2610604"/>
              <a:ext cx="524880" cy="268056"/>
            </a:xfrm>
            <a:prstGeom prst="rect">
              <a:avLst/>
            </a:prstGeom>
            <a:noFill/>
          </p:spPr>
          <p:txBody>
            <a:bodyPr wrap="square" rtlCol="0">
              <a:spAutoFit/>
            </a:bodyPr>
            <a:lstStyle/>
            <a:p>
              <a:pPr algn="ctr"/>
              <a:r>
                <a:rPr lang="fr-CH" sz="1100" b="1" dirty="0">
                  <a:latin typeface="Calibri" charset="0"/>
                  <a:ea typeface="Calibri" charset="0"/>
                  <a:cs typeface="Calibri" charset="0"/>
                </a:rPr>
                <a:t>5%</a:t>
              </a:r>
              <a:endParaRPr lang="en-US" sz="1100" b="1" dirty="0">
                <a:latin typeface="Calibri" charset="0"/>
                <a:ea typeface="Calibri" charset="0"/>
                <a:cs typeface="Calibri" charset="0"/>
              </a:endParaRPr>
            </a:p>
          </p:txBody>
        </p:sp>
        <p:sp>
          <p:nvSpPr>
            <p:cNvPr id="51" name="TextBox 50"/>
            <p:cNvSpPr txBox="1"/>
            <p:nvPr/>
          </p:nvSpPr>
          <p:spPr>
            <a:xfrm>
              <a:off x="3432015" y="1252825"/>
              <a:ext cx="1513285" cy="600164"/>
            </a:xfrm>
            <a:prstGeom prst="rect">
              <a:avLst/>
            </a:prstGeom>
            <a:noFill/>
          </p:spPr>
          <p:txBody>
            <a:bodyPr wrap="square" rtlCol="0">
              <a:spAutoFit/>
            </a:bodyPr>
            <a:lstStyle/>
            <a:p>
              <a:pPr algn="ctr"/>
              <a:r>
                <a:rPr lang="fr-CH" sz="1100" dirty="0">
                  <a:latin typeface="Calibri" charset="0"/>
                  <a:ea typeface="Calibri" charset="0"/>
                  <a:cs typeface="Calibri" charset="0"/>
                </a:rPr>
                <a:t>95% </a:t>
              </a:r>
              <a:r>
                <a:rPr lang="fr-CH" sz="1100" dirty="0" err="1">
                  <a:latin typeface="Calibri" charset="0"/>
                  <a:ea typeface="Calibri" charset="0"/>
                  <a:cs typeface="Calibri" charset="0"/>
                </a:rPr>
                <a:t>Lower</a:t>
              </a:r>
              <a:r>
                <a:rPr lang="fr-CH" sz="1100" dirty="0">
                  <a:latin typeface="Calibri" charset="0"/>
                  <a:ea typeface="Calibri" charset="0"/>
                  <a:cs typeface="Calibri" charset="0"/>
                </a:rPr>
                <a:t> </a:t>
              </a:r>
              <a:br>
                <a:rPr lang="fr-CH" sz="1100" dirty="0">
                  <a:latin typeface="Calibri" charset="0"/>
                  <a:ea typeface="Calibri" charset="0"/>
                  <a:cs typeface="Calibri" charset="0"/>
                </a:rPr>
              </a:br>
              <a:r>
                <a:rPr lang="fr-CH" sz="1100" dirty="0">
                  <a:latin typeface="Calibri" charset="0"/>
                  <a:ea typeface="Calibri" charset="0"/>
                  <a:cs typeface="Calibri" charset="0"/>
                </a:rPr>
                <a:t>confidence bound:</a:t>
              </a:r>
              <a:endParaRPr lang="en-US" sz="1100" dirty="0">
                <a:latin typeface="Calibri" charset="0"/>
                <a:ea typeface="Calibri" charset="0"/>
                <a:cs typeface="Calibri" charset="0"/>
              </a:endParaRPr>
            </a:p>
            <a:p>
              <a:pPr algn="ctr"/>
              <a:r>
                <a:rPr lang="en-US" sz="1100" b="1" dirty="0">
                  <a:latin typeface="Calibri" charset="0"/>
                  <a:ea typeface="Calibri" charset="0"/>
                  <a:cs typeface="Calibri" charset="0"/>
                </a:rPr>
                <a:t>-10.7%</a:t>
              </a:r>
            </a:p>
          </p:txBody>
        </p:sp>
        <p:sp>
          <p:nvSpPr>
            <p:cNvPr id="53" name="TextBox 52"/>
            <p:cNvSpPr txBox="1"/>
            <p:nvPr/>
          </p:nvSpPr>
          <p:spPr>
            <a:xfrm>
              <a:off x="2578861" y="1252825"/>
              <a:ext cx="1245536" cy="600164"/>
            </a:xfrm>
            <a:prstGeom prst="rect">
              <a:avLst/>
            </a:prstGeom>
            <a:noFill/>
          </p:spPr>
          <p:txBody>
            <a:bodyPr wrap="square" rtlCol="0">
              <a:spAutoFit/>
            </a:bodyPr>
            <a:lstStyle/>
            <a:p>
              <a:pPr algn="ctr"/>
              <a:r>
                <a:rPr lang="fr-CH" sz="1100" dirty="0">
                  <a:latin typeface="Calibri" charset="0"/>
                  <a:ea typeface="Calibri" charset="0"/>
                  <a:cs typeface="Calibri" charset="0"/>
                </a:rPr>
                <a:t>Non-</a:t>
              </a:r>
              <a:r>
                <a:rPr lang="fr-CH" sz="1100" dirty="0" err="1">
                  <a:latin typeface="Calibri" charset="0"/>
                  <a:ea typeface="Calibri" charset="0"/>
                  <a:cs typeface="Calibri" charset="0"/>
                </a:rPr>
                <a:t>inferiority</a:t>
              </a:r>
              <a:r>
                <a:rPr lang="fr-CH" sz="1100" dirty="0">
                  <a:latin typeface="Calibri" charset="0"/>
                  <a:ea typeface="Calibri" charset="0"/>
                  <a:cs typeface="Calibri" charset="0"/>
                </a:rPr>
                <a:t> </a:t>
              </a:r>
              <a:r>
                <a:rPr lang="fr-CH" sz="1100" dirty="0" err="1">
                  <a:latin typeface="Calibri" charset="0"/>
                  <a:ea typeface="Calibri" charset="0"/>
                  <a:cs typeface="Calibri" charset="0"/>
                </a:rPr>
                <a:t>limit</a:t>
              </a:r>
              <a:r>
                <a:rPr lang="fr-CH" sz="1100" dirty="0">
                  <a:latin typeface="Calibri" charset="0"/>
                  <a:ea typeface="Calibri" charset="0"/>
                  <a:cs typeface="Calibri" charset="0"/>
                </a:rPr>
                <a:t>:</a:t>
              </a:r>
            </a:p>
            <a:p>
              <a:pPr algn="ctr"/>
              <a:r>
                <a:rPr lang="fr-CH" sz="1100" b="1" dirty="0">
                  <a:latin typeface="Calibri" charset="0"/>
                  <a:ea typeface="Calibri" charset="0"/>
                  <a:cs typeface="Calibri" charset="0"/>
                </a:rPr>
                <a:t>-15%</a:t>
              </a:r>
              <a:endParaRPr lang="en-US" sz="1100" b="1" dirty="0">
                <a:latin typeface="Calibri" charset="0"/>
                <a:ea typeface="Calibri" charset="0"/>
                <a:cs typeface="Calibri" charset="0"/>
              </a:endParaRPr>
            </a:p>
          </p:txBody>
        </p:sp>
        <p:cxnSp>
          <p:nvCxnSpPr>
            <p:cNvPr id="54" name="Straight Connector 53"/>
            <p:cNvCxnSpPr/>
            <p:nvPr/>
          </p:nvCxnSpPr>
          <p:spPr>
            <a:xfrm flipV="1">
              <a:off x="4182217" y="2095693"/>
              <a:ext cx="0" cy="127286"/>
            </a:xfrm>
            <a:prstGeom prst="line">
              <a:avLst/>
            </a:prstGeom>
          </p:spPr>
          <p:style>
            <a:lnRef idx="2">
              <a:schemeClr val="accent1"/>
            </a:lnRef>
            <a:fillRef idx="0">
              <a:schemeClr val="accent1"/>
            </a:fillRef>
            <a:effectRef idx="1">
              <a:schemeClr val="accent1"/>
            </a:effectRef>
            <a:fontRef idx="minor">
              <a:schemeClr val="tx1"/>
            </a:fontRef>
          </p:style>
        </p:cxnSp>
        <p:sp>
          <p:nvSpPr>
            <p:cNvPr id="52" name="Right Arrow 51"/>
            <p:cNvSpPr/>
            <p:nvPr/>
          </p:nvSpPr>
          <p:spPr>
            <a:xfrm rot="10800000" flipH="1">
              <a:off x="2447995" y="1841931"/>
              <a:ext cx="492962" cy="223375"/>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latin typeface="Calibri" charset="0"/>
                <a:ea typeface="Calibri" charset="0"/>
                <a:cs typeface="Calibri" charset="0"/>
              </a:endParaRPr>
            </a:p>
          </p:txBody>
        </p:sp>
        <p:cxnSp>
          <p:nvCxnSpPr>
            <p:cNvPr id="55" name="Straight Connector 54"/>
            <p:cNvCxnSpPr/>
            <p:nvPr/>
          </p:nvCxnSpPr>
          <p:spPr>
            <a:xfrm>
              <a:off x="3207928" y="1853972"/>
              <a:ext cx="6024" cy="519088"/>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aphicFrame>
        <p:nvGraphicFramePr>
          <p:cNvPr id="6" name="Table 5"/>
          <p:cNvGraphicFramePr>
            <a:graphicFrameLocks noGrp="1"/>
          </p:cNvGraphicFramePr>
          <p:nvPr>
            <p:extLst>
              <p:ext uri="{D42A27DB-BD31-4B8C-83A1-F6EECF244321}">
                <p14:modId xmlns:p14="http://schemas.microsoft.com/office/powerpoint/2010/main" val="476125300"/>
              </p:ext>
            </p:extLst>
          </p:nvPr>
        </p:nvGraphicFramePr>
        <p:xfrm>
          <a:off x="2494357" y="3096683"/>
          <a:ext cx="6095999" cy="1175312"/>
        </p:xfrm>
        <a:graphic>
          <a:graphicData uri="http://schemas.openxmlformats.org/drawingml/2006/table">
            <a:tbl>
              <a:tblPr firstRow="1" bandRow="1">
                <a:tableStyleId>{5C22544A-7EE6-4342-B048-85BDC9FD1C3A}</a:tableStyleId>
              </a:tblPr>
              <a:tblGrid>
                <a:gridCol w="1933805">
                  <a:extLst>
                    <a:ext uri="{9D8B030D-6E8A-4147-A177-3AD203B41FA5}">
                      <a16:colId xmlns:a16="http://schemas.microsoft.com/office/drawing/2014/main" val="20000"/>
                    </a:ext>
                  </a:extLst>
                </a:gridCol>
                <a:gridCol w="1387398">
                  <a:extLst>
                    <a:ext uri="{9D8B030D-6E8A-4147-A177-3AD203B41FA5}">
                      <a16:colId xmlns:a16="http://schemas.microsoft.com/office/drawing/2014/main" val="20001"/>
                    </a:ext>
                  </a:extLst>
                </a:gridCol>
                <a:gridCol w="1387398">
                  <a:extLst>
                    <a:ext uri="{9D8B030D-6E8A-4147-A177-3AD203B41FA5}">
                      <a16:colId xmlns:a16="http://schemas.microsoft.com/office/drawing/2014/main" val="20002"/>
                    </a:ext>
                  </a:extLst>
                </a:gridCol>
                <a:gridCol w="1387398">
                  <a:extLst>
                    <a:ext uri="{9D8B030D-6E8A-4147-A177-3AD203B41FA5}">
                      <a16:colId xmlns:a16="http://schemas.microsoft.com/office/drawing/2014/main" val="20003"/>
                    </a:ext>
                  </a:extLst>
                </a:gridCol>
              </a:tblGrid>
              <a:tr h="370840">
                <a:tc>
                  <a:txBody>
                    <a:bodyPr/>
                    <a:lstStyle/>
                    <a:p>
                      <a:br>
                        <a:rPr lang="en-US" sz="1200" dirty="0">
                          <a:latin typeface="Calibri" panose="020F0502020204030204" pitchFamily="34" charset="0"/>
                        </a:rPr>
                      </a:br>
                      <a:br>
                        <a:rPr lang="en-US" sz="1200" dirty="0">
                          <a:latin typeface="Calibri" panose="020F0502020204030204" pitchFamily="34" charset="0"/>
                        </a:rPr>
                      </a:br>
                      <a:r>
                        <a:rPr lang="en-US" sz="1200" dirty="0">
                          <a:latin typeface="Calibri" panose="020F0502020204030204" pitchFamily="34" charset="0"/>
                        </a:rPr>
                        <a:t>12-MONTH ENDPOINT</a:t>
                      </a:r>
                    </a:p>
                  </a:txBody>
                  <a:tcPr/>
                </a:tc>
                <a:tc>
                  <a:txBody>
                    <a:bodyPr/>
                    <a:lstStyle/>
                    <a:p>
                      <a:r>
                        <a:rPr lang="en-US" sz="1200" dirty="0">
                          <a:latin typeface="Calibri" panose="020F0502020204030204" pitchFamily="34" charset="0"/>
                        </a:rPr>
                        <a:t>TACTICATH</a:t>
                      </a:r>
                      <a:r>
                        <a:rPr lang="en-US" sz="1200" baseline="0" dirty="0">
                          <a:latin typeface="Calibri" panose="020F0502020204030204" pitchFamily="34" charset="0"/>
                        </a:rPr>
                        <a:t> CATHETER</a:t>
                      </a:r>
                      <a:br>
                        <a:rPr lang="en-US" sz="1200" baseline="0" dirty="0">
                          <a:latin typeface="Calibri" panose="020F0502020204030204" pitchFamily="34" charset="0"/>
                        </a:rPr>
                      </a:br>
                      <a:r>
                        <a:rPr lang="en-US" sz="1200" baseline="0" dirty="0">
                          <a:latin typeface="Calibri" panose="020F0502020204030204" pitchFamily="34" charset="0"/>
                        </a:rPr>
                        <a:t>(n = 146)</a:t>
                      </a:r>
                      <a:endParaRPr lang="en-US" sz="1200" dirty="0">
                        <a:latin typeface="Calibri" panose="020F0502020204030204" pitchFamily="34" charset="0"/>
                      </a:endParaRPr>
                    </a:p>
                  </a:txBody>
                  <a:tcPr/>
                </a:tc>
                <a:tc>
                  <a:txBody>
                    <a:bodyPr/>
                    <a:lstStyle/>
                    <a:p>
                      <a:br>
                        <a:rPr lang="en-US" sz="1200" dirty="0">
                          <a:latin typeface="Calibri" panose="020F0502020204030204" pitchFamily="34" charset="0"/>
                        </a:rPr>
                      </a:br>
                      <a:r>
                        <a:rPr lang="en-US" sz="1200" dirty="0">
                          <a:latin typeface="Calibri" panose="020F0502020204030204" pitchFamily="34" charset="0"/>
                        </a:rPr>
                        <a:t>CONTROL</a:t>
                      </a:r>
                      <a:br>
                        <a:rPr lang="en-US" sz="1200" dirty="0">
                          <a:latin typeface="Calibri" panose="020F0502020204030204" pitchFamily="34" charset="0"/>
                        </a:rPr>
                      </a:br>
                      <a:r>
                        <a:rPr lang="en-US" sz="1200" dirty="0">
                          <a:latin typeface="Calibri" panose="020F0502020204030204" pitchFamily="34" charset="0"/>
                        </a:rPr>
                        <a:t>(n = 134)</a:t>
                      </a:r>
                    </a:p>
                  </a:txBody>
                  <a:tcPr/>
                </a:tc>
                <a:tc>
                  <a:txBody>
                    <a:bodyPr/>
                    <a:lstStyle/>
                    <a:p>
                      <a:br>
                        <a:rPr lang="en-US" sz="1200" dirty="0">
                          <a:latin typeface="Calibri" panose="020F0502020204030204" pitchFamily="34" charset="0"/>
                        </a:rPr>
                      </a:br>
                      <a:r>
                        <a:rPr lang="en-US" sz="1200" dirty="0">
                          <a:latin typeface="Calibri" panose="020F0502020204030204" pitchFamily="34" charset="0"/>
                        </a:rPr>
                        <a:t>DIFFERENCE</a:t>
                      </a:r>
                      <a:br>
                        <a:rPr lang="en-US" sz="1200" dirty="0">
                          <a:latin typeface="Calibri" panose="020F0502020204030204" pitchFamily="34" charset="0"/>
                        </a:rPr>
                      </a:br>
                      <a:r>
                        <a:rPr lang="en-US" sz="1200" dirty="0">
                          <a:latin typeface="Calibri" panose="020F0502020204030204" pitchFamily="34" charset="0"/>
                        </a:rPr>
                        <a:t>[95%</a:t>
                      </a:r>
                      <a:r>
                        <a:rPr lang="en-US" sz="1200" baseline="0" dirty="0">
                          <a:latin typeface="Calibri" panose="020F0502020204030204" pitchFamily="34" charset="0"/>
                        </a:rPr>
                        <a:t> LCB]</a:t>
                      </a:r>
                      <a:endParaRPr lang="en-US" sz="1200" dirty="0">
                        <a:latin typeface="Calibri" panose="020F0502020204030204" pitchFamily="34" charset="0"/>
                      </a:endParaRPr>
                    </a:p>
                  </a:txBody>
                  <a:tcPr/>
                </a:tc>
                <a:extLst>
                  <a:ext uri="{0D108BD9-81ED-4DB2-BD59-A6C34878D82A}">
                    <a16:rowId xmlns:a16="http://schemas.microsoft.com/office/drawing/2014/main" val="10000"/>
                  </a:ext>
                </a:extLst>
              </a:tr>
              <a:tr h="144814">
                <a:tc>
                  <a:txBody>
                    <a:bodyPr/>
                    <a:lstStyle/>
                    <a:p>
                      <a:r>
                        <a:rPr lang="en-US" sz="1100" dirty="0">
                          <a:latin typeface="Calibri" panose="020F0502020204030204" pitchFamily="34" charset="0"/>
                        </a:rPr>
                        <a:t>Primary effectiveness*</a:t>
                      </a:r>
                    </a:p>
                  </a:txBody>
                  <a:tcPr/>
                </a:tc>
                <a:tc>
                  <a:txBody>
                    <a:bodyPr/>
                    <a:lstStyle/>
                    <a:p>
                      <a:r>
                        <a:rPr lang="en-US" sz="1100" dirty="0">
                          <a:latin typeface="Calibri" panose="020F0502020204030204" pitchFamily="34" charset="0"/>
                        </a:rPr>
                        <a:t>99 (67.8%)</a:t>
                      </a:r>
                    </a:p>
                  </a:txBody>
                  <a:tcPr/>
                </a:tc>
                <a:tc>
                  <a:txBody>
                    <a:bodyPr/>
                    <a:lstStyle/>
                    <a:p>
                      <a:r>
                        <a:rPr lang="en-US" sz="1100" dirty="0">
                          <a:latin typeface="Calibri" panose="020F0502020204030204" pitchFamily="34" charset="0"/>
                        </a:rPr>
                        <a:t>93 (69.4%)</a:t>
                      </a:r>
                    </a:p>
                  </a:txBody>
                  <a:tcPr/>
                </a:tc>
                <a:tc>
                  <a:txBody>
                    <a:bodyPr/>
                    <a:lstStyle/>
                    <a:p>
                      <a:r>
                        <a:rPr lang="en-US" sz="1100" dirty="0">
                          <a:latin typeface="Calibri" panose="020F0502020204030204" pitchFamily="34" charset="0"/>
                        </a:rPr>
                        <a:t>–1.6% [–10.7%]</a:t>
                      </a:r>
                    </a:p>
                  </a:txBody>
                  <a:tcPr/>
                </a:tc>
                <a:extLst>
                  <a:ext uri="{0D108BD9-81ED-4DB2-BD59-A6C34878D82A}">
                    <a16:rowId xmlns:a16="http://schemas.microsoft.com/office/drawing/2014/main" val="10001"/>
                  </a:ext>
                </a:extLst>
              </a:tr>
              <a:tr h="276152">
                <a:tc>
                  <a:txBody>
                    <a:bodyPr/>
                    <a:lstStyle/>
                    <a:p>
                      <a:r>
                        <a:rPr lang="en-US" sz="1100" dirty="0">
                          <a:latin typeface="Calibri" panose="020F0502020204030204" pitchFamily="34" charset="0"/>
                        </a:rPr>
                        <a:t>Clinically relevant success**</a:t>
                      </a:r>
                    </a:p>
                  </a:txBody>
                  <a:tcPr/>
                </a:tc>
                <a:tc>
                  <a:txBody>
                    <a:bodyPr/>
                    <a:lstStyle/>
                    <a:p>
                      <a:r>
                        <a:rPr lang="en-US" sz="1100" dirty="0">
                          <a:latin typeface="Calibri" panose="020F0502020204030204" pitchFamily="34" charset="0"/>
                        </a:rPr>
                        <a:t>78.1%</a:t>
                      </a:r>
                    </a:p>
                  </a:txBody>
                  <a:tcPr/>
                </a:tc>
                <a:tc>
                  <a:txBody>
                    <a:bodyPr/>
                    <a:lstStyle/>
                    <a:p>
                      <a:r>
                        <a:rPr lang="en-US" sz="1100" dirty="0">
                          <a:latin typeface="Calibri" panose="020F0502020204030204" pitchFamily="34" charset="0"/>
                        </a:rPr>
                        <a:t>80.6%</a:t>
                      </a:r>
                    </a:p>
                  </a:txBody>
                  <a:tcPr/>
                </a:tc>
                <a:tc>
                  <a:txBody>
                    <a:bodyPr/>
                    <a:lstStyle/>
                    <a:p>
                      <a:r>
                        <a:rPr lang="en-US" sz="1100" dirty="0">
                          <a:latin typeface="Calibri" panose="020F0502020204030204" pitchFamily="34" charset="0"/>
                        </a:rPr>
                        <a:t>—</a:t>
                      </a:r>
                    </a:p>
                  </a:txBody>
                  <a:tcPr/>
                </a:tc>
                <a:extLst>
                  <a:ext uri="{0D108BD9-81ED-4DB2-BD59-A6C34878D82A}">
                    <a16:rowId xmlns:a16="http://schemas.microsoft.com/office/drawing/2014/main" val="10002"/>
                  </a:ext>
                </a:extLst>
              </a:tr>
            </a:tbl>
          </a:graphicData>
        </a:graphic>
      </p:graphicFrame>
      <p:sp>
        <p:nvSpPr>
          <p:cNvPr id="30" name="TextBox 29"/>
          <p:cNvSpPr txBox="1"/>
          <p:nvPr/>
        </p:nvSpPr>
        <p:spPr>
          <a:xfrm>
            <a:off x="416474" y="4318033"/>
            <a:ext cx="3736781" cy="584775"/>
          </a:xfrm>
          <a:prstGeom prst="rect">
            <a:avLst/>
          </a:prstGeom>
          <a:noFill/>
        </p:spPr>
        <p:txBody>
          <a:bodyPr wrap="square" rtlCol="0">
            <a:spAutoFit/>
          </a:bodyPr>
          <a:lstStyle/>
          <a:p>
            <a:r>
              <a:rPr lang="en-US" sz="800" dirty="0">
                <a:latin typeface="Calibri" panose="020F0502020204030204" pitchFamily="34" charset="0"/>
              </a:rPr>
              <a:t>*Primary effectiveness: no documented, symptomatic recurrence of atrial arrhythmia &gt; 30 s (of all AADs after 3-mo blanking)</a:t>
            </a:r>
          </a:p>
          <a:p>
            <a:r>
              <a:rPr lang="en-US" sz="800" dirty="0">
                <a:latin typeface="Calibri" panose="020F0502020204030204" pitchFamily="34" charset="0"/>
              </a:rPr>
              <a:t>**Clinically relevant success: no documented, symptomatic recurrence of atrial arrhythmia &gt; 30 s (patient could be on an AAD)</a:t>
            </a:r>
          </a:p>
        </p:txBody>
      </p:sp>
    </p:spTree>
    <p:extLst>
      <p:ext uri="{BB962C8B-B14F-4D97-AF65-F5344CB8AC3E}">
        <p14:creationId xmlns:p14="http://schemas.microsoft.com/office/powerpoint/2010/main" val="48848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a:spLocks noGrp="1"/>
          </p:cNvSpPr>
          <p:nvPr>
            <p:ph type="title"/>
          </p:nvPr>
        </p:nvSpPr>
        <p:spPr/>
        <p:txBody>
          <a:bodyPr>
            <a:normAutofit fontScale="90000"/>
          </a:bodyPr>
          <a:lstStyle/>
          <a:p>
            <a:r>
              <a:rPr lang="en-US" dirty="0"/>
              <a:t>Total hospital costs up to 30% higher for </a:t>
            </a:r>
            <a:r>
              <a:rPr lang="en-US" dirty="0" err="1"/>
              <a:t>cryoablation</a:t>
            </a:r>
            <a:r>
              <a:rPr lang="en-US" dirty="0"/>
              <a:t> vs. RF</a:t>
            </a:r>
            <a:r>
              <a:rPr lang="en-US" baseline="30000" dirty="0"/>
              <a:t>1</a:t>
            </a:r>
          </a:p>
        </p:txBody>
      </p:sp>
      <p:sp>
        <p:nvSpPr>
          <p:cNvPr id="41" name="Content Placeholder 15"/>
          <p:cNvSpPr>
            <a:spLocks noGrp="1"/>
          </p:cNvSpPr>
          <p:nvPr>
            <p:ph idx="1"/>
          </p:nvPr>
        </p:nvSpPr>
        <p:spPr>
          <a:xfrm>
            <a:off x="502920" y="914401"/>
            <a:ext cx="2666165" cy="3367454"/>
          </a:xfrm>
        </p:spPr>
        <p:txBody>
          <a:bodyPr/>
          <a:lstStyle/>
          <a:p>
            <a:pPr marL="0" lvl="1" indent="0">
              <a:lnSpc>
                <a:spcPts val="1600"/>
              </a:lnSpc>
              <a:spcBef>
                <a:spcPts val="0"/>
              </a:spcBef>
              <a:buNone/>
            </a:pPr>
            <a:r>
              <a:rPr lang="en-US" sz="1400" b="0" cap="none" dirty="0"/>
              <a:t>Total variable (direct) and fixed (indirect) procedure costs for an AF ablation can exceed $21,000 for RF ablation and reach almost $28,000 for </a:t>
            </a:r>
            <a:r>
              <a:rPr lang="en-US" sz="1400" b="0" cap="none" dirty="0" err="1"/>
              <a:t>cryoablation</a:t>
            </a:r>
            <a:r>
              <a:rPr lang="en-US" sz="1400" b="0" cap="none" dirty="0"/>
              <a:t>.</a:t>
            </a:r>
          </a:p>
          <a:p>
            <a:pPr lvl="1">
              <a:lnSpc>
                <a:spcPts val="1600"/>
              </a:lnSpc>
            </a:pPr>
            <a:r>
              <a:rPr lang="en-US" sz="1400" dirty="0"/>
              <a:t>Premier Healthcare Database 2013–2014 records</a:t>
            </a:r>
          </a:p>
          <a:p>
            <a:pPr lvl="1">
              <a:lnSpc>
                <a:spcPts val="1600"/>
              </a:lnSpc>
            </a:pPr>
            <a:r>
              <a:rPr lang="en-US" sz="1400" dirty="0"/>
              <a:t>Hospitals using both RF and </a:t>
            </a:r>
            <a:r>
              <a:rPr lang="en-US" sz="1400" dirty="0" err="1"/>
              <a:t>cryoablation</a:t>
            </a:r>
            <a:r>
              <a:rPr lang="en-US" sz="1400" dirty="0"/>
              <a:t> for AF ablation </a:t>
            </a:r>
            <a:br>
              <a:rPr lang="en-US" sz="1400" dirty="0"/>
            </a:br>
            <a:r>
              <a:rPr lang="en-US" sz="1400" dirty="0"/>
              <a:t>(n = 13)</a:t>
            </a:r>
          </a:p>
        </p:txBody>
      </p:sp>
      <p:sp>
        <p:nvSpPr>
          <p:cNvPr id="11" name="Date Placeholder 10"/>
          <p:cNvSpPr>
            <a:spLocks noGrp="1"/>
          </p:cNvSpPr>
          <p:nvPr>
            <p:ph type="dt" sz="half" idx="10"/>
          </p:nvPr>
        </p:nvSpPr>
        <p:spPr/>
        <p:txBody>
          <a:bodyPr/>
          <a:lstStyle/>
          <a:p>
            <a:fld id="{836BBDFD-0B6D-114A-B61A-799BD3EB22A8}"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5</a:t>
            </a:fld>
            <a:endParaRPr lang="en-US" dirty="0"/>
          </a:p>
        </p:txBody>
      </p:sp>
      <p:sp>
        <p:nvSpPr>
          <p:cNvPr id="36" name="Text Placeholder 35"/>
          <p:cNvSpPr>
            <a:spLocks noGrp="1"/>
          </p:cNvSpPr>
          <p:nvPr>
            <p:ph type="body" sz="quarter" idx="15"/>
          </p:nvPr>
        </p:nvSpPr>
        <p:spPr/>
        <p:txBody>
          <a:bodyPr/>
          <a:lstStyle/>
          <a:p>
            <a:r>
              <a:rPr lang="en-US" dirty="0"/>
              <a:t>1. Hunter TD, et al. </a:t>
            </a:r>
            <a:r>
              <a:rPr lang="en-US" i="1" dirty="0"/>
              <a:t>J Med Econ </a:t>
            </a:r>
            <a:r>
              <a:rPr lang="en-US" dirty="0"/>
              <a:t>2016 Oct;19(10):959–64.</a:t>
            </a:r>
          </a:p>
        </p:txBody>
      </p:sp>
      <p:grpSp>
        <p:nvGrpSpPr>
          <p:cNvPr id="7" name="Group 6"/>
          <p:cNvGrpSpPr/>
          <p:nvPr/>
        </p:nvGrpSpPr>
        <p:grpSpPr>
          <a:xfrm>
            <a:off x="3367454" y="874779"/>
            <a:ext cx="5603357" cy="3665323"/>
            <a:chOff x="3530010" y="874779"/>
            <a:chExt cx="5603357" cy="3665323"/>
          </a:xfrm>
        </p:grpSpPr>
        <p:graphicFrame>
          <p:nvGraphicFramePr>
            <p:cNvPr id="12" name="Chart 11"/>
            <p:cNvGraphicFramePr/>
            <p:nvPr>
              <p:extLst>
                <p:ext uri="{D42A27DB-BD31-4B8C-83A1-F6EECF244321}">
                  <p14:modId xmlns:p14="http://schemas.microsoft.com/office/powerpoint/2010/main" val="1341014382"/>
                </p:ext>
              </p:extLst>
            </p:nvPr>
          </p:nvGraphicFramePr>
          <p:xfrm>
            <a:off x="3530010" y="1360967"/>
            <a:ext cx="5401340" cy="317913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455042" y="874779"/>
              <a:ext cx="4317759" cy="461665"/>
            </a:xfrm>
            <a:prstGeom prst="rect">
              <a:avLst/>
            </a:prstGeom>
            <a:solidFill>
              <a:schemeClr val="bg1"/>
            </a:solidFill>
          </p:spPr>
          <p:txBody>
            <a:bodyPr wrap="square" rtlCol="0">
              <a:spAutoFit/>
            </a:bodyPr>
            <a:lstStyle/>
            <a:p>
              <a:pPr algn="ctr">
                <a:lnSpc>
                  <a:spcPts val="1400"/>
                </a:lnSpc>
              </a:pPr>
              <a:r>
                <a:rPr lang="en-US" sz="1400" b="1" dirty="0">
                  <a:solidFill>
                    <a:schemeClr val="tx2"/>
                  </a:solidFill>
                  <a:latin typeface="Calibri" panose="020F0502020204030204" pitchFamily="34" charset="0"/>
                  <a:ea typeface="Calibri" charset="0"/>
                  <a:cs typeface="Calibri" charset="0"/>
                </a:rPr>
                <a:t>MEAN COST OF CARE IN PATIENTS WITH AND </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WITHOUT REPEAT ABLATION</a:t>
              </a:r>
              <a:r>
                <a:rPr lang="en-US" sz="1400" b="1" baseline="30000" dirty="0">
                  <a:solidFill>
                    <a:schemeClr val="tx2"/>
                  </a:solidFill>
                  <a:latin typeface="Calibri" panose="020F0502020204030204" pitchFamily="34" charset="0"/>
                  <a:ea typeface="Calibri" charset="0"/>
                  <a:cs typeface="Calibri" charset="0"/>
                </a:rPr>
                <a:t>3</a:t>
              </a:r>
            </a:p>
          </p:txBody>
        </p:sp>
        <p:grpSp>
          <p:nvGrpSpPr>
            <p:cNvPr id="14" name="Group 13"/>
            <p:cNvGrpSpPr/>
            <p:nvPr/>
          </p:nvGrpSpPr>
          <p:grpSpPr>
            <a:xfrm>
              <a:off x="8272226" y="1411996"/>
              <a:ext cx="861141" cy="493197"/>
              <a:chOff x="8272226" y="1411996"/>
              <a:chExt cx="861141" cy="493197"/>
            </a:xfrm>
          </p:grpSpPr>
          <p:sp>
            <p:nvSpPr>
              <p:cNvPr id="15" name="Rectangle 14"/>
              <p:cNvSpPr/>
              <p:nvPr/>
            </p:nvSpPr>
            <p:spPr>
              <a:xfrm>
                <a:off x="8272226" y="1475794"/>
                <a:ext cx="137160" cy="1371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366854" y="1411996"/>
                <a:ext cx="766513" cy="276999"/>
              </a:xfrm>
              <a:prstGeom prst="rect">
                <a:avLst/>
              </a:prstGeom>
              <a:noFill/>
            </p:spPr>
            <p:txBody>
              <a:bodyPr wrap="square" rtlCol="0">
                <a:spAutoFit/>
              </a:bodyPr>
              <a:lstStyle/>
              <a:p>
                <a:r>
                  <a:rPr lang="en-US" sz="1200" b="1" dirty="0">
                    <a:latin typeface="Calibri" panose="020F0502020204030204" pitchFamily="34" charset="0"/>
                  </a:rPr>
                  <a:t>Variable</a:t>
                </a:r>
              </a:p>
            </p:txBody>
          </p:sp>
          <p:sp>
            <p:nvSpPr>
              <p:cNvPr id="17" name="Rectangle 16"/>
              <p:cNvSpPr/>
              <p:nvPr/>
            </p:nvSpPr>
            <p:spPr>
              <a:xfrm>
                <a:off x="8275764" y="1691992"/>
                <a:ext cx="137160" cy="137160"/>
              </a:xfrm>
              <a:prstGeom prst="rect">
                <a:avLst/>
              </a:prstGeom>
              <a:pattFill prst="pct80">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370393" y="1628194"/>
                <a:ext cx="627852" cy="276999"/>
              </a:xfrm>
              <a:prstGeom prst="rect">
                <a:avLst/>
              </a:prstGeom>
              <a:noFill/>
            </p:spPr>
            <p:txBody>
              <a:bodyPr wrap="square" rtlCol="0">
                <a:spAutoFit/>
              </a:bodyPr>
              <a:lstStyle/>
              <a:p>
                <a:r>
                  <a:rPr lang="en-US" sz="1200" b="1" dirty="0">
                    <a:latin typeface="Calibri" panose="020F0502020204030204" pitchFamily="34" charset="0"/>
                  </a:rPr>
                  <a:t>Fixed</a:t>
                </a:r>
              </a:p>
            </p:txBody>
          </p:sp>
        </p:grpSp>
        <p:sp>
          <p:nvSpPr>
            <p:cNvPr id="19" name="TextBox 18"/>
            <p:cNvSpPr txBox="1"/>
            <p:nvPr/>
          </p:nvSpPr>
          <p:spPr>
            <a:xfrm>
              <a:off x="4635799" y="2204259"/>
              <a:ext cx="711849" cy="276999"/>
            </a:xfrm>
            <a:prstGeom prst="rect">
              <a:avLst/>
            </a:prstGeom>
            <a:noFill/>
          </p:spPr>
          <p:txBody>
            <a:bodyPr wrap="square" rtlCol="0">
              <a:spAutoFit/>
            </a:bodyPr>
            <a:lstStyle/>
            <a:p>
              <a:pPr algn="ctr"/>
              <a:r>
                <a:rPr lang="en-US" sz="1200" b="1" dirty="0">
                  <a:latin typeface="Calibri" panose="020F0502020204030204" pitchFamily="34" charset="0"/>
                </a:rPr>
                <a:t>$21,563</a:t>
              </a:r>
            </a:p>
          </p:txBody>
        </p:sp>
        <p:sp>
          <p:nvSpPr>
            <p:cNvPr id="20" name="TextBox 19"/>
            <p:cNvSpPr txBox="1"/>
            <p:nvPr/>
          </p:nvSpPr>
          <p:spPr>
            <a:xfrm>
              <a:off x="5727179" y="1733501"/>
              <a:ext cx="711849" cy="276999"/>
            </a:xfrm>
            <a:prstGeom prst="rect">
              <a:avLst/>
            </a:prstGeom>
            <a:noFill/>
          </p:spPr>
          <p:txBody>
            <a:bodyPr wrap="square" rtlCol="0">
              <a:spAutoFit/>
            </a:bodyPr>
            <a:lstStyle/>
            <a:p>
              <a:pPr algn="ctr"/>
              <a:r>
                <a:rPr lang="en-US" sz="1200" b="1" dirty="0">
                  <a:latin typeface="Calibri" panose="020F0502020204030204" pitchFamily="34" charset="0"/>
                </a:rPr>
                <a:t>$27,954</a:t>
              </a:r>
            </a:p>
          </p:txBody>
        </p:sp>
        <p:sp>
          <p:nvSpPr>
            <p:cNvPr id="21" name="TextBox 20"/>
            <p:cNvSpPr txBox="1"/>
            <p:nvPr/>
          </p:nvSpPr>
          <p:spPr>
            <a:xfrm>
              <a:off x="6803861" y="2328526"/>
              <a:ext cx="711849" cy="276999"/>
            </a:xfrm>
            <a:prstGeom prst="rect">
              <a:avLst/>
            </a:prstGeom>
            <a:noFill/>
          </p:spPr>
          <p:txBody>
            <a:bodyPr wrap="square" rtlCol="0">
              <a:spAutoFit/>
            </a:bodyPr>
            <a:lstStyle/>
            <a:p>
              <a:pPr algn="ctr"/>
              <a:r>
                <a:rPr lang="en-US" sz="1200" b="1" dirty="0">
                  <a:latin typeface="Calibri" panose="020F0502020204030204" pitchFamily="34" charset="0"/>
                </a:rPr>
                <a:t>$19,850</a:t>
              </a:r>
            </a:p>
          </p:txBody>
        </p:sp>
        <p:sp>
          <p:nvSpPr>
            <p:cNvPr id="22" name="TextBox 21"/>
            <p:cNvSpPr txBox="1"/>
            <p:nvPr/>
          </p:nvSpPr>
          <p:spPr>
            <a:xfrm>
              <a:off x="7905668" y="2124123"/>
              <a:ext cx="711849" cy="276999"/>
            </a:xfrm>
            <a:prstGeom prst="rect">
              <a:avLst/>
            </a:prstGeom>
            <a:noFill/>
          </p:spPr>
          <p:txBody>
            <a:bodyPr wrap="square" rtlCol="0">
              <a:spAutoFit/>
            </a:bodyPr>
            <a:lstStyle/>
            <a:p>
              <a:pPr algn="ctr"/>
              <a:r>
                <a:rPr lang="en-US" sz="1200" b="1" dirty="0">
                  <a:latin typeface="Calibri" panose="020F0502020204030204" pitchFamily="34" charset="0"/>
                </a:rPr>
                <a:t>$22,537</a:t>
              </a:r>
            </a:p>
          </p:txBody>
        </p:sp>
        <p:sp>
          <p:nvSpPr>
            <p:cNvPr id="23" name="TextBox 22"/>
            <p:cNvSpPr txBox="1"/>
            <p:nvPr/>
          </p:nvSpPr>
          <p:spPr>
            <a:xfrm>
              <a:off x="4929207" y="1536286"/>
              <a:ext cx="993131" cy="553998"/>
            </a:xfrm>
            <a:prstGeom prst="rect">
              <a:avLst/>
            </a:prstGeom>
            <a:noFill/>
          </p:spPr>
          <p:txBody>
            <a:bodyPr wrap="square" rtlCol="0">
              <a:spAutoFit/>
            </a:bodyPr>
            <a:lstStyle/>
            <a:p>
              <a:pPr algn="ctr">
                <a:lnSpc>
                  <a:spcPts val="1200"/>
                </a:lnSpc>
              </a:pPr>
              <a:r>
                <a:rPr lang="en-US" sz="1000" dirty="0">
                  <a:solidFill>
                    <a:schemeClr val="tx1">
                      <a:lumMod val="50000"/>
                      <a:lumOff val="50000"/>
                    </a:schemeClr>
                  </a:solidFill>
                  <a:latin typeface="Calibri" panose="020F0502020204030204" pitchFamily="34" charset="0"/>
                </a:rPr>
                <a:t>30% higher total cost ($6,391)</a:t>
              </a:r>
            </a:p>
          </p:txBody>
        </p:sp>
        <p:sp>
          <p:nvSpPr>
            <p:cNvPr id="24" name="TextBox 23"/>
            <p:cNvSpPr txBox="1"/>
            <p:nvPr/>
          </p:nvSpPr>
          <p:spPr>
            <a:xfrm>
              <a:off x="7171494" y="1836318"/>
              <a:ext cx="1026214" cy="553998"/>
            </a:xfrm>
            <a:prstGeom prst="rect">
              <a:avLst/>
            </a:prstGeom>
            <a:noFill/>
          </p:spPr>
          <p:txBody>
            <a:bodyPr wrap="square" rtlCol="0">
              <a:spAutoFit/>
            </a:bodyPr>
            <a:lstStyle/>
            <a:p>
              <a:pPr algn="ctr">
                <a:lnSpc>
                  <a:spcPts val="1200"/>
                </a:lnSpc>
              </a:pPr>
              <a:r>
                <a:rPr lang="en-US" sz="1000" dirty="0">
                  <a:solidFill>
                    <a:schemeClr val="tx1">
                      <a:lumMod val="50000"/>
                      <a:lumOff val="50000"/>
                    </a:schemeClr>
                  </a:solidFill>
                  <a:latin typeface="Calibri" panose="020F0502020204030204" pitchFamily="34" charset="0"/>
                </a:rPr>
                <a:t>14% higher total cost ($2,687)</a:t>
              </a:r>
            </a:p>
          </p:txBody>
        </p:sp>
        <p:cxnSp>
          <p:nvCxnSpPr>
            <p:cNvPr id="4" name="Straight Arrow Connector 3"/>
            <p:cNvCxnSpPr/>
            <p:nvPr/>
          </p:nvCxnSpPr>
          <p:spPr>
            <a:xfrm flipV="1">
              <a:off x="5347648" y="2010500"/>
              <a:ext cx="379531" cy="470758"/>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515710" y="2401122"/>
              <a:ext cx="389958" cy="204403"/>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0962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Pre-specified secondary analysis: Use of optimal CF</a:t>
            </a:r>
          </a:p>
        </p:txBody>
      </p:sp>
      <p:sp>
        <p:nvSpPr>
          <p:cNvPr id="3" name="Content Placeholder 2"/>
          <p:cNvSpPr>
            <a:spLocks noGrp="1"/>
          </p:cNvSpPr>
          <p:nvPr>
            <p:ph idx="1"/>
          </p:nvPr>
        </p:nvSpPr>
        <p:spPr/>
        <p:txBody>
          <a:bodyPr/>
          <a:lstStyle/>
          <a:p>
            <a:pPr lvl="1"/>
            <a:r>
              <a:rPr lang="en-US" sz="1200" dirty="0"/>
              <a:t>Per TOCCASTAR protocol, physicians were not required to target a specific </a:t>
            </a:r>
            <a:br>
              <a:rPr lang="en-US" sz="1200" dirty="0"/>
            </a:br>
            <a:r>
              <a:rPr lang="en-US" sz="1200" dirty="0"/>
              <a:t>amount of contact force (CF).</a:t>
            </a:r>
          </a:p>
          <a:p>
            <a:pPr lvl="1"/>
            <a:r>
              <a:rPr lang="en-US" sz="1200" dirty="0"/>
              <a:t>Within the TactiCath™ catheter group, protocol-specified secondary  effectiveness </a:t>
            </a:r>
            <a:br>
              <a:rPr lang="en-US" sz="1200" dirty="0"/>
            </a:br>
            <a:r>
              <a:rPr lang="en-US" sz="1200" dirty="0"/>
              <a:t>analysis was performed based on prospectively collected contact force data.</a:t>
            </a:r>
          </a:p>
          <a:p>
            <a:pPr lvl="1"/>
            <a:endParaRPr lang="en-US" sz="1200" dirty="0"/>
          </a:p>
          <a:p>
            <a:pPr lvl="1"/>
            <a:endParaRPr lang="en-US" sz="1200" dirty="0"/>
          </a:p>
          <a:p>
            <a:pPr lvl="1"/>
            <a:endParaRPr lang="en-US" sz="1200" dirty="0"/>
          </a:p>
          <a:p>
            <a:pPr lvl="1"/>
            <a:endParaRPr lang="en-US" sz="1200" dirty="0"/>
          </a:p>
          <a:p>
            <a:pPr lvl="1"/>
            <a:r>
              <a:rPr lang="en-US" sz="1200" dirty="0"/>
              <a:t>Optimal CF was defined as patients with ≥ 90% of lesions delivered using</a:t>
            </a:r>
            <a:br>
              <a:rPr lang="en-US" sz="1200" dirty="0"/>
            </a:br>
            <a:r>
              <a:rPr lang="en-US" sz="1200" dirty="0"/>
              <a:t>≥ 10g of force</a:t>
            </a:r>
          </a:p>
          <a:p>
            <a:pPr lvl="1"/>
            <a:r>
              <a:rPr lang="en-US" sz="1200" dirty="0"/>
              <a:t>Non-optimal CF was defined as patients with &lt; 90% of lesions delivered using ≥ 10 g of force</a:t>
            </a:r>
          </a:p>
          <a:p>
            <a:pPr lvl="1"/>
            <a:r>
              <a:rPr lang="en-US" sz="1200" dirty="0"/>
              <a:t>CF data were unavailable for one patient </a:t>
            </a:r>
            <a:br>
              <a:rPr lang="en-US" sz="1200" dirty="0"/>
            </a:br>
            <a:endParaRPr lang="en-US" sz="1200" dirty="0"/>
          </a:p>
          <a:p>
            <a:r>
              <a:rPr lang="en-US" sz="1200" dirty="0"/>
              <a:t>Primary effectiveness: No documented, symptomatic recurrence of atrial arrhythmia &gt; 30 s (off all AADs after 3-mo blanking)</a:t>
            </a:r>
          </a:p>
          <a:p>
            <a:r>
              <a:rPr lang="en-US" sz="1200" dirty="0"/>
              <a:t>Clinically relevant success: No documented, symptomatic recurrence of atrial arrhythmia &gt; 30 s (patient could be on an AAD)</a:t>
            </a:r>
          </a:p>
        </p:txBody>
      </p:sp>
      <p:sp>
        <p:nvSpPr>
          <p:cNvPr id="16" name="Date Placeholder 15"/>
          <p:cNvSpPr>
            <a:spLocks noGrp="1"/>
          </p:cNvSpPr>
          <p:nvPr>
            <p:ph type="dt" sz="half" idx="10"/>
          </p:nvPr>
        </p:nvSpPr>
        <p:spPr/>
        <p:txBody>
          <a:bodyPr/>
          <a:lstStyle/>
          <a:p>
            <a:fld id="{1A7760C0-850E-834E-AC54-47597D51F16C}"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50</a:t>
            </a:fld>
            <a:endParaRPr lang="en-US" dirty="0"/>
          </a:p>
        </p:txBody>
      </p:sp>
      <p:sp>
        <p:nvSpPr>
          <p:cNvPr id="22" name="Text Placeholder 21"/>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graphicFrame>
        <p:nvGraphicFramePr>
          <p:cNvPr id="4" name="Chart 3"/>
          <p:cNvGraphicFramePr/>
          <p:nvPr>
            <p:extLst>
              <p:ext uri="{D42A27DB-BD31-4B8C-83A1-F6EECF244321}">
                <p14:modId xmlns:p14="http://schemas.microsoft.com/office/powerpoint/2010/main" val="2196653305"/>
              </p:ext>
            </p:extLst>
          </p:nvPr>
        </p:nvGraphicFramePr>
        <p:xfrm>
          <a:off x="6157369" y="948403"/>
          <a:ext cx="2786106" cy="2503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08395885"/>
              </p:ext>
            </p:extLst>
          </p:nvPr>
        </p:nvGraphicFramePr>
        <p:xfrm>
          <a:off x="683887" y="1795287"/>
          <a:ext cx="3986374" cy="883920"/>
        </p:xfrm>
        <a:graphic>
          <a:graphicData uri="http://schemas.openxmlformats.org/drawingml/2006/table">
            <a:tbl>
              <a:tblPr firstRow="1" bandRow="1">
                <a:tableStyleId>{5C22544A-7EE6-4342-B048-85BDC9FD1C3A}</a:tableStyleId>
              </a:tblPr>
              <a:tblGrid>
                <a:gridCol w="1946298">
                  <a:extLst>
                    <a:ext uri="{9D8B030D-6E8A-4147-A177-3AD203B41FA5}">
                      <a16:colId xmlns:a16="http://schemas.microsoft.com/office/drawing/2014/main" val="20000"/>
                    </a:ext>
                  </a:extLst>
                </a:gridCol>
                <a:gridCol w="1020038">
                  <a:extLst>
                    <a:ext uri="{9D8B030D-6E8A-4147-A177-3AD203B41FA5}">
                      <a16:colId xmlns:a16="http://schemas.microsoft.com/office/drawing/2014/main" val="20001"/>
                    </a:ext>
                  </a:extLst>
                </a:gridCol>
                <a:gridCol w="1020038">
                  <a:extLst>
                    <a:ext uri="{9D8B030D-6E8A-4147-A177-3AD203B41FA5}">
                      <a16:colId xmlns:a16="http://schemas.microsoft.com/office/drawing/2014/main" val="20002"/>
                    </a:ext>
                  </a:extLst>
                </a:gridCol>
              </a:tblGrid>
              <a:tr h="370840">
                <a:tc>
                  <a:txBody>
                    <a:bodyPr/>
                    <a:lstStyle/>
                    <a:p>
                      <a:r>
                        <a:rPr lang="en-US" sz="1000" dirty="0">
                          <a:latin typeface="Calibri" panose="020F0502020204030204" pitchFamily="34" charset="0"/>
                        </a:rPr>
                        <a:t>12-MONTH</a:t>
                      </a:r>
                      <a:r>
                        <a:rPr lang="en-US" sz="1000" baseline="0" dirty="0">
                          <a:latin typeface="Calibri" panose="020F0502020204030204" pitchFamily="34" charset="0"/>
                        </a:rPr>
                        <a:t> OUTCOMES (%) OF PATIENTS</a:t>
                      </a:r>
                      <a:endParaRPr lang="en-US" sz="1000" dirty="0">
                        <a:latin typeface="Calibri" panose="020F0502020204030204" pitchFamily="34" charset="0"/>
                      </a:endParaRPr>
                    </a:p>
                  </a:txBody>
                  <a:tcPr/>
                </a:tc>
                <a:tc>
                  <a:txBody>
                    <a:bodyPr/>
                    <a:lstStyle/>
                    <a:p>
                      <a:r>
                        <a:rPr lang="en-US" sz="1000" dirty="0">
                          <a:latin typeface="Calibri" panose="020F0502020204030204" pitchFamily="34" charset="0"/>
                        </a:rPr>
                        <a:t>OPTIMAL CF</a:t>
                      </a:r>
                      <a:br>
                        <a:rPr lang="en-US" sz="1000" dirty="0">
                          <a:latin typeface="Calibri" panose="020F0502020204030204" pitchFamily="34" charset="0"/>
                        </a:rPr>
                      </a:br>
                      <a:r>
                        <a:rPr lang="en-US" sz="1000" dirty="0">
                          <a:latin typeface="Calibri" panose="020F0502020204030204" pitchFamily="34" charset="0"/>
                        </a:rPr>
                        <a:t>(n = 83)</a:t>
                      </a:r>
                    </a:p>
                  </a:txBody>
                  <a:tcPr/>
                </a:tc>
                <a:tc>
                  <a:txBody>
                    <a:bodyPr/>
                    <a:lstStyle/>
                    <a:p>
                      <a:r>
                        <a:rPr lang="en-US" sz="1000" dirty="0">
                          <a:latin typeface="Calibri" panose="020F0502020204030204" pitchFamily="34" charset="0"/>
                        </a:rPr>
                        <a:t>NON-OPTIMAL CF (n = 62)</a:t>
                      </a:r>
                    </a:p>
                  </a:txBody>
                  <a:tcPr/>
                </a:tc>
                <a:extLst>
                  <a:ext uri="{0D108BD9-81ED-4DB2-BD59-A6C34878D82A}">
                    <a16:rowId xmlns:a16="http://schemas.microsoft.com/office/drawing/2014/main" val="10000"/>
                  </a:ext>
                </a:extLst>
              </a:tr>
              <a:tr h="195500">
                <a:tc>
                  <a:txBody>
                    <a:bodyPr/>
                    <a:lstStyle/>
                    <a:p>
                      <a:r>
                        <a:rPr lang="en-US" sz="1000" dirty="0">
                          <a:latin typeface="Calibri" panose="020F0502020204030204" pitchFamily="34" charset="0"/>
                        </a:rPr>
                        <a:t>Primary effectiveness</a:t>
                      </a:r>
                      <a:r>
                        <a:rPr lang="en-US" sz="1000" baseline="0" dirty="0">
                          <a:latin typeface="Calibri" panose="020F0502020204030204" pitchFamily="34" charset="0"/>
                        </a:rPr>
                        <a:t> (off drug)</a:t>
                      </a:r>
                      <a:endParaRPr lang="en-US" sz="1000" dirty="0">
                        <a:latin typeface="Calibri" panose="020F0502020204030204" pitchFamily="34" charset="0"/>
                      </a:endParaRPr>
                    </a:p>
                  </a:txBody>
                  <a:tcPr/>
                </a:tc>
                <a:tc>
                  <a:txBody>
                    <a:bodyPr/>
                    <a:lstStyle/>
                    <a:p>
                      <a:r>
                        <a:rPr lang="en-US" sz="1000" dirty="0">
                          <a:latin typeface="Calibri" panose="020F0502020204030204" pitchFamily="34" charset="0"/>
                        </a:rPr>
                        <a:t>75.9%</a:t>
                      </a:r>
                    </a:p>
                  </a:txBody>
                  <a:tcPr/>
                </a:tc>
                <a:tc>
                  <a:txBody>
                    <a:bodyPr/>
                    <a:lstStyle/>
                    <a:p>
                      <a:r>
                        <a:rPr lang="en-US" sz="1000" dirty="0">
                          <a:latin typeface="Calibri" panose="020F0502020204030204" pitchFamily="34" charset="0"/>
                        </a:rPr>
                        <a:t>58.1%</a:t>
                      </a:r>
                    </a:p>
                  </a:txBody>
                  <a:tcPr/>
                </a:tc>
                <a:extLst>
                  <a:ext uri="{0D108BD9-81ED-4DB2-BD59-A6C34878D82A}">
                    <a16:rowId xmlns:a16="http://schemas.microsoft.com/office/drawing/2014/main" val="10001"/>
                  </a:ext>
                </a:extLst>
              </a:tr>
              <a:tr h="198240">
                <a:tc>
                  <a:txBody>
                    <a:bodyPr/>
                    <a:lstStyle/>
                    <a:p>
                      <a:r>
                        <a:rPr lang="en-US" sz="1000" dirty="0">
                          <a:latin typeface="Calibri" panose="020F0502020204030204" pitchFamily="34" charset="0"/>
                        </a:rPr>
                        <a:t>Clinically relevant success</a:t>
                      </a:r>
                    </a:p>
                  </a:txBody>
                  <a:tcPr/>
                </a:tc>
                <a:tc>
                  <a:txBody>
                    <a:bodyPr/>
                    <a:lstStyle/>
                    <a:p>
                      <a:r>
                        <a:rPr lang="en-US" sz="1000" dirty="0">
                          <a:latin typeface="Calibri" panose="020F0502020204030204" pitchFamily="34" charset="0"/>
                        </a:rPr>
                        <a:t>85.5%</a:t>
                      </a:r>
                    </a:p>
                  </a:txBody>
                  <a:tcPr/>
                </a:tc>
                <a:tc>
                  <a:txBody>
                    <a:bodyPr/>
                    <a:lstStyle/>
                    <a:p>
                      <a:r>
                        <a:rPr lang="en-US" sz="1000" dirty="0">
                          <a:latin typeface="Calibri" panose="020F0502020204030204" pitchFamily="34" charset="0"/>
                        </a:rPr>
                        <a:t>67.7%</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9306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841025" y="1455659"/>
            <a:ext cx="3793540" cy="3400019"/>
          </a:xfrm>
          <a:prstGeom prst="rect">
            <a:avLst/>
          </a:prstGeom>
        </p:spPr>
      </p:pic>
      <p:sp>
        <p:nvSpPr>
          <p:cNvPr id="3" name="Title 2"/>
          <p:cNvSpPr>
            <a:spLocks noGrp="1"/>
          </p:cNvSpPr>
          <p:nvPr>
            <p:ph type="title"/>
          </p:nvPr>
        </p:nvSpPr>
        <p:spPr/>
        <p:txBody>
          <a:bodyPr>
            <a:normAutofit fontScale="90000"/>
          </a:bodyPr>
          <a:lstStyle/>
          <a:p>
            <a:r>
              <a:rPr lang="en-US"/>
              <a:t>TOCCASTAR: Optimal CF for clinical success</a:t>
            </a:r>
            <a:endParaRPr lang="en-US" dirty="0"/>
          </a:p>
        </p:txBody>
      </p:sp>
      <p:sp>
        <p:nvSpPr>
          <p:cNvPr id="5" name="Content Placeholder 4"/>
          <p:cNvSpPr>
            <a:spLocks noGrp="1"/>
          </p:cNvSpPr>
          <p:nvPr>
            <p:ph idx="1"/>
          </p:nvPr>
        </p:nvSpPr>
        <p:spPr/>
        <p:txBody>
          <a:bodyPr/>
          <a:lstStyle/>
          <a:p>
            <a:r>
              <a:rPr lang="en-US" dirty="0"/>
              <a:t>Pre-specified retrospective analyses demonstrated the impact of using </a:t>
            </a:r>
            <a:br>
              <a:rPr lang="en-US" dirty="0"/>
            </a:br>
            <a:r>
              <a:rPr lang="en-US" dirty="0"/>
              <a:t>optimal contact force</a:t>
            </a:r>
          </a:p>
          <a:p>
            <a:pPr lvl="1"/>
            <a:r>
              <a:rPr lang="en-US" dirty="0"/>
              <a:t>Using the </a:t>
            </a:r>
            <a:r>
              <a:rPr lang="en-US" b="1" dirty="0" err="1">
                <a:solidFill>
                  <a:schemeClr val="tx2"/>
                </a:solidFill>
              </a:rPr>
              <a:t>TactiCath</a:t>
            </a:r>
            <a:r>
              <a:rPr lang="en-US" b="1" dirty="0">
                <a:solidFill>
                  <a:schemeClr val="tx2"/>
                </a:solidFill>
              </a:rPr>
              <a:t>™ catheter with optimal CF </a:t>
            </a:r>
            <a:r>
              <a:rPr lang="en-US" dirty="0"/>
              <a:t>provided an </a:t>
            </a:r>
            <a:r>
              <a:rPr lang="en-US" dirty="0" err="1"/>
              <a:t>arrthymia</a:t>
            </a:r>
            <a:r>
              <a:rPr lang="en-US" dirty="0"/>
              <a:t>-free </a:t>
            </a:r>
            <a:r>
              <a:rPr lang="en-US" b="1" dirty="0"/>
              <a:t>clinical success rate of 85.5% at 12 months </a:t>
            </a:r>
            <a:r>
              <a:rPr lang="en-US" dirty="0"/>
              <a:t>vs. 67.7% with non-optimal CF:</a:t>
            </a:r>
          </a:p>
          <a:p>
            <a:pPr lvl="2"/>
            <a:r>
              <a:rPr lang="en-US" dirty="0"/>
              <a:t>The primary effectiveness (off drug) rate was 67.8% </a:t>
            </a:r>
            <a:br>
              <a:rPr lang="en-US" dirty="0"/>
            </a:br>
            <a:r>
              <a:rPr lang="en-US" dirty="0"/>
              <a:t>at 12 months for the </a:t>
            </a:r>
            <a:r>
              <a:rPr lang="en-US" dirty="0" err="1"/>
              <a:t>TactiCath</a:t>
            </a:r>
            <a:r>
              <a:rPr lang="en-US" dirty="0"/>
              <a:t> catheter group overall</a:t>
            </a:r>
          </a:p>
          <a:p>
            <a:pPr lvl="3"/>
            <a:r>
              <a:rPr lang="en-US" dirty="0"/>
              <a:t>75.9% with optimal CF and 58.1% with </a:t>
            </a:r>
            <a:br>
              <a:rPr lang="en-US" dirty="0"/>
            </a:br>
            <a:r>
              <a:rPr lang="en-US" dirty="0"/>
              <a:t>non-optimal CF</a:t>
            </a:r>
          </a:p>
          <a:p>
            <a:pPr lvl="1"/>
            <a:r>
              <a:rPr lang="en-US" dirty="0"/>
              <a:t>Optimal CF procedures were also associated with </a:t>
            </a:r>
            <a:br>
              <a:rPr lang="en-US" dirty="0"/>
            </a:br>
            <a:r>
              <a:rPr lang="en-US" b="1" dirty="0">
                <a:solidFill>
                  <a:schemeClr val="tx2"/>
                </a:solidFill>
              </a:rPr>
              <a:t>RF power &lt; 27W and a tamponade rate &lt; 1%.</a:t>
            </a:r>
          </a:p>
        </p:txBody>
      </p:sp>
      <p:sp>
        <p:nvSpPr>
          <p:cNvPr id="12" name="Date Placeholder 11"/>
          <p:cNvSpPr>
            <a:spLocks noGrp="1"/>
          </p:cNvSpPr>
          <p:nvPr>
            <p:ph type="dt" sz="half" idx="10"/>
          </p:nvPr>
        </p:nvSpPr>
        <p:spPr/>
        <p:txBody>
          <a:bodyPr/>
          <a:lstStyle/>
          <a:p>
            <a:fld id="{724E40D0-1D34-104C-AE01-8F5957728F06}"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51</a:t>
            </a:fld>
            <a:endParaRPr lang="en-US" dirty="0"/>
          </a:p>
        </p:txBody>
      </p:sp>
      <p:sp>
        <p:nvSpPr>
          <p:cNvPr id="17" name="Text Placeholder 16"/>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sp>
        <p:nvSpPr>
          <p:cNvPr id="9" name="TextBox 8"/>
          <p:cNvSpPr txBox="1"/>
          <p:nvPr/>
        </p:nvSpPr>
        <p:spPr>
          <a:xfrm>
            <a:off x="4461232" y="897935"/>
            <a:ext cx="4526014" cy="523220"/>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OPTIMAL </a:t>
            </a:r>
            <a:r>
              <a:rPr lang="en-US" sz="1400" b="1" dirty="0" err="1">
                <a:solidFill>
                  <a:schemeClr val="tx2"/>
                </a:solidFill>
                <a:latin typeface="Calibri" panose="020F0502020204030204" pitchFamily="34" charset="0"/>
                <a:ea typeface="Calibri" charset="0"/>
                <a:cs typeface="Calibri" charset="0"/>
              </a:rPr>
              <a:t>CF</a:t>
            </a:r>
            <a:r>
              <a:rPr lang="en-US" sz="1400" b="1" baseline="30000" dirty="0" err="1">
                <a:solidFill>
                  <a:schemeClr val="tx2"/>
                </a:solidFill>
                <a:latin typeface="Calibri" panose="020F0502020204030204" pitchFamily="34" charset="0"/>
                <a:ea typeface="Calibri" charset="0"/>
                <a:cs typeface="Calibri" charset="0"/>
              </a:rPr>
              <a:t>a</a:t>
            </a:r>
            <a:r>
              <a:rPr lang="en-US" sz="1400" b="1" dirty="0">
                <a:solidFill>
                  <a:schemeClr val="tx2"/>
                </a:solidFill>
                <a:latin typeface="Calibri" panose="020F0502020204030204" pitchFamily="34" charset="0"/>
                <a:ea typeface="Calibri" charset="0"/>
                <a:cs typeface="Calibri" charset="0"/>
              </a:rPr>
              <a:t> VS NON-OPTIMAL </a:t>
            </a:r>
            <a:r>
              <a:rPr lang="en-US" sz="1400" b="1" dirty="0" err="1">
                <a:solidFill>
                  <a:schemeClr val="tx2"/>
                </a:solidFill>
                <a:latin typeface="Calibri" panose="020F0502020204030204" pitchFamily="34" charset="0"/>
                <a:ea typeface="Calibri" charset="0"/>
                <a:cs typeface="Calibri" charset="0"/>
              </a:rPr>
              <a:t>CF</a:t>
            </a:r>
            <a:r>
              <a:rPr lang="en-US" sz="1400" b="1" baseline="30000" dirty="0" err="1">
                <a:solidFill>
                  <a:schemeClr val="tx2"/>
                </a:solidFill>
                <a:latin typeface="Calibri" panose="020F0502020204030204" pitchFamily="34" charset="0"/>
                <a:ea typeface="Calibri" charset="0"/>
                <a:cs typeface="Calibri" charset="0"/>
              </a:rPr>
              <a:t>b</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CLINICALLY RELEVANT </a:t>
            </a:r>
            <a:r>
              <a:rPr lang="en-US" sz="1400" b="1" dirty="0" err="1">
                <a:solidFill>
                  <a:schemeClr val="tx2"/>
                </a:solidFill>
                <a:latin typeface="Calibri" panose="020F0502020204030204" pitchFamily="34" charset="0"/>
                <a:ea typeface="Calibri" charset="0"/>
                <a:cs typeface="Calibri" charset="0"/>
              </a:rPr>
              <a:t>SUCCESS</a:t>
            </a:r>
            <a:r>
              <a:rPr lang="en-US" sz="1400" b="1" baseline="30000" dirty="0" err="1">
                <a:solidFill>
                  <a:schemeClr val="tx2"/>
                </a:solidFill>
                <a:latin typeface="Calibri" panose="020F0502020204030204" pitchFamily="34" charset="0"/>
                <a:ea typeface="Calibri" charset="0"/>
                <a:cs typeface="Calibri" charset="0"/>
              </a:rPr>
              <a:t>c</a:t>
            </a:r>
            <a:r>
              <a:rPr lang="en-US" sz="1400" b="1" dirty="0">
                <a:solidFill>
                  <a:schemeClr val="tx2"/>
                </a:solidFill>
                <a:latin typeface="Calibri" panose="020F0502020204030204" pitchFamily="34" charset="0"/>
                <a:ea typeface="Calibri" charset="0"/>
                <a:cs typeface="Calibri" charset="0"/>
              </a:rPr>
              <a:t> AT 12 MONTHS</a:t>
            </a:r>
            <a:endParaRPr lang="en-US" baseline="30000" dirty="0">
              <a:solidFill>
                <a:schemeClr val="tx2"/>
              </a:solidFill>
              <a:latin typeface="Calibri" panose="020F0502020204030204" pitchFamily="34" charset="0"/>
              <a:ea typeface="Calibri" charset="0"/>
              <a:cs typeface="Calibri" charset="0"/>
            </a:endParaRPr>
          </a:p>
        </p:txBody>
      </p:sp>
    </p:spTree>
    <p:extLst>
      <p:ext uri="{BB962C8B-B14F-4D97-AF65-F5344CB8AC3E}">
        <p14:creationId xmlns:p14="http://schemas.microsoft.com/office/powerpoint/2010/main" val="1696913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TOCCASTAR: Operator variability in CF delivery</a:t>
            </a:r>
          </a:p>
        </p:txBody>
      </p:sp>
      <p:sp>
        <p:nvSpPr>
          <p:cNvPr id="2" name="Content Placeholder 1"/>
          <p:cNvSpPr>
            <a:spLocks noGrp="1"/>
          </p:cNvSpPr>
          <p:nvPr>
            <p:ph idx="1"/>
          </p:nvPr>
        </p:nvSpPr>
        <p:spPr>
          <a:xfrm>
            <a:off x="502921" y="914401"/>
            <a:ext cx="4181814" cy="3367454"/>
          </a:xfrm>
        </p:spPr>
        <p:txBody>
          <a:bodyPr/>
          <a:lstStyle/>
          <a:p>
            <a:r>
              <a:rPr lang="en-US" sz="1400" dirty="0"/>
              <a:t>With no target CF recommendations provided </a:t>
            </a:r>
            <a:br>
              <a:rPr lang="en-US" sz="1400" dirty="0"/>
            </a:br>
            <a:r>
              <a:rPr lang="en-US" sz="1400" dirty="0"/>
              <a:t>at study onset, CF delivery varied widely</a:t>
            </a:r>
          </a:p>
          <a:p>
            <a:pPr lvl="1"/>
            <a:r>
              <a:rPr lang="en-US" sz="1400" dirty="0"/>
              <a:t>Optimal CF operators were retrospectively defined as those who delivered optimal CF </a:t>
            </a:r>
            <a:br>
              <a:rPr lang="en-US" sz="1400" dirty="0"/>
            </a:br>
            <a:r>
              <a:rPr lang="en-US" sz="1400" dirty="0"/>
              <a:t>(≥ 90% of lesions created at CF ≥ 10 g) in &gt; 80% of their patients </a:t>
            </a:r>
          </a:p>
          <a:p>
            <a:pPr lvl="2"/>
            <a:r>
              <a:rPr lang="en-US" sz="1050" dirty="0"/>
              <a:t>Optimal CF operators required mean RF power &lt; 27 W and </a:t>
            </a:r>
            <a:br>
              <a:rPr lang="en-US" sz="1050" dirty="0"/>
            </a:br>
            <a:r>
              <a:rPr lang="en-US" sz="1050" dirty="0"/>
              <a:t>26.5 g CF to achieve a 79.1% primary (off-drug) success rate </a:t>
            </a:r>
          </a:p>
          <a:p>
            <a:pPr lvl="1"/>
            <a:r>
              <a:rPr lang="en-US" sz="1400" dirty="0"/>
              <a:t>Non-optimal CF operators were defined as those who delivered optimal CF in ≤ 80% of their patients</a:t>
            </a:r>
          </a:p>
          <a:p>
            <a:pPr lvl="2"/>
            <a:r>
              <a:rPr lang="en-US" sz="1050" dirty="0"/>
              <a:t>Non-optimal CF operators used mean 28.0 W RF power and </a:t>
            </a:r>
            <a:br>
              <a:rPr lang="en-US" sz="1050" dirty="0"/>
            </a:br>
            <a:r>
              <a:rPr lang="en-US" sz="1050" dirty="0"/>
              <a:t>19.2 g CF to achieve a 58.2% off-drug success rate </a:t>
            </a:r>
          </a:p>
          <a:p>
            <a:pPr lvl="1"/>
            <a:r>
              <a:rPr lang="en-US" sz="1400" dirty="0"/>
              <a:t>The serious adverse event rate was 6.0% in optimal CF operators’ patients vs. 6.3% for non-optimal CF operators</a:t>
            </a:r>
          </a:p>
          <a:p>
            <a:endParaRPr lang="en-US" sz="1400" dirty="0"/>
          </a:p>
        </p:txBody>
      </p:sp>
      <p:sp>
        <p:nvSpPr>
          <p:cNvPr id="11" name="Date Placeholder 10"/>
          <p:cNvSpPr>
            <a:spLocks noGrp="1"/>
          </p:cNvSpPr>
          <p:nvPr>
            <p:ph type="dt" sz="half" idx="10"/>
          </p:nvPr>
        </p:nvSpPr>
        <p:spPr/>
        <p:txBody>
          <a:bodyPr/>
          <a:lstStyle/>
          <a:p>
            <a:fld id="{1B81459D-2138-8040-AEA0-3E64C37568BD}"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52</a:t>
            </a:fld>
            <a:endParaRPr lang="en-US" dirty="0"/>
          </a:p>
        </p:txBody>
      </p:sp>
      <p:sp>
        <p:nvSpPr>
          <p:cNvPr id="17" name="Content Placeholder 1"/>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sp>
        <p:nvSpPr>
          <p:cNvPr id="18" name="Content Placeholder 1"/>
          <p:cNvSpPr txBox="1">
            <a:spLocks/>
          </p:cNvSpPr>
          <p:nvPr/>
        </p:nvSpPr>
        <p:spPr>
          <a:xfrm>
            <a:off x="7596748" y="1630403"/>
            <a:ext cx="1242476" cy="744582"/>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a:latin typeface="Calibri" charset="0"/>
                <a:ea typeface="Calibri" charset="0"/>
                <a:cs typeface="Calibri" charset="0"/>
              </a:rPr>
              <a:t>10 OF 36 OPERATORS DELIVERED OPTIMAL CF IN ALL (100%) OF THEIR PATIENTS</a:t>
            </a:r>
          </a:p>
        </p:txBody>
      </p:sp>
      <p:sp>
        <p:nvSpPr>
          <p:cNvPr id="19" name="Content Placeholder 1"/>
          <p:cNvSpPr txBox="1">
            <a:spLocks/>
          </p:cNvSpPr>
          <p:nvPr/>
        </p:nvSpPr>
        <p:spPr>
          <a:xfrm>
            <a:off x="7600543" y="3986099"/>
            <a:ext cx="1504567" cy="371949"/>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a:latin typeface="Calibri" charset="0"/>
                <a:ea typeface="Calibri" charset="0"/>
                <a:cs typeface="Calibri" charset="0"/>
              </a:rPr>
              <a:t>13 OPERATORS DELIVERED OPTIMAL CF IN NONE (0) </a:t>
            </a:r>
            <a:br>
              <a:rPr lang="en-US" sz="900" dirty="0">
                <a:latin typeface="Calibri" charset="0"/>
                <a:ea typeface="Calibri" charset="0"/>
                <a:cs typeface="Calibri" charset="0"/>
              </a:rPr>
            </a:br>
            <a:r>
              <a:rPr lang="en-US" sz="900" dirty="0">
                <a:latin typeface="Calibri" charset="0"/>
                <a:ea typeface="Calibri" charset="0"/>
                <a:cs typeface="Calibri" charset="0"/>
              </a:rPr>
              <a:t>OF THEIR PATIENTS</a:t>
            </a:r>
          </a:p>
          <a:p>
            <a:endParaRPr lang="en-US" sz="900" dirty="0">
              <a:latin typeface="Calibri" charset="0"/>
              <a:ea typeface="Calibri" charset="0"/>
              <a:cs typeface="Calibri" charset="0"/>
            </a:endParaRPr>
          </a:p>
        </p:txBody>
      </p:sp>
      <p:sp>
        <p:nvSpPr>
          <p:cNvPr id="10" name="TextBox 9"/>
          <p:cNvSpPr txBox="1"/>
          <p:nvPr/>
        </p:nvSpPr>
        <p:spPr>
          <a:xfrm>
            <a:off x="4461232" y="897935"/>
            <a:ext cx="4526014" cy="523220"/>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OPERATORS DELIVERING OPTIMAL CONTACT FORCE</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IN TOCCASTAR PATIENTS</a:t>
            </a:r>
            <a:endParaRPr lang="en-US" baseline="30000" dirty="0">
              <a:solidFill>
                <a:schemeClr val="tx2"/>
              </a:solidFill>
              <a:latin typeface="Calibri" panose="020F0502020204030204" pitchFamily="34" charset="0"/>
              <a:ea typeface="Calibri" charset="0"/>
              <a:cs typeface="Calibri"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622" y="1357356"/>
            <a:ext cx="2658135" cy="349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893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362719" y="2777760"/>
            <a:ext cx="2140553" cy="308498"/>
            <a:chOff x="4681374" y="2363842"/>
            <a:chExt cx="2003431" cy="308498"/>
          </a:xfrm>
        </p:grpSpPr>
        <p:cxnSp>
          <p:nvCxnSpPr>
            <p:cNvPr id="49" name="Straight Connector 48"/>
            <p:cNvCxnSpPr/>
            <p:nvPr/>
          </p:nvCxnSpPr>
          <p:spPr>
            <a:xfrm>
              <a:off x="4897827" y="2508983"/>
              <a:ext cx="0" cy="104791"/>
            </a:xfrm>
            <a:prstGeom prst="line">
              <a:avLst/>
            </a:prstGeom>
            <a:ln w="12700">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5413783" y="2493313"/>
              <a:ext cx="0" cy="80112"/>
            </a:xfrm>
            <a:prstGeom prst="line">
              <a:avLst/>
            </a:prstGeom>
            <a:ln w="127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237695" y="2505849"/>
              <a:ext cx="44711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725857" y="2371481"/>
              <a:ext cx="44711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948874" y="2363842"/>
              <a:ext cx="0" cy="209583"/>
            </a:xfrm>
            <a:prstGeom prst="line">
              <a:avLst/>
            </a:prstGeom>
            <a:ln w="12700">
              <a:solidFill>
                <a:schemeClr val="accent3"/>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190228" y="2476207"/>
              <a:ext cx="447110" cy="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6464662" y="2512117"/>
              <a:ext cx="0" cy="160223"/>
            </a:xfrm>
            <a:prstGeom prst="line">
              <a:avLst/>
            </a:prstGeom>
            <a:ln w="1270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681374" y="2508331"/>
              <a:ext cx="44711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graphicFrame>
        <p:nvGraphicFramePr>
          <p:cNvPr id="51" name="Content Placeholder 3"/>
          <p:cNvGraphicFramePr>
            <a:graphicFrameLocks/>
          </p:cNvGraphicFramePr>
          <p:nvPr>
            <p:extLst>
              <p:ext uri="{D42A27DB-BD31-4B8C-83A1-F6EECF244321}">
                <p14:modId xmlns:p14="http://schemas.microsoft.com/office/powerpoint/2010/main" val="1013061623"/>
              </p:ext>
            </p:extLst>
          </p:nvPr>
        </p:nvGraphicFramePr>
        <p:xfrm>
          <a:off x="3925610" y="1140016"/>
          <a:ext cx="4883088" cy="326148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a:t>TOCCASTAR: Impact of operator CF delivery</a:t>
            </a:r>
          </a:p>
        </p:txBody>
      </p:sp>
      <p:sp>
        <p:nvSpPr>
          <p:cNvPr id="7" name="Content Placeholder 6"/>
          <p:cNvSpPr>
            <a:spLocks noGrp="1"/>
          </p:cNvSpPr>
          <p:nvPr>
            <p:ph idx="1"/>
          </p:nvPr>
        </p:nvSpPr>
        <p:spPr>
          <a:xfrm>
            <a:off x="502921" y="914400"/>
            <a:ext cx="3330044" cy="3479181"/>
          </a:xfrm>
        </p:spPr>
        <p:txBody>
          <a:bodyPr/>
          <a:lstStyle/>
          <a:p>
            <a:pPr lvl="1"/>
            <a:r>
              <a:rPr lang="en-US" sz="1200" dirty="0"/>
              <a:t>Optimal CF operators (n = 12) required mean </a:t>
            </a:r>
            <a:br>
              <a:rPr lang="en-US" sz="1200" dirty="0"/>
            </a:br>
            <a:r>
              <a:rPr lang="en-US" sz="1200" dirty="0"/>
              <a:t>RF power &lt; 27 W and 26.5 g CF to achieve</a:t>
            </a:r>
          </a:p>
          <a:p>
            <a:pPr lvl="2"/>
            <a:r>
              <a:rPr lang="en-US" sz="1100" b="1" dirty="0"/>
              <a:t>79.1% primary success rate (off-drug) with</a:t>
            </a:r>
          </a:p>
          <a:p>
            <a:pPr lvl="2"/>
            <a:r>
              <a:rPr lang="en-US" sz="1100" dirty="0"/>
              <a:t>6.0% serious adverse events</a:t>
            </a:r>
            <a:endParaRPr lang="en-US" sz="1200" dirty="0"/>
          </a:p>
          <a:p>
            <a:pPr lvl="1"/>
            <a:r>
              <a:rPr lang="en-US" sz="1200" dirty="0"/>
              <a:t>Non-optimal CF operators (n = 24) used mean </a:t>
            </a:r>
            <a:br>
              <a:rPr lang="en-US" sz="1200" dirty="0"/>
            </a:br>
            <a:r>
              <a:rPr lang="en-US" sz="1200" dirty="0"/>
              <a:t>RF power 28.0 W and 19.2 g CF to achieve </a:t>
            </a:r>
          </a:p>
          <a:p>
            <a:pPr lvl="2"/>
            <a:r>
              <a:rPr lang="en-US" sz="1100" b="1" dirty="0"/>
              <a:t>58.2% primary (off-drug) success with</a:t>
            </a:r>
          </a:p>
          <a:p>
            <a:pPr lvl="2"/>
            <a:r>
              <a:rPr lang="en-US" sz="1100" dirty="0"/>
              <a:t>6.3% serious adverse events</a:t>
            </a:r>
          </a:p>
          <a:p>
            <a:pPr lvl="1"/>
            <a:r>
              <a:rPr lang="en-US" sz="1050" dirty="0"/>
              <a:t>Optimal CF operators defined as those with optimal </a:t>
            </a:r>
            <a:br>
              <a:rPr lang="en-US" sz="1050" dirty="0"/>
            </a:br>
            <a:r>
              <a:rPr lang="en-US" sz="1050" dirty="0"/>
              <a:t>CF achieved in &gt; 80% of their procedures.</a:t>
            </a:r>
          </a:p>
          <a:p>
            <a:pPr lvl="1"/>
            <a:r>
              <a:rPr lang="en-US" sz="1050" dirty="0"/>
              <a:t>Non-optimal CF operators defined as those with </a:t>
            </a:r>
            <a:br>
              <a:rPr lang="en-US" sz="1050" dirty="0"/>
            </a:br>
            <a:r>
              <a:rPr lang="en-US" sz="1050" dirty="0"/>
              <a:t>optimal CF achieved in ≤ 80% of their procedures.</a:t>
            </a:r>
          </a:p>
          <a:p>
            <a:pPr lvl="1"/>
            <a:r>
              <a:rPr lang="en-US" sz="1050" dirty="0"/>
              <a:t>Optimal CF defined as patients where ≥ 90% lesions ≥ 10 g CF.</a:t>
            </a:r>
          </a:p>
        </p:txBody>
      </p:sp>
      <p:sp>
        <p:nvSpPr>
          <p:cNvPr id="11" name="Date Placeholder 10"/>
          <p:cNvSpPr>
            <a:spLocks noGrp="1"/>
          </p:cNvSpPr>
          <p:nvPr>
            <p:ph type="dt" sz="half" idx="10"/>
          </p:nvPr>
        </p:nvSpPr>
        <p:spPr/>
        <p:txBody>
          <a:bodyPr/>
          <a:lstStyle/>
          <a:p>
            <a:fld id="{88A8E192-FF61-DE4B-A1C1-027DBA0A9B05}" type="datetime1">
              <a:rPr lang="en-US" smtClean="0"/>
              <a:pPr/>
              <a:t>3/29/2019</a:t>
            </a:fld>
            <a:endParaRPr lang="en-US"/>
          </a:p>
        </p:txBody>
      </p:sp>
      <p:sp>
        <p:nvSpPr>
          <p:cNvPr id="10" name="Slide Number Placeholder 9"/>
          <p:cNvSpPr>
            <a:spLocks noGrp="1"/>
          </p:cNvSpPr>
          <p:nvPr>
            <p:ph type="sldNum" sz="quarter" idx="12"/>
          </p:nvPr>
        </p:nvSpPr>
        <p:spPr/>
        <p:txBody>
          <a:bodyPr/>
          <a:lstStyle/>
          <a:p>
            <a:fld id="{0D939DF2-F6EF-DF48-BFB1-3E61F4268D8A}" type="slidenum">
              <a:rPr lang="en-US" smtClean="0"/>
              <a:pPr/>
              <a:t>53</a:t>
            </a:fld>
            <a:endParaRPr lang="en-US" dirty="0"/>
          </a:p>
        </p:txBody>
      </p:sp>
      <p:sp>
        <p:nvSpPr>
          <p:cNvPr id="18" name="Text Placeholder 17"/>
          <p:cNvSpPr>
            <a:spLocks noGrp="1"/>
          </p:cNvSpPr>
          <p:nvPr>
            <p:ph type="body" sz="quarter" idx="15"/>
          </p:nvPr>
        </p:nvSpPr>
        <p:spPr/>
        <p:txBody>
          <a:bodyPr/>
          <a:lstStyle/>
          <a:p>
            <a:r>
              <a:rPr lang="en-US" altLang="en-US" dirty="0"/>
              <a:t>Reddy VY, et al. </a:t>
            </a:r>
            <a:r>
              <a:rPr lang="en-US" altLang="en-US" i="1" dirty="0"/>
              <a:t>Circulation</a:t>
            </a:r>
            <a:r>
              <a:rPr lang="en-US" altLang="en-US" dirty="0"/>
              <a:t> 2015</a:t>
            </a:r>
            <a:r>
              <a:rPr lang="en-US" dirty="0"/>
              <a:t>;132(10):907–15.</a:t>
            </a:r>
            <a:endParaRPr lang="en-US" altLang="en-US" dirty="0"/>
          </a:p>
        </p:txBody>
      </p:sp>
      <p:sp>
        <p:nvSpPr>
          <p:cNvPr id="52" name="TextBox 51"/>
          <p:cNvSpPr txBox="1"/>
          <p:nvPr/>
        </p:nvSpPr>
        <p:spPr>
          <a:xfrm>
            <a:off x="4326004" y="3277280"/>
            <a:ext cx="534121" cy="230832"/>
          </a:xfrm>
          <a:prstGeom prst="rect">
            <a:avLst/>
          </a:prstGeom>
          <a:noFill/>
        </p:spPr>
        <p:txBody>
          <a:bodyPr wrap="none" rtlCol="0">
            <a:spAutoFit/>
          </a:bodyPr>
          <a:lstStyle/>
          <a:p>
            <a:r>
              <a:rPr lang="en-US" sz="900" b="1" dirty="0">
                <a:solidFill>
                  <a:schemeClr val="bg1"/>
                </a:solidFill>
                <a:latin typeface="Calibri" charset="0"/>
                <a:ea typeface="Calibri" charset="0"/>
                <a:cs typeface="Calibri" charset="0"/>
              </a:rPr>
              <a:t>n=4520</a:t>
            </a:r>
          </a:p>
        </p:txBody>
      </p:sp>
      <p:sp>
        <p:nvSpPr>
          <p:cNvPr id="53" name="TextBox 52"/>
          <p:cNvSpPr txBox="1"/>
          <p:nvPr/>
        </p:nvSpPr>
        <p:spPr>
          <a:xfrm>
            <a:off x="4859515" y="3282688"/>
            <a:ext cx="534121" cy="230832"/>
          </a:xfrm>
          <a:prstGeom prst="rect">
            <a:avLst/>
          </a:prstGeom>
          <a:noFill/>
        </p:spPr>
        <p:txBody>
          <a:bodyPr wrap="none" rtlCol="0">
            <a:spAutoFit/>
          </a:bodyPr>
          <a:lstStyle/>
          <a:p>
            <a:r>
              <a:rPr lang="en-US" sz="900" b="1" dirty="0">
                <a:solidFill>
                  <a:srgbClr val="000000"/>
                </a:solidFill>
                <a:latin typeface="Calibri" charset="0"/>
                <a:ea typeface="Calibri" charset="0"/>
                <a:cs typeface="Calibri" charset="0"/>
              </a:rPr>
              <a:t>n=3036</a:t>
            </a:r>
          </a:p>
        </p:txBody>
      </p:sp>
      <p:sp>
        <p:nvSpPr>
          <p:cNvPr id="57" name="TextBox 56"/>
          <p:cNvSpPr txBox="1"/>
          <p:nvPr/>
        </p:nvSpPr>
        <p:spPr>
          <a:xfrm>
            <a:off x="5448883" y="3277283"/>
            <a:ext cx="534121" cy="230832"/>
          </a:xfrm>
          <a:prstGeom prst="rect">
            <a:avLst/>
          </a:prstGeom>
          <a:noFill/>
        </p:spPr>
        <p:txBody>
          <a:bodyPr wrap="none" rtlCol="0">
            <a:spAutoFit/>
          </a:bodyPr>
          <a:lstStyle/>
          <a:p>
            <a:r>
              <a:rPr lang="en-US" sz="900" b="1" dirty="0">
                <a:solidFill>
                  <a:schemeClr val="bg1"/>
                </a:solidFill>
                <a:latin typeface="Calibri" charset="0"/>
                <a:ea typeface="Calibri" charset="0"/>
                <a:cs typeface="Calibri" charset="0"/>
              </a:rPr>
              <a:t>n=4520</a:t>
            </a:r>
          </a:p>
        </p:txBody>
      </p:sp>
      <p:sp>
        <p:nvSpPr>
          <p:cNvPr id="58" name="TextBox 57"/>
          <p:cNvSpPr txBox="1"/>
          <p:nvPr/>
        </p:nvSpPr>
        <p:spPr>
          <a:xfrm>
            <a:off x="5983014" y="3269584"/>
            <a:ext cx="543910" cy="230832"/>
          </a:xfrm>
          <a:prstGeom prst="rect">
            <a:avLst/>
          </a:prstGeom>
          <a:noFill/>
        </p:spPr>
        <p:txBody>
          <a:bodyPr wrap="square" rtlCol="0">
            <a:spAutoFit/>
          </a:bodyPr>
          <a:lstStyle/>
          <a:p>
            <a:pPr algn="ctr"/>
            <a:r>
              <a:rPr lang="en-US" sz="900" b="1" dirty="0">
                <a:solidFill>
                  <a:srgbClr val="000000"/>
                </a:solidFill>
                <a:latin typeface="Calibri" charset="0"/>
                <a:ea typeface="Calibri" charset="0"/>
                <a:cs typeface="Calibri" charset="0"/>
              </a:rPr>
              <a:t>n=3036</a:t>
            </a:r>
          </a:p>
        </p:txBody>
      </p:sp>
      <p:sp>
        <p:nvSpPr>
          <p:cNvPr id="59" name="TextBox 58"/>
          <p:cNvSpPr txBox="1"/>
          <p:nvPr/>
        </p:nvSpPr>
        <p:spPr>
          <a:xfrm>
            <a:off x="6632852" y="3336856"/>
            <a:ext cx="407484" cy="230832"/>
          </a:xfrm>
          <a:prstGeom prst="rect">
            <a:avLst/>
          </a:prstGeom>
          <a:noFill/>
        </p:spPr>
        <p:txBody>
          <a:bodyPr wrap="none" rtlCol="0">
            <a:spAutoFit/>
          </a:bodyPr>
          <a:lstStyle/>
          <a:p>
            <a:r>
              <a:rPr lang="en-US" sz="900" b="1" dirty="0">
                <a:solidFill>
                  <a:schemeClr val="bg1"/>
                </a:solidFill>
                <a:latin typeface="Calibri" charset="0"/>
                <a:ea typeface="Calibri" charset="0"/>
                <a:cs typeface="Calibri" charset="0"/>
              </a:rPr>
              <a:t>4/67</a:t>
            </a:r>
          </a:p>
        </p:txBody>
      </p:sp>
      <p:sp>
        <p:nvSpPr>
          <p:cNvPr id="60" name="TextBox 59"/>
          <p:cNvSpPr txBox="1"/>
          <p:nvPr/>
        </p:nvSpPr>
        <p:spPr>
          <a:xfrm>
            <a:off x="7149180" y="3336674"/>
            <a:ext cx="407484" cy="230832"/>
          </a:xfrm>
          <a:prstGeom prst="rect">
            <a:avLst/>
          </a:prstGeom>
          <a:noFill/>
        </p:spPr>
        <p:txBody>
          <a:bodyPr wrap="none" rtlCol="0">
            <a:spAutoFit/>
          </a:bodyPr>
          <a:lstStyle/>
          <a:p>
            <a:r>
              <a:rPr lang="en-US" sz="900" b="1" dirty="0">
                <a:solidFill>
                  <a:srgbClr val="000000"/>
                </a:solidFill>
                <a:latin typeface="Calibri" charset="0"/>
                <a:ea typeface="Calibri" charset="0"/>
                <a:cs typeface="Calibri" charset="0"/>
              </a:rPr>
              <a:t>5/79</a:t>
            </a:r>
          </a:p>
        </p:txBody>
      </p:sp>
      <p:sp>
        <p:nvSpPr>
          <p:cNvPr id="64" name="TextBox 63"/>
          <p:cNvSpPr txBox="1"/>
          <p:nvPr/>
        </p:nvSpPr>
        <p:spPr>
          <a:xfrm>
            <a:off x="4437989" y="1050798"/>
            <a:ext cx="4355174" cy="307777"/>
          </a:xfrm>
          <a:prstGeom prst="rect">
            <a:avLst/>
          </a:prstGeom>
          <a:no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ANALYSIS OF OPTIMAL VS NON-OPTIMAL CF OPERATORS</a:t>
            </a:r>
          </a:p>
        </p:txBody>
      </p:sp>
    </p:spTree>
    <p:extLst>
      <p:ext uri="{BB962C8B-B14F-4D97-AF65-F5344CB8AC3E}">
        <p14:creationId xmlns:p14="http://schemas.microsoft.com/office/powerpoint/2010/main" val="177559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Repeat ablations after index procedure </a:t>
            </a:r>
          </a:p>
        </p:txBody>
      </p:sp>
      <p:sp>
        <p:nvSpPr>
          <p:cNvPr id="9" name="Content Placeholder 8"/>
          <p:cNvSpPr>
            <a:spLocks noGrp="1"/>
          </p:cNvSpPr>
          <p:nvPr>
            <p:ph idx="1"/>
          </p:nvPr>
        </p:nvSpPr>
        <p:spPr>
          <a:xfrm>
            <a:off x="502921" y="914401"/>
            <a:ext cx="4069080" cy="3367454"/>
          </a:xfrm>
        </p:spPr>
        <p:txBody>
          <a:bodyPr/>
          <a:lstStyle/>
          <a:p>
            <a:pPr>
              <a:lnSpc>
                <a:spcPts val="1600"/>
              </a:lnSpc>
              <a:spcBef>
                <a:spcPts val="0"/>
              </a:spcBef>
            </a:pPr>
            <a:r>
              <a:rPr lang="en-US" sz="1400" dirty="0"/>
              <a:t>Repeat ablation was needed in 7.2% of TOCCASTAR patients with optimal CF vs. 16.1% with non-optimal CF and vs. 12.7% in non-CF control patients</a:t>
            </a:r>
            <a:r>
              <a:rPr lang="en-US" sz="1400" baseline="30000" dirty="0"/>
              <a:t>1</a:t>
            </a:r>
          </a:p>
        </p:txBody>
      </p:sp>
      <p:sp>
        <p:nvSpPr>
          <p:cNvPr id="15" name="Date Placeholder 14"/>
          <p:cNvSpPr>
            <a:spLocks noGrp="1"/>
          </p:cNvSpPr>
          <p:nvPr>
            <p:ph type="dt" sz="half" idx="10"/>
          </p:nvPr>
        </p:nvSpPr>
        <p:spPr/>
        <p:txBody>
          <a:bodyPr/>
          <a:lstStyle/>
          <a:p>
            <a:fld id="{D5F2846F-8155-A74E-8C8A-083F8362E0A8}"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54</a:t>
            </a:fld>
            <a:endParaRPr lang="en-US" dirty="0"/>
          </a:p>
        </p:txBody>
      </p:sp>
      <p:sp>
        <p:nvSpPr>
          <p:cNvPr id="10" name="Text Placeholder 9"/>
          <p:cNvSpPr>
            <a:spLocks noGrp="1"/>
          </p:cNvSpPr>
          <p:nvPr>
            <p:ph type="body" sz="quarter" idx="15"/>
          </p:nvPr>
        </p:nvSpPr>
        <p:spPr/>
        <p:txBody>
          <a:bodyPr/>
          <a:lstStyle/>
          <a:p>
            <a:r>
              <a:rPr lang="en-US" dirty="0"/>
              <a:t>1. Reddy VY, et al. </a:t>
            </a:r>
            <a:r>
              <a:rPr lang="en-US" i="1" dirty="0"/>
              <a:t>Circulation</a:t>
            </a:r>
            <a:r>
              <a:rPr lang="en-US" dirty="0"/>
              <a:t> 2015;132(10):907–15.</a:t>
            </a:r>
          </a:p>
        </p:txBody>
      </p:sp>
      <p:sp>
        <p:nvSpPr>
          <p:cNvPr id="4" name="TextBox 3"/>
          <p:cNvSpPr txBox="1"/>
          <p:nvPr/>
        </p:nvSpPr>
        <p:spPr>
          <a:xfrm>
            <a:off x="5171705" y="936060"/>
            <a:ext cx="3616869" cy="252377"/>
          </a:xfrm>
          <a:prstGeom prst="rect">
            <a:avLst/>
          </a:prstGeom>
          <a:noFill/>
        </p:spPr>
        <p:txBody>
          <a:bodyPr wrap="square" tIns="18288" bIns="18288" rtlCol="0">
            <a:spAutoFit/>
          </a:bodyPr>
          <a:lstStyle/>
          <a:p>
            <a:pPr algn="ctr"/>
            <a:r>
              <a:rPr lang="en-US" sz="1400" b="1" dirty="0">
                <a:solidFill>
                  <a:schemeClr val="tx2"/>
                </a:solidFill>
                <a:latin typeface="Calibri" panose="020F0502020204030204" pitchFamily="34" charset="0"/>
                <a:ea typeface="Calibri" charset="0"/>
                <a:cs typeface="Calibri" charset="0"/>
              </a:rPr>
              <a:t>RATE OF REPEAT </a:t>
            </a:r>
            <a:r>
              <a:rPr lang="en-US" sz="1400" b="1" dirty="0" err="1">
                <a:solidFill>
                  <a:schemeClr val="tx2"/>
                </a:solidFill>
                <a:latin typeface="Calibri" panose="020F0502020204030204" pitchFamily="34" charset="0"/>
                <a:ea typeface="Calibri" charset="0"/>
                <a:cs typeface="Calibri" charset="0"/>
              </a:rPr>
              <a:t>ABLATION</a:t>
            </a:r>
            <a:r>
              <a:rPr lang="en-US" sz="1400" b="1" baseline="30000" dirty="0" err="1">
                <a:solidFill>
                  <a:schemeClr val="tx2"/>
                </a:solidFill>
                <a:latin typeface="Calibri" panose="020F0502020204030204" pitchFamily="34" charset="0"/>
                <a:ea typeface="Calibri" charset="0"/>
                <a:cs typeface="Calibri" charset="0"/>
              </a:rPr>
              <a:t>a</a:t>
            </a:r>
            <a:r>
              <a:rPr lang="en-US" sz="1400" b="1" dirty="0">
                <a:solidFill>
                  <a:schemeClr val="tx2"/>
                </a:solidFill>
                <a:latin typeface="Calibri" panose="020F0502020204030204" pitchFamily="34" charset="0"/>
                <a:ea typeface="Calibri" charset="0"/>
                <a:cs typeface="Calibri" charset="0"/>
              </a:rPr>
              <a:t> </a:t>
            </a:r>
          </a:p>
        </p:txBody>
      </p:sp>
      <p:sp>
        <p:nvSpPr>
          <p:cNvPr id="30" name="TextBox 29"/>
          <p:cNvSpPr txBox="1"/>
          <p:nvPr/>
        </p:nvSpPr>
        <p:spPr>
          <a:xfrm>
            <a:off x="5293458" y="3975856"/>
            <a:ext cx="3466013" cy="461665"/>
          </a:xfrm>
          <a:prstGeom prst="rect">
            <a:avLst/>
          </a:prstGeom>
          <a:noFill/>
        </p:spPr>
        <p:txBody>
          <a:bodyPr wrap="none" rtlCol="0">
            <a:spAutoFit/>
          </a:bodyPr>
          <a:lstStyle/>
          <a:p>
            <a:pPr marL="114300" lvl="1" indent="-114300">
              <a:spcBef>
                <a:spcPts val="0"/>
              </a:spcBef>
              <a:buFont typeface="+mj-lt"/>
              <a:buAutoNum type="alphaLcPeriod"/>
            </a:pPr>
            <a:r>
              <a:rPr lang="en-US" sz="800" dirty="0"/>
              <a:t>Repeat ablation after protocol-defined 3-month blanking period.</a:t>
            </a:r>
          </a:p>
          <a:p>
            <a:pPr marL="114300" lvl="1" indent="-114300">
              <a:spcBef>
                <a:spcPts val="0"/>
              </a:spcBef>
              <a:buFont typeface="+mj-lt"/>
              <a:buAutoNum type="alphaLcPeriod"/>
            </a:pPr>
            <a:r>
              <a:rPr lang="en-US" sz="800" dirty="0"/>
              <a:t>Optimal CF defined as those patients where ≥ 90% lesions ≥ 10 g.</a:t>
            </a:r>
          </a:p>
          <a:p>
            <a:pPr marL="114300" lvl="1" indent="-114300">
              <a:spcBef>
                <a:spcPts val="0"/>
              </a:spcBef>
              <a:buFont typeface="+mj-lt"/>
              <a:buAutoNum type="alphaLcPeriod"/>
            </a:pPr>
            <a:r>
              <a:rPr lang="en-US" sz="800" dirty="0"/>
              <a:t>Non-optimal CF defined as those patients where &lt; 90% lesions ≥ 10 g.</a:t>
            </a:r>
          </a:p>
        </p:txBody>
      </p:sp>
      <p:pic>
        <p:nvPicPr>
          <p:cNvPr id="5" name="Picture 4"/>
          <p:cNvPicPr>
            <a:picLocks noChangeAspect="1"/>
          </p:cNvPicPr>
          <p:nvPr/>
        </p:nvPicPr>
        <p:blipFill rotWithShape="1">
          <a:blip r:embed="rId3"/>
          <a:srcRect r="35377" b="19832"/>
          <a:stretch/>
        </p:blipFill>
        <p:spPr>
          <a:xfrm>
            <a:off x="5072331" y="1249054"/>
            <a:ext cx="3750748" cy="2617310"/>
          </a:xfrm>
          <a:prstGeom prst="rect">
            <a:avLst/>
          </a:prstGeom>
        </p:spPr>
      </p:pic>
    </p:spTree>
    <p:extLst>
      <p:ext uri="{BB962C8B-B14F-4D97-AF65-F5344CB8AC3E}">
        <p14:creationId xmlns:p14="http://schemas.microsoft.com/office/powerpoint/2010/main" val="776358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a:t>Economic analysis showed reduced post-ablation costs</a:t>
            </a:r>
            <a:r>
              <a:rPr lang="en-US" baseline="30000" dirty="0"/>
              <a:t>*</a:t>
            </a:r>
          </a:p>
        </p:txBody>
      </p:sp>
      <p:sp>
        <p:nvSpPr>
          <p:cNvPr id="5" name="Content Placeholder 4"/>
          <p:cNvSpPr>
            <a:spLocks noGrp="1"/>
          </p:cNvSpPr>
          <p:nvPr>
            <p:ph idx="1"/>
          </p:nvPr>
        </p:nvSpPr>
        <p:spPr/>
        <p:txBody>
          <a:bodyPr/>
          <a:lstStyle/>
          <a:p>
            <a:pPr marL="0" lvl="1" indent="0">
              <a:buNone/>
            </a:pPr>
            <a:r>
              <a:rPr lang="en-US" b="1" dirty="0">
                <a:solidFill>
                  <a:schemeClr val="accent1"/>
                </a:solidFill>
              </a:rPr>
              <a:t>Post-ablation management costs were reduced 15% </a:t>
            </a:r>
            <a:r>
              <a:rPr lang="en-US" b="1" dirty="0">
                <a:solidFill>
                  <a:schemeClr val="tx2"/>
                </a:solidFill>
              </a:rPr>
              <a:t>in the year after ablation in patients treated </a:t>
            </a:r>
            <a:r>
              <a:rPr lang="en-US" b="1" dirty="0">
                <a:solidFill>
                  <a:schemeClr val="accent1"/>
                </a:solidFill>
              </a:rPr>
              <a:t>with optimal CF-guided AF ablation using the TactiCath™ catheter </a:t>
            </a:r>
            <a:r>
              <a:rPr lang="en-US" dirty="0"/>
              <a:t>(over $3,000 savings per patient) when compared with patients treated with a non-CF ablation catheter in a healthcare economic analysis of US claims and TOCCASTAR trial data*</a:t>
            </a:r>
            <a:r>
              <a:rPr lang="en-US" baseline="30000" dirty="0"/>
              <a:t>1</a:t>
            </a:r>
            <a:endParaRPr lang="en-US" b="1" baseline="30000" dirty="0"/>
          </a:p>
          <a:p>
            <a:pPr lvl="1"/>
            <a:r>
              <a:rPr lang="en-US" b="1" dirty="0">
                <a:solidFill>
                  <a:schemeClr val="tx2"/>
                </a:solidFill>
              </a:rPr>
              <a:t>Optimal CF-guided AF ablation </a:t>
            </a:r>
            <a:r>
              <a:rPr lang="en-US" dirty="0"/>
              <a:t>was associated with </a:t>
            </a:r>
            <a:r>
              <a:rPr lang="en-US" b="1" dirty="0"/>
              <a:t>fewer post-ablation clinical events </a:t>
            </a:r>
            <a:r>
              <a:rPr lang="en-US" dirty="0"/>
              <a:t>including repeat ablations and other cost drivers</a:t>
            </a:r>
          </a:p>
        </p:txBody>
      </p:sp>
      <p:sp>
        <p:nvSpPr>
          <p:cNvPr id="13" name="Date Placeholder 12"/>
          <p:cNvSpPr>
            <a:spLocks noGrp="1"/>
          </p:cNvSpPr>
          <p:nvPr>
            <p:ph type="dt" sz="half" idx="10"/>
          </p:nvPr>
        </p:nvSpPr>
        <p:spPr/>
        <p:txBody>
          <a:bodyPr/>
          <a:lstStyle/>
          <a:p>
            <a:fld id="{99AAB72B-EB24-BD4A-8C8A-58E1CEBF011D}"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55</a:t>
            </a:fld>
            <a:endParaRPr lang="en-US" dirty="0"/>
          </a:p>
        </p:txBody>
      </p:sp>
      <p:sp>
        <p:nvSpPr>
          <p:cNvPr id="19" name="Text Placeholder 18"/>
          <p:cNvSpPr>
            <a:spLocks noGrp="1"/>
          </p:cNvSpPr>
          <p:nvPr>
            <p:ph type="body" sz="quarter" idx="15"/>
          </p:nvPr>
        </p:nvSpPr>
        <p:spPr/>
        <p:txBody>
          <a:bodyPr/>
          <a:lstStyle/>
          <a:p>
            <a:pPr>
              <a:lnSpc>
                <a:spcPts val="1100"/>
              </a:lnSpc>
              <a:spcBef>
                <a:spcPts val="0"/>
              </a:spcBef>
            </a:pPr>
            <a:r>
              <a:rPr lang="en-US" dirty="0">
                <a:solidFill>
                  <a:srgbClr val="000000"/>
                </a:solidFill>
              </a:rPr>
              <a:t>1. Mansour M, et al. </a:t>
            </a:r>
            <a:r>
              <a:rPr lang="en-US" i="1" dirty="0">
                <a:solidFill>
                  <a:srgbClr val="000000"/>
                </a:solidFill>
              </a:rPr>
              <a:t>Heart Rhythm, </a:t>
            </a:r>
            <a:r>
              <a:rPr lang="en-US" dirty="0">
                <a:solidFill>
                  <a:srgbClr val="000000"/>
                </a:solidFill>
              </a:rPr>
              <a:t>2016;13(5 </a:t>
            </a:r>
            <a:r>
              <a:rPr lang="en-US" dirty="0" err="1">
                <a:solidFill>
                  <a:srgbClr val="000000"/>
                </a:solidFill>
              </a:rPr>
              <a:t>Suppl</a:t>
            </a:r>
            <a:r>
              <a:rPr lang="en-US" dirty="0">
                <a:solidFill>
                  <a:srgbClr val="000000"/>
                </a:solidFill>
              </a:rPr>
              <a:t> 1):S227.</a:t>
            </a:r>
          </a:p>
        </p:txBody>
      </p:sp>
      <p:sp>
        <p:nvSpPr>
          <p:cNvPr id="2" name="TextBox 1"/>
          <p:cNvSpPr txBox="1"/>
          <p:nvPr/>
        </p:nvSpPr>
        <p:spPr>
          <a:xfrm>
            <a:off x="4627704" y="891185"/>
            <a:ext cx="4269715" cy="523220"/>
          </a:xfrm>
          <a:prstGeom prst="rect">
            <a:avLst/>
          </a:prstGeom>
          <a:solidFill>
            <a:schemeClr val="bg1"/>
          </a:solid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TOTAL CARE MANAGEMENT COST PER PATIENT</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IN YEAR AFTER ABLATION</a:t>
            </a:r>
            <a:r>
              <a:rPr lang="en-US" sz="1400" b="1" baseline="30000" dirty="0">
                <a:solidFill>
                  <a:schemeClr val="tx2"/>
                </a:solidFill>
                <a:latin typeface="Calibri" panose="020F0502020204030204" pitchFamily="34" charset="0"/>
                <a:ea typeface="Calibri" charset="0"/>
                <a:cs typeface="Calibri" charset="0"/>
              </a:rPr>
              <a:t>*1</a:t>
            </a:r>
          </a:p>
        </p:txBody>
      </p:sp>
      <p:graphicFrame>
        <p:nvGraphicFramePr>
          <p:cNvPr id="16" name="Chart 15"/>
          <p:cNvGraphicFramePr/>
          <p:nvPr>
            <p:extLst>
              <p:ext uri="{D42A27DB-BD31-4B8C-83A1-F6EECF244321}">
                <p14:modId xmlns:p14="http://schemas.microsoft.com/office/powerpoint/2010/main" val="4059118883"/>
              </p:ext>
            </p:extLst>
          </p:nvPr>
        </p:nvGraphicFramePr>
        <p:xfrm>
          <a:off x="4800600" y="1359645"/>
          <a:ext cx="3581400" cy="245274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6781799" y="3007780"/>
            <a:ext cx="1447799" cy="646331"/>
          </a:xfrm>
          <a:prstGeom prst="rect">
            <a:avLst/>
          </a:prstGeom>
          <a:noFill/>
        </p:spPr>
        <p:txBody>
          <a:bodyPr wrap="square" rtlCol="0">
            <a:spAutoFit/>
          </a:bodyPr>
          <a:lstStyle/>
          <a:p>
            <a:pPr algn="ctr"/>
            <a:r>
              <a:rPr lang="en-US" sz="1200" dirty="0" err="1">
                <a:solidFill>
                  <a:schemeClr val="accent1"/>
                </a:solidFill>
                <a:latin typeface="Calibri" panose="020F0502020204030204" pitchFamily="34" charset="0"/>
              </a:rPr>
              <a:t>TactiCath</a:t>
            </a:r>
            <a:r>
              <a:rPr lang="en-US" sz="1200" dirty="0">
                <a:solidFill>
                  <a:schemeClr val="accent1"/>
                </a:solidFill>
                <a:latin typeface="Calibri" panose="020F0502020204030204" pitchFamily="34" charset="0"/>
              </a:rPr>
              <a:t>™ catheter with </a:t>
            </a:r>
            <a:r>
              <a:rPr lang="en-US" sz="1200" b="1" dirty="0">
                <a:solidFill>
                  <a:schemeClr val="accent1"/>
                </a:solidFill>
                <a:latin typeface="Calibri" panose="020F0502020204030204" pitchFamily="34" charset="0"/>
              </a:rPr>
              <a:t>optimal CF</a:t>
            </a:r>
            <a:r>
              <a:rPr lang="en-US" sz="1200" dirty="0">
                <a:solidFill>
                  <a:schemeClr val="accent1"/>
                </a:solidFill>
                <a:latin typeface="Calibri" panose="020F0502020204030204" pitchFamily="34" charset="0"/>
              </a:rPr>
              <a:t>* </a:t>
            </a:r>
          </a:p>
          <a:p>
            <a:pPr algn="ctr"/>
            <a:r>
              <a:rPr lang="en-US" sz="1200" dirty="0">
                <a:solidFill>
                  <a:schemeClr val="accent1"/>
                </a:solidFill>
                <a:latin typeface="Calibri" panose="020F0502020204030204" pitchFamily="34" charset="0"/>
              </a:rPr>
              <a:t>(83 pts)</a:t>
            </a:r>
            <a:endParaRPr lang="en-US" sz="1200" baseline="30000" dirty="0">
              <a:solidFill>
                <a:schemeClr val="accent1"/>
              </a:solidFill>
              <a:latin typeface="Calibri" panose="020F0502020204030204" pitchFamily="34" charset="0"/>
            </a:endParaRPr>
          </a:p>
        </p:txBody>
      </p:sp>
      <p:sp>
        <p:nvSpPr>
          <p:cNvPr id="18" name="TextBox 17"/>
          <p:cNvSpPr txBox="1"/>
          <p:nvPr/>
        </p:nvSpPr>
        <p:spPr>
          <a:xfrm>
            <a:off x="5083629" y="3018123"/>
            <a:ext cx="1143000" cy="646331"/>
          </a:xfrm>
          <a:prstGeom prst="rect">
            <a:avLst/>
          </a:prstGeom>
          <a:noFill/>
        </p:spPr>
        <p:txBody>
          <a:bodyPr wrap="square" rtlCol="0">
            <a:spAutoFit/>
          </a:bodyPr>
          <a:lstStyle/>
          <a:p>
            <a:pPr algn="ctr"/>
            <a:r>
              <a:rPr lang="en-US" sz="1200" dirty="0">
                <a:solidFill>
                  <a:schemeClr val="bg2">
                    <a:lumMod val="25000"/>
                  </a:schemeClr>
                </a:solidFill>
                <a:latin typeface="Calibri" panose="020F0502020204030204" pitchFamily="34" charset="0"/>
              </a:rPr>
              <a:t>Non-CF Control Catheter </a:t>
            </a:r>
          </a:p>
          <a:p>
            <a:pPr algn="ctr"/>
            <a:r>
              <a:rPr lang="en-US" sz="1200" dirty="0">
                <a:solidFill>
                  <a:schemeClr val="bg2">
                    <a:lumMod val="25000"/>
                  </a:schemeClr>
                </a:solidFill>
                <a:latin typeface="Calibri" panose="020F0502020204030204" pitchFamily="34" charset="0"/>
              </a:rPr>
              <a:t>(134 pts)</a:t>
            </a:r>
            <a:endParaRPr lang="en-US" sz="1200" baseline="30000" dirty="0">
              <a:solidFill>
                <a:schemeClr val="bg2">
                  <a:lumMod val="25000"/>
                </a:schemeClr>
              </a:solidFill>
              <a:latin typeface="Calibri" panose="020F0502020204030204" pitchFamily="34" charset="0"/>
            </a:endParaRPr>
          </a:p>
        </p:txBody>
      </p:sp>
      <p:cxnSp>
        <p:nvCxnSpPr>
          <p:cNvPr id="20" name="Straight Arrow Connector 19"/>
          <p:cNvCxnSpPr/>
          <p:nvPr/>
        </p:nvCxnSpPr>
        <p:spPr>
          <a:xfrm>
            <a:off x="6248399" y="1526390"/>
            <a:ext cx="631371" cy="228600"/>
          </a:xfrm>
          <a:prstGeom prst="straightConnector1">
            <a:avLst/>
          </a:prstGeom>
          <a:ln>
            <a:solidFill>
              <a:schemeClr val="accent1"/>
            </a:solidFill>
            <a:tailEnd type="arrow"/>
          </a:ln>
        </p:spPr>
        <p:style>
          <a:lnRef idx="3">
            <a:schemeClr val="accent5"/>
          </a:lnRef>
          <a:fillRef idx="0">
            <a:schemeClr val="accent5"/>
          </a:fillRef>
          <a:effectRef idx="2">
            <a:schemeClr val="accent5"/>
          </a:effectRef>
          <a:fontRef idx="minor">
            <a:schemeClr val="tx1"/>
          </a:fontRef>
        </p:style>
      </p:cxn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280" y="3694445"/>
            <a:ext cx="3706120" cy="87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5760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5" y="1964869"/>
            <a:ext cx="3730709" cy="279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TOCCASTAR: Impact of deflectable sheath use</a:t>
            </a:r>
          </a:p>
        </p:txBody>
      </p:sp>
      <p:sp>
        <p:nvSpPr>
          <p:cNvPr id="11" name="Text Placeholder 10"/>
          <p:cNvSpPr>
            <a:spLocks noGrp="1"/>
          </p:cNvSpPr>
          <p:nvPr>
            <p:ph idx="1"/>
          </p:nvPr>
        </p:nvSpPr>
        <p:spPr/>
        <p:txBody>
          <a:bodyPr/>
          <a:lstStyle/>
          <a:p>
            <a:r>
              <a:rPr lang="en-US" sz="1200" dirty="0"/>
              <a:t>Protocol-defined exploratory analysis compared treatment success for procedures with either catheter using the </a:t>
            </a:r>
            <a:r>
              <a:rPr lang="en-US" sz="1200" dirty="0" err="1"/>
              <a:t>Agilis</a:t>
            </a:r>
            <a:r>
              <a:rPr lang="en-US" sz="1200" dirty="0"/>
              <a:t>™ </a:t>
            </a:r>
            <a:r>
              <a:rPr lang="en-US" sz="1200" dirty="0" err="1"/>
              <a:t>NxT</a:t>
            </a:r>
            <a:r>
              <a:rPr lang="en-US" sz="1200" dirty="0"/>
              <a:t> steerable sheath vs. </a:t>
            </a:r>
            <a:br>
              <a:rPr lang="en-US" sz="1200" dirty="0"/>
            </a:br>
            <a:r>
              <a:rPr lang="en-US" sz="1200" dirty="0"/>
              <a:t>a fixed sheath</a:t>
            </a:r>
          </a:p>
          <a:p>
            <a:endParaRPr lang="en-US" sz="1200" dirty="0"/>
          </a:p>
        </p:txBody>
      </p:sp>
      <p:sp>
        <p:nvSpPr>
          <p:cNvPr id="9" name="Date Placeholder 8"/>
          <p:cNvSpPr>
            <a:spLocks noGrp="1"/>
          </p:cNvSpPr>
          <p:nvPr>
            <p:ph type="dt" sz="half" idx="10"/>
          </p:nvPr>
        </p:nvSpPr>
        <p:spPr>
          <a:xfrm>
            <a:off x="7429034" y="4770253"/>
            <a:ext cx="813917" cy="273844"/>
          </a:xfrm>
        </p:spPr>
        <p:txBody>
          <a:bodyPr/>
          <a:lstStyle/>
          <a:p>
            <a:fld id="{88302215-C967-2E4B-A55C-BDAF964A3B46}" type="datetime1">
              <a:rPr lang="en-US" smtClean="0"/>
              <a:pPr/>
              <a:t>3/29/2019</a:t>
            </a:fld>
            <a:endParaRPr lang="en-US"/>
          </a:p>
        </p:txBody>
      </p:sp>
      <p:sp>
        <p:nvSpPr>
          <p:cNvPr id="3" name="Slide Number Placeholder 2"/>
          <p:cNvSpPr>
            <a:spLocks noGrp="1"/>
          </p:cNvSpPr>
          <p:nvPr>
            <p:ph type="sldNum" sz="quarter" idx="12"/>
          </p:nvPr>
        </p:nvSpPr>
        <p:spPr/>
        <p:txBody>
          <a:bodyPr/>
          <a:lstStyle/>
          <a:p>
            <a:fld id="{085EDA93-A499-3148-8E05-3AFA8C8E42A8}" type="slidenum">
              <a:rPr lang="en-US" smtClean="0"/>
              <a:pPr/>
              <a:t>56</a:t>
            </a:fld>
            <a:endParaRPr lang="en-US" dirty="0"/>
          </a:p>
        </p:txBody>
      </p:sp>
      <p:sp>
        <p:nvSpPr>
          <p:cNvPr id="4" name="Content Placeholder 3"/>
          <p:cNvSpPr>
            <a:spLocks noGrp="1"/>
          </p:cNvSpPr>
          <p:nvPr>
            <p:ph idx="14"/>
          </p:nvPr>
        </p:nvSpPr>
        <p:spPr/>
        <p:txBody>
          <a:bodyPr/>
          <a:lstStyle/>
          <a:p>
            <a:r>
              <a:rPr lang="en-US" sz="1200" dirty="0"/>
              <a:t>Within the TactiCath™ catheter group, median CF </a:t>
            </a:r>
            <a:br>
              <a:rPr lang="en-US" sz="1200" dirty="0"/>
            </a:br>
            <a:r>
              <a:rPr lang="en-US" sz="1200" dirty="0"/>
              <a:t>was higher using the </a:t>
            </a:r>
            <a:r>
              <a:rPr lang="en-US" sz="1200" dirty="0" err="1"/>
              <a:t>Agilis</a:t>
            </a:r>
            <a:r>
              <a:rPr lang="en-US" sz="1200" dirty="0"/>
              <a:t>™ </a:t>
            </a:r>
            <a:r>
              <a:rPr lang="en-US" sz="1200" dirty="0" err="1"/>
              <a:t>NxT</a:t>
            </a:r>
            <a:r>
              <a:rPr lang="en-US" sz="1200" dirty="0"/>
              <a:t> steerable sheath vs. treatment with a fixed sheath</a:t>
            </a:r>
          </a:p>
        </p:txBody>
      </p:sp>
      <p:sp>
        <p:nvSpPr>
          <p:cNvPr id="10" name="Text Placeholder 9"/>
          <p:cNvSpPr>
            <a:spLocks noGrp="1"/>
          </p:cNvSpPr>
          <p:nvPr>
            <p:ph type="body" sz="quarter" idx="15"/>
          </p:nvPr>
        </p:nvSpPr>
        <p:spPr/>
        <p:txBody>
          <a:bodyPr/>
          <a:lstStyle/>
          <a:p>
            <a:r>
              <a:rPr lang="en-US" dirty="0"/>
              <a:t>1. Mansour, AF Summit at HRS 2014.</a:t>
            </a:r>
          </a:p>
          <a:p>
            <a:r>
              <a:rPr lang="en-US" dirty="0"/>
              <a:t>2. </a:t>
            </a:r>
            <a:r>
              <a:rPr lang="en-US" dirty="0" err="1"/>
              <a:t>Cuoco</a:t>
            </a:r>
            <a:r>
              <a:rPr lang="en-US" dirty="0"/>
              <a:t>, et al. </a:t>
            </a:r>
            <a:r>
              <a:rPr lang="en-US" i="1" dirty="0"/>
              <a:t>Heart Rhythm, </a:t>
            </a:r>
            <a:r>
              <a:rPr lang="en-US" dirty="0"/>
              <a:t>2014;11(5 </a:t>
            </a:r>
            <a:r>
              <a:rPr lang="en-US" dirty="0" err="1"/>
              <a:t>Suppl</a:t>
            </a:r>
            <a:r>
              <a:rPr lang="en-US" dirty="0"/>
              <a:t> 1):S518</a:t>
            </a:r>
          </a:p>
        </p:txBody>
      </p:sp>
      <p:sp>
        <p:nvSpPr>
          <p:cNvPr id="20" name="Content Placeholder 1"/>
          <p:cNvSpPr txBox="1">
            <a:spLocks/>
          </p:cNvSpPr>
          <p:nvPr/>
        </p:nvSpPr>
        <p:spPr>
          <a:xfrm>
            <a:off x="597549" y="1626803"/>
            <a:ext cx="3485936" cy="399106"/>
          </a:xfrm>
          <a:prstGeom prst="rect">
            <a:avLst/>
          </a:prstGeom>
          <a:solidFill>
            <a:schemeClr val="bg1"/>
          </a:solidFill>
        </p:spPr>
        <p:txBody>
          <a:bodyPr/>
          <a:lstStyle>
            <a:lvl1pPr marL="230188" indent="-230188" algn="l" defTabSz="457200" rtl="0" eaLnBrk="1" latinLnBrk="0" hangingPunct="1">
              <a:spcBef>
                <a:spcPct val="20000"/>
              </a:spcBef>
              <a:buClr>
                <a:schemeClr val="bg1">
                  <a:lumMod val="75000"/>
                </a:schemeClr>
              </a:buClr>
              <a:buFont typeface="Wingdings" charset="2"/>
              <a:buChar char="§"/>
              <a:defRPr sz="2000" kern="1200">
                <a:solidFill>
                  <a:schemeClr val="tx1"/>
                </a:solidFill>
                <a:latin typeface="Arial"/>
                <a:ea typeface="+mn-ea"/>
                <a:cs typeface="Arial"/>
              </a:defRPr>
            </a:lvl1pPr>
            <a:lvl2pPr marL="461963" indent="-231775" algn="l" defTabSz="457200" rtl="0" eaLnBrk="1" latinLnBrk="0" hangingPunct="1">
              <a:spcBef>
                <a:spcPct val="20000"/>
              </a:spcBef>
              <a:buClr>
                <a:schemeClr val="bg1">
                  <a:lumMod val="75000"/>
                </a:schemeClr>
              </a:buClr>
              <a:buFont typeface="Wingdings" charset="2"/>
              <a:buChar char="§"/>
              <a:defRPr sz="1800" kern="1200">
                <a:solidFill>
                  <a:schemeClr val="tx1"/>
                </a:solidFill>
                <a:latin typeface="Arial"/>
                <a:ea typeface="+mn-ea"/>
                <a:cs typeface="Arial"/>
              </a:defRPr>
            </a:lvl2pPr>
            <a:lvl3pPr marL="744538" indent="-231775" algn="l" defTabSz="457200" rtl="0" eaLnBrk="1" latinLnBrk="0" hangingPunct="1">
              <a:spcBef>
                <a:spcPct val="20000"/>
              </a:spcBef>
              <a:buClr>
                <a:schemeClr val="bg1">
                  <a:lumMod val="75000"/>
                </a:schemeClr>
              </a:buClr>
              <a:buFont typeface="Wingdings" charset="2"/>
              <a:buChar char="§"/>
              <a:defRPr sz="1600" kern="1200">
                <a:solidFill>
                  <a:schemeClr val="tx1"/>
                </a:solidFill>
                <a:latin typeface="Arial"/>
                <a:ea typeface="+mn-ea"/>
                <a:cs typeface="Arial"/>
              </a:defRPr>
            </a:lvl3pPr>
            <a:lvl4pPr marL="974725" indent="-230188" algn="l" defTabSz="457200" rtl="0" eaLnBrk="1" latinLnBrk="0" hangingPunct="1">
              <a:spcBef>
                <a:spcPct val="20000"/>
              </a:spcBef>
              <a:buClr>
                <a:schemeClr val="bg1">
                  <a:lumMod val="75000"/>
                </a:schemeClr>
              </a:buClr>
              <a:buFont typeface="Wingdings" charset="2"/>
              <a:buChar char="§"/>
              <a:defRPr sz="1400" kern="1200">
                <a:solidFill>
                  <a:schemeClr val="tx1"/>
                </a:solidFill>
                <a:latin typeface="Arial"/>
                <a:ea typeface="+mn-ea"/>
                <a:cs typeface="Arial"/>
              </a:defRPr>
            </a:lvl4pPr>
            <a:lvl5pPr marL="1141413" indent="-166688" algn="l" defTabSz="457200" rtl="0" eaLnBrk="1" latinLnBrk="0" hangingPunct="1">
              <a:spcBef>
                <a:spcPct val="20000"/>
              </a:spcBef>
              <a:buClr>
                <a:schemeClr val="bg1">
                  <a:lumMod val="75000"/>
                </a:schemeClr>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400" b="1" dirty="0">
                <a:solidFill>
                  <a:schemeClr val="tx2"/>
                </a:solidFill>
                <a:latin typeface="Calibri" panose="020F0502020204030204" pitchFamily="34" charset="0"/>
                <a:ea typeface="Calibri" charset="0"/>
                <a:cs typeface="Calibri" charset="0"/>
              </a:rPr>
              <a:t>PRIMARY EFFECTIVENESS BY SHEATH USAGE</a:t>
            </a:r>
            <a:br>
              <a:rPr lang="en-US" sz="1400" b="1" dirty="0">
                <a:solidFill>
                  <a:schemeClr val="tx2"/>
                </a:solidFill>
                <a:latin typeface="Calibri" panose="020F0502020204030204" pitchFamily="34" charset="0"/>
                <a:ea typeface="Calibri" charset="0"/>
                <a:cs typeface="Calibri" charset="0"/>
              </a:rPr>
            </a:br>
            <a:r>
              <a:rPr lang="en-US" sz="900" dirty="0">
                <a:solidFill>
                  <a:schemeClr val="tx2"/>
                </a:solidFill>
                <a:latin typeface="Calibri" charset="0"/>
                <a:ea typeface="Calibri" charset="0"/>
                <a:cs typeface="Calibri" charset="0"/>
              </a:rPr>
              <a:t>(ALL TOCCASTAR SUBJECTS)</a:t>
            </a:r>
            <a:r>
              <a:rPr lang="en-US" sz="900" baseline="30000" dirty="0">
                <a:solidFill>
                  <a:schemeClr val="tx2"/>
                </a:solidFill>
                <a:latin typeface="Calibri" charset="0"/>
                <a:ea typeface="Calibri" charset="0"/>
                <a:cs typeface="Calibri" charset="0"/>
              </a:rPr>
              <a:t>1</a:t>
            </a:r>
          </a:p>
        </p:txBody>
      </p:sp>
      <p:graphicFrame>
        <p:nvGraphicFramePr>
          <p:cNvPr id="18" name="Chart 17"/>
          <p:cNvGraphicFramePr/>
          <p:nvPr>
            <p:extLst>
              <p:ext uri="{D42A27DB-BD31-4B8C-83A1-F6EECF244321}">
                <p14:modId xmlns:p14="http://schemas.microsoft.com/office/powerpoint/2010/main" val="904281834"/>
              </p:ext>
            </p:extLst>
          </p:nvPr>
        </p:nvGraphicFramePr>
        <p:xfrm>
          <a:off x="4754207" y="2071292"/>
          <a:ext cx="3490511" cy="222964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200048" y="1637583"/>
            <a:ext cx="2827033" cy="446276"/>
          </a:xfrm>
          <a:prstGeom prst="rect">
            <a:avLst/>
          </a:prstGeom>
          <a:noFill/>
        </p:spPr>
        <p:txBody>
          <a:bodyPr wrap="square" rtlCol="0">
            <a:spAutoFit/>
          </a:bodyPr>
          <a:lstStyle/>
          <a:p>
            <a:pPr algn="ctr">
              <a:defRPr sz="2000" b="0" i="0" u="none" strike="noStrike" kern="1200" baseline="0">
                <a:solidFill>
                  <a:prstClr val="black"/>
                </a:solidFill>
                <a:latin typeface="+mn-lt"/>
                <a:ea typeface="+mn-ea"/>
                <a:cs typeface="+mn-cs"/>
              </a:defRPr>
            </a:pPr>
            <a:r>
              <a:rPr lang="en-US" sz="1400" b="1" dirty="0">
                <a:solidFill>
                  <a:schemeClr val="tx2"/>
                </a:solidFill>
                <a:latin typeface="Calibri" panose="020F0502020204030204" pitchFamily="34" charset="0"/>
                <a:ea typeface="Calibri" charset="0"/>
                <a:cs typeface="Calibri" charset="0"/>
              </a:rPr>
              <a:t>AVERAGE CF BY SHEATH USAGE </a:t>
            </a:r>
          </a:p>
          <a:p>
            <a:pPr algn="ctr">
              <a:defRPr sz="2000" b="0" i="0" u="none" strike="noStrike" kern="1200" baseline="0">
                <a:solidFill>
                  <a:prstClr val="black"/>
                </a:solidFill>
                <a:latin typeface="+mn-lt"/>
                <a:ea typeface="+mn-ea"/>
                <a:cs typeface="+mn-cs"/>
              </a:defRPr>
            </a:pPr>
            <a:r>
              <a:rPr lang="en-US" sz="900" dirty="0">
                <a:solidFill>
                  <a:schemeClr val="tx2"/>
                </a:solidFill>
                <a:latin typeface="Calibri" charset="0"/>
                <a:ea typeface="Calibri" charset="0"/>
                <a:cs typeface="Calibri" charset="0"/>
              </a:rPr>
              <a:t>(TACTICATH™ CATHETER GROUP*)</a:t>
            </a:r>
            <a:r>
              <a:rPr lang="en-US" sz="900" baseline="30000" dirty="0">
                <a:solidFill>
                  <a:schemeClr val="tx2"/>
                </a:solidFill>
                <a:latin typeface="Calibri" charset="0"/>
                <a:ea typeface="Calibri" charset="0"/>
                <a:cs typeface="Calibri" charset="0"/>
              </a:rPr>
              <a:t>1,2</a:t>
            </a:r>
            <a:r>
              <a:rPr lang="en-US" sz="900" dirty="0">
                <a:solidFill>
                  <a:schemeClr val="tx2"/>
                </a:solidFill>
                <a:latin typeface="Calibri" charset="0"/>
                <a:ea typeface="Calibri" charset="0"/>
                <a:cs typeface="Calibri" charset="0"/>
              </a:rPr>
              <a:t> </a:t>
            </a:r>
          </a:p>
        </p:txBody>
      </p:sp>
      <p:sp>
        <p:nvSpPr>
          <p:cNvPr id="22" name="TextBox 21"/>
          <p:cNvSpPr txBox="1"/>
          <p:nvPr/>
        </p:nvSpPr>
        <p:spPr>
          <a:xfrm>
            <a:off x="5859635" y="4365124"/>
            <a:ext cx="2078098" cy="215444"/>
          </a:xfrm>
          <a:prstGeom prst="rect">
            <a:avLst/>
          </a:prstGeom>
          <a:noFill/>
        </p:spPr>
        <p:txBody>
          <a:bodyPr wrap="square" rtlCol="0">
            <a:spAutoFit/>
          </a:bodyPr>
          <a:lstStyle/>
          <a:p>
            <a:pPr algn="ctr"/>
            <a:r>
              <a:rPr lang="en-US" sz="800" dirty="0">
                <a:solidFill>
                  <a:srgbClr val="000000"/>
                </a:solidFill>
              </a:rPr>
              <a:t>*CF data unavailable on one patient</a:t>
            </a:r>
          </a:p>
        </p:txBody>
      </p:sp>
      <p:sp>
        <p:nvSpPr>
          <p:cNvPr id="5" name="TextBox 4"/>
          <p:cNvSpPr txBox="1"/>
          <p:nvPr/>
        </p:nvSpPr>
        <p:spPr>
          <a:xfrm>
            <a:off x="3008168" y="2156058"/>
            <a:ext cx="1446028" cy="369332"/>
          </a:xfrm>
          <a:prstGeom prst="rect">
            <a:avLst/>
          </a:prstGeom>
          <a:solidFill>
            <a:schemeClr val="bg1"/>
          </a:solidFill>
        </p:spPr>
        <p:txBody>
          <a:bodyPr wrap="square" rtlCol="0">
            <a:spAutoFit/>
          </a:bodyPr>
          <a:lstStyle/>
          <a:p>
            <a:pPr algn="ctr"/>
            <a:r>
              <a:rPr lang="en-US" sz="900" b="1" dirty="0" err="1">
                <a:solidFill>
                  <a:schemeClr val="accent1"/>
                </a:solidFill>
                <a:latin typeface="Calibri" panose="020F0502020204030204" pitchFamily="34" charset="0"/>
              </a:rPr>
              <a:t>Agilis</a:t>
            </a:r>
            <a:r>
              <a:rPr lang="en-US" sz="900" b="1" dirty="0">
                <a:solidFill>
                  <a:schemeClr val="accent1"/>
                </a:solidFill>
                <a:latin typeface="Calibri" panose="020F0502020204030204" pitchFamily="34" charset="0"/>
              </a:rPr>
              <a:t>™ </a:t>
            </a:r>
            <a:r>
              <a:rPr lang="en-US" sz="900" b="1" dirty="0" err="1">
                <a:solidFill>
                  <a:schemeClr val="accent1"/>
                </a:solidFill>
                <a:latin typeface="Calibri" panose="020F0502020204030204" pitchFamily="34" charset="0"/>
              </a:rPr>
              <a:t>NxT</a:t>
            </a:r>
            <a:r>
              <a:rPr lang="en-US" sz="900" b="1" dirty="0">
                <a:solidFill>
                  <a:schemeClr val="accent1"/>
                </a:solidFill>
                <a:latin typeface="Calibri" panose="020F0502020204030204" pitchFamily="34" charset="0"/>
              </a:rPr>
              <a:t> Sheath</a:t>
            </a:r>
            <a:br>
              <a:rPr lang="en-US" sz="900" b="1" dirty="0">
                <a:solidFill>
                  <a:schemeClr val="accent1"/>
                </a:solidFill>
                <a:latin typeface="Calibri" panose="020F0502020204030204" pitchFamily="34" charset="0"/>
              </a:rPr>
            </a:br>
            <a:r>
              <a:rPr lang="en-US" sz="900" b="1" dirty="0">
                <a:solidFill>
                  <a:schemeClr val="accent1"/>
                </a:solidFill>
                <a:latin typeface="Calibri" panose="020F0502020204030204" pitchFamily="34" charset="0"/>
              </a:rPr>
              <a:t>74.0%</a:t>
            </a:r>
          </a:p>
        </p:txBody>
      </p:sp>
      <p:grpSp>
        <p:nvGrpSpPr>
          <p:cNvPr id="12" name="Group 11"/>
          <p:cNvGrpSpPr/>
          <p:nvPr/>
        </p:nvGrpSpPr>
        <p:grpSpPr>
          <a:xfrm>
            <a:off x="2383948" y="3913017"/>
            <a:ext cx="1589759" cy="369332"/>
            <a:chOff x="1310015" y="3861647"/>
            <a:chExt cx="1589759" cy="369332"/>
          </a:xfrm>
        </p:grpSpPr>
        <p:sp>
          <p:nvSpPr>
            <p:cNvPr id="25" name="TextBox 24"/>
            <p:cNvSpPr txBox="1"/>
            <p:nvPr/>
          </p:nvSpPr>
          <p:spPr>
            <a:xfrm>
              <a:off x="1310015" y="3861647"/>
              <a:ext cx="1446028" cy="369332"/>
            </a:xfrm>
            <a:prstGeom prst="rect">
              <a:avLst/>
            </a:prstGeom>
            <a:solidFill>
              <a:schemeClr val="bg1"/>
            </a:solidFill>
          </p:spPr>
          <p:txBody>
            <a:bodyPr wrap="square" rtlCol="0">
              <a:spAutoFit/>
            </a:bodyPr>
            <a:lstStyle/>
            <a:p>
              <a:pPr algn="r"/>
              <a:r>
                <a:rPr lang="en-US" sz="900" b="1" dirty="0" err="1">
                  <a:latin typeface="Calibri" panose="020F0502020204030204" pitchFamily="34" charset="0"/>
                </a:rPr>
                <a:t>Agilis</a:t>
              </a:r>
              <a:r>
                <a:rPr lang="en-US" sz="900" b="1" dirty="0">
                  <a:latin typeface="Calibri" panose="020F0502020204030204" pitchFamily="34" charset="0"/>
                </a:rPr>
                <a:t>™ </a:t>
              </a:r>
              <a:r>
                <a:rPr lang="en-US" sz="900" b="1" dirty="0" err="1">
                  <a:latin typeface="Calibri" panose="020F0502020204030204" pitchFamily="34" charset="0"/>
                </a:rPr>
                <a:t>NxT</a:t>
              </a:r>
              <a:br>
                <a:rPr lang="en-US" sz="900" b="1" dirty="0">
                  <a:latin typeface="Calibri" panose="020F0502020204030204" pitchFamily="34" charset="0"/>
                </a:rPr>
              </a:br>
              <a:r>
                <a:rPr lang="en-US" sz="900" b="1" dirty="0">
                  <a:latin typeface="Calibri" panose="020F0502020204030204" pitchFamily="34" charset="0"/>
                </a:rPr>
                <a:t>Fixed</a:t>
              </a:r>
            </a:p>
          </p:txBody>
        </p:sp>
        <p:cxnSp>
          <p:nvCxnSpPr>
            <p:cNvPr id="7" name="Straight Connector 6"/>
            <p:cNvCxnSpPr/>
            <p:nvPr/>
          </p:nvCxnSpPr>
          <p:spPr>
            <a:xfrm>
              <a:off x="2724144" y="3982515"/>
              <a:ext cx="17209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7682" y="4124282"/>
              <a:ext cx="17209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5311845" y="4047206"/>
            <a:ext cx="1446028" cy="276999"/>
          </a:xfrm>
          <a:prstGeom prst="rect">
            <a:avLst/>
          </a:prstGeom>
          <a:solidFill>
            <a:schemeClr val="bg1"/>
          </a:solidFill>
        </p:spPr>
        <p:txBody>
          <a:bodyPr wrap="square" rtlCol="0">
            <a:spAutoFit/>
          </a:bodyPr>
          <a:lstStyle/>
          <a:p>
            <a:r>
              <a:rPr lang="en-US" sz="1200" b="1" dirty="0" err="1">
                <a:latin typeface="Calibri" panose="020F0502020204030204" pitchFamily="34" charset="0"/>
              </a:rPr>
              <a:t>Agilis</a:t>
            </a:r>
            <a:r>
              <a:rPr lang="en-US" sz="1200" b="1" dirty="0">
                <a:latin typeface="Calibri" panose="020F0502020204030204" pitchFamily="34" charset="0"/>
              </a:rPr>
              <a:t>™ </a:t>
            </a:r>
            <a:r>
              <a:rPr lang="en-US" sz="1200" b="1" dirty="0" err="1">
                <a:latin typeface="Calibri" panose="020F0502020204030204" pitchFamily="34" charset="0"/>
              </a:rPr>
              <a:t>NxT</a:t>
            </a:r>
            <a:r>
              <a:rPr lang="en-US" sz="1200" b="1" dirty="0">
                <a:latin typeface="Calibri" panose="020F0502020204030204" pitchFamily="34" charset="0"/>
              </a:rPr>
              <a:t> Sheath</a:t>
            </a:r>
          </a:p>
        </p:txBody>
      </p:sp>
    </p:spTree>
    <p:extLst>
      <p:ext uri="{BB962C8B-B14F-4D97-AF65-F5344CB8AC3E}">
        <p14:creationId xmlns:p14="http://schemas.microsoft.com/office/powerpoint/2010/main" val="1417945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TactiCath</a:t>
            </a:r>
            <a:r>
              <a:rPr lang="en-US" baseline="30000" dirty="0"/>
              <a:t>™</a:t>
            </a:r>
            <a:r>
              <a:rPr lang="en-US" dirty="0"/>
              <a:t> catheter clinical data summary</a:t>
            </a:r>
          </a:p>
        </p:txBody>
      </p:sp>
      <p:sp>
        <p:nvSpPr>
          <p:cNvPr id="27" name="Content Placeholder 26"/>
          <p:cNvSpPr>
            <a:spLocks noGrp="1"/>
          </p:cNvSpPr>
          <p:nvPr>
            <p:ph idx="1"/>
          </p:nvPr>
        </p:nvSpPr>
        <p:spPr/>
        <p:txBody>
          <a:bodyPr/>
          <a:lstStyle/>
          <a:p>
            <a:pPr lvl="1">
              <a:lnSpc>
                <a:spcPts val="1400"/>
              </a:lnSpc>
              <a:spcBef>
                <a:spcPts val="400"/>
              </a:spcBef>
            </a:pPr>
            <a:r>
              <a:rPr lang="en-US" dirty="0"/>
              <a:t>TactiCath catheter contact force technology can safely guide physicians to create effective lesions for the treatment of AF</a:t>
            </a:r>
            <a:r>
              <a:rPr lang="en-US" baseline="30000" dirty="0"/>
              <a:t>1</a:t>
            </a:r>
          </a:p>
          <a:p>
            <a:pPr lvl="1">
              <a:lnSpc>
                <a:spcPts val="1400"/>
              </a:lnSpc>
              <a:spcBef>
                <a:spcPts val="400"/>
              </a:spcBef>
            </a:pPr>
            <a:r>
              <a:rPr lang="en-US" dirty="0"/>
              <a:t>Following </a:t>
            </a:r>
            <a:r>
              <a:rPr lang="en-US" dirty="0" err="1"/>
              <a:t>TactiCath</a:t>
            </a:r>
            <a:r>
              <a:rPr lang="en-US" dirty="0"/>
              <a:t> catheter CF recommendations is </a:t>
            </a:r>
            <a:br>
              <a:rPr lang="en-US" dirty="0"/>
            </a:br>
            <a:r>
              <a:rPr lang="en-US" dirty="0"/>
              <a:t>associated with with successful outcomes demonstrated </a:t>
            </a:r>
            <a:br>
              <a:rPr lang="en-US" dirty="0"/>
            </a:br>
            <a:r>
              <a:rPr lang="en-US" dirty="0"/>
              <a:t>in multiple clinical studies </a:t>
            </a:r>
          </a:p>
          <a:p>
            <a:pPr lvl="2">
              <a:lnSpc>
                <a:spcPts val="1400"/>
              </a:lnSpc>
              <a:spcBef>
                <a:spcPts val="400"/>
              </a:spcBef>
            </a:pPr>
            <a:r>
              <a:rPr lang="en-US" dirty="0"/>
              <a:t>Lower risk of AF recurrence</a:t>
            </a:r>
            <a:r>
              <a:rPr lang="en-US" baseline="30000" dirty="0"/>
              <a:t>1</a:t>
            </a:r>
          </a:p>
          <a:p>
            <a:pPr lvl="2">
              <a:lnSpc>
                <a:spcPts val="1400"/>
              </a:lnSpc>
              <a:spcBef>
                <a:spcPts val="400"/>
              </a:spcBef>
            </a:pPr>
            <a:r>
              <a:rPr lang="en-US" dirty="0"/>
              <a:t>Improved durable pulmonary vein </a:t>
            </a:r>
            <a:r>
              <a:rPr lang="en-US" dirty="0" err="1"/>
              <a:t>isolatio</a:t>
            </a:r>
            <a:r>
              <a:rPr lang="en-US" baseline="30000" dirty="0"/>
              <a:t> 2,3 </a:t>
            </a:r>
          </a:p>
          <a:p>
            <a:pPr lvl="1">
              <a:lnSpc>
                <a:spcPts val="1400"/>
              </a:lnSpc>
              <a:spcBef>
                <a:spcPts val="400"/>
              </a:spcBef>
            </a:pPr>
            <a:r>
              <a:rPr lang="en-US" dirty="0"/>
              <a:t>The randomized TOCCASTAR clinical trial proved the safety and effectiveness of the TactiCath ablation catheter for paroxysmal AF treatment</a:t>
            </a:r>
            <a:r>
              <a:rPr lang="en-US" baseline="30000" dirty="0"/>
              <a:t>4</a:t>
            </a:r>
          </a:p>
          <a:p>
            <a:pPr lvl="1">
              <a:lnSpc>
                <a:spcPts val="1400"/>
              </a:lnSpc>
              <a:spcBef>
                <a:spcPts val="400"/>
              </a:spcBef>
            </a:pPr>
            <a:r>
              <a:rPr lang="en-US" b="1" dirty="0"/>
              <a:t>TactiCath catheter with optimal CF provided 85.5% clinical success* at 12 months</a:t>
            </a:r>
            <a:r>
              <a:rPr lang="en-US" b="1" baseline="30000" dirty="0"/>
              <a:t>4</a:t>
            </a:r>
          </a:p>
          <a:p>
            <a:pPr lvl="1">
              <a:lnSpc>
                <a:spcPts val="1400"/>
              </a:lnSpc>
              <a:spcBef>
                <a:spcPts val="400"/>
              </a:spcBef>
            </a:pPr>
            <a:r>
              <a:rPr lang="en-US" b="1" dirty="0"/>
              <a:t>Repeat ablation rate at 12 months was 7.2% in patients treated with optimal CF </a:t>
            </a:r>
            <a:r>
              <a:rPr lang="en-US" dirty="0"/>
              <a:t>vs. 16.1% with non-optimal CF, and 12.7% for non-CF control</a:t>
            </a:r>
            <a:r>
              <a:rPr lang="en-US" baseline="30000" dirty="0"/>
              <a:t>4</a:t>
            </a:r>
          </a:p>
          <a:p>
            <a:endParaRPr lang="en-US" sz="1100" dirty="0"/>
          </a:p>
        </p:txBody>
      </p:sp>
      <p:sp>
        <p:nvSpPr>
          <p:cNvPr id="12" name="Date Placeholder 11"/>
          <p:cNvSpPr>
            <a:spLocks noGrp="1"/>
          </p:cNvSpPr>
          <p:nvPr>
            <p:ph type="dt" sz="half" idx="10"/>
          </p:nvPr>
        </p:nvSpPr>
        <p:spPr/>
        <p:txBody>
          <a:bodyPr/>
          <a:lstStyle/>
          <a:p>
            <a:fld id="{EEC907DD-6465-3D45-85DC-651871651D9F}"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57</a:t>
            </a:fld>
            <a:endParaRPr lang="en-US" dirty="0"/>
          </a:p>
        </p:txBody>
      </p:sp>
      <p:sp>
        <p:nvSpPr>
          <p:cNvPr id="19" name="Text Placeholder 18"/>
          <p:cNvSpPr>
            <a:spLocks noGrp="1"/>
          </p:cNvSpPr>
          <p:nvPr>
            <p:ph type="body" sz="quarter" idx="15"/>
          </p:nvPr>
        </p:nvSpPr>
        <p:spPr/>
        <p:txBody>
          <a:bodyPr/>
          <a:lstStyle/>
          <a:p>
            <a:pPr marL="0" lvl="1">
              <a:spcBef>
                <a:spcPts val="200"/>
              </a:spcBef>
            </a:pPr>
            <a:r>
              <a:rPr lang="en-US" sz="800" dirty="0"/>
              <a:t>*Primary effectiveness (off drug) was 67.8% at 12 months for TactiCath catheter group overall (75.9% with optimal CF; 58.1% with non-optimal CF) </a:t>
            </a:r>
            <a:br>
              <a:rPr lang="en-US" sz="800" dirty="0"/>
            </a:br>
            <a:endParaRPr lang="en-US" sz="800" dirty="0"/>
          </a:p>
          <a:p>
            <a:r>
              <a:rPr lang="en-US" dirty="0"/>
              <a:t>1. Reddy VY, et al. </a:t>
            </a:r>
            <a:r>
              <a:rPr lang="en-US" i="1" dirty="0"/>
              <a:t>Heart Rhythm </a:t>
            </a:r>
            <a:r>
              <a:rPr lang="en-US" dirty="0"/>
              <a:t>2012;9(11):1789–95.</a:t>
            </a:r>
          </a:p>
          <a:p>
            <a:r>
              <a:rPr lang="en-US" dirty="0"/>
              <a:t>2. </a:t>
            </a:r>
            <a:r>
              <a:rPr lang="en-US" dirty="0" err="1"/>
              <a:t>Neuzil</a:t>
            </a:r>
            <a:r>
              <a:rPr lang="en-US" dirty="0"/>
              <a:t> P,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2013;6(2):327–33.</a:t>
            </a:r>
          </a:p>
          <a:p>
            <a:r>
              <a:rPr lang="en-US" dirty="0"/>
              <a:t>3. </a:t>
            </a:r>
            <a:r>
              <a:rPr lang="en-US" dirty="0" err="1"/>
              <a:t>Kautzner</a:t>
            </a:r>
            <a:r>
              <a:rPr lang="en-US" dirty="0"/>
              <a:t> J, et al. </a:t>
            </a:r>
            <a:r>
              <a:rPr lang="en-US" i="1" dirty="0" err="1"/>
              <a:t>Europace</a:t>
            </a:r>
            <a:r>
              <a:rPr lang="en-US" dirty="0"/>
              <a:t> 2015;17(8):1229–35.  </a:t>
            </a:r>
            <a:br>
              <a:rPr lang="en-US" dirty="0"/>
            </a:br>
            <a:r>
              <a:rPr lang="en-US" dirty="0"/>
              <a:t>4. Reddy VY, et al. </a:t>
            </a:r>
            <a:r>
              <a:rPr lang="en-US" i="1" dirty="0"/>
              <a:t>Circulation</a:t>
            </a:r>
            <a:r>
              <a:rPr lang="en-US" dirty="0"/>
              <a:t> 2015;132(10):907–15</a:t>
            </a:r>
            <a:r>
              <a:rPr lang="en-US" sz="900" dirty="0"/>
              <a:t>. </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367117100"/>
              </p:ext>
            </p:extLst>
          </p:nvPr>
        </p:nvGraphicFramePr>
        <p:xfrm>
          <a:off x="4561216" y="963391"/>
          <a:ext cx="4231947" cy="2194560"/>
        </p:xfrm>
        <a:graphic>
          <a:graphicData uri="http://schemas.openxmlformats.org/drawingml/2006/table">
            <a:tbl>
              <a:tblPr bandRow="1">
                <a:tableStyleId>{5C22544A-7EE6-4342-B048-85BDC9FD1C3A}</a:tableStyleId>
              </a:tblPr>
              <a:tblGrid>
                <a:gridCol w="4231947">
                  <a:extLst>
                    <a:ext uri="{9D8B030D-6E8A-4147-A177-3AD203B41FA5}">
                      <a16:colId xmlns:a16="http://schemas.microsoft.com/office/drawing/2014/main" val="20000"/>
                    </a:ext>
                  </a:extLst>
                </a:gridCol>
              </a:tblGrid>
              <a:tr h="548640">
                <a:tc>
                  <a:txBody>
                    <a:bodyPr/>
                    <a:lstStyle/>
                    <a:p>
                      <a:pPr marL="404813" indent="0"/>
                      <a:r>
                        <a:rPr lang="en-US" sz="1400" dirty="0"/>
                        <a:t>TARGET          20 g</a:t>
                      </a:r>
                      <a:r>
                        <a:rPr lang="en-US" sz="1400" baseline="0" dirty="0"/>
                        <a:t> with range (10 g, 30 g)</a:t>
                      </a:r>
                      <a:r>
                        <a:rPr lang="en-US" sz="1400" baseline="30000" dirty="0"/>
                        <a:t>1,2</a:t>
                      </a:r>
                    </a:p>
                  </a:txBody>
                  <a:tcPr anchor="ctr">
                    <a:solidFill>
                      <a:schemeClr val="bg2"/>
                    </a:solidFill>
                  </a:tcPr>
                </a:tc>
                <a:extLst>
                  <a:ext uri="{0D108BD9-81ED-4DB2-BD59-A6C34878D82A}">
                    <a16:rowId xmlns:a16="http://schemas.microsoft.com/office/drawing/2014/main" val="10000"/>
                  </a:ext>
                </a:extLst>
              </a:tr>
              <a:tr h="548640">
                <a:tc>
                  <a:txBody>
                    <a:bodyPr/>
                    <a:lstStyle/>
                    <a:p>
                      <a:pPr marL="404813" indent="0"/>
                      <a:r>
                        <a:rPr lang="en-US" sz="1400" dirty="0"/>
                        <a:t>Min          10 g for any ablation points</a:t>
                      </a:r>
                      <a:r>
                        <a:rPr lang="en-US" sz="1400" baseline="30000" dirty="0"/>
                        <a:t>1,2</a:t>
                      </a:r>
                    </a:p>
                  </a:txBody>
                  <a:tcPr anchor="ctr">
                    <a:solidFill>
                      <a:schemeClr val="bg1">
                        <a:lumMod val="95000"/>
                      </a:schemeClr>
                    </a:solidFill>
                  </a:tcPr>
                </a:tc>
                <a:extLst>
                  <a:ext uri="{0D108BD9-81ED-4DB2-BD59-A6C34878D82A}">
                    <a16:rowId xmlns:a16="http://schemas.microsoft.com/office/drawing/2014/main" val="10001"/>
                  </a:ext>
                </a:extLst>
              </a:tr>
              <a:tr h="548640">
                <a:tc>
                  <a:txBody>
                    <a:bodyPr/>
                    <a:lstStyle/>
                    <a:p>
                      <a:pPr marL="404813" indent="0"/>
                      <a:r>
                        <a:rPr lang="en-US" sz="1400" dirty="0"/>
                        <a:t>Min          400 </a:t>
                      </a:r>
                      <a:r>
                        <a:rPr lang="en-US" sz="1400" dirty="0" err="1"/>
                        <a:t>gs</a:t>
                      </a:r>
                      <a:r>
                        <a:rPr lang="en-US" sz="1400" dirty="0"/>
                        <a:t> for any ablation points</a:t>
                      </a:r>
                      <a:r>
                        <a:rPr lang="en-US" sz="1400" baseline="30000" dirty="0"/>
                        <a:t>2</a:t>
                      </a:r>
                    </a:p>
                  </a:txBody>
                  <a:tcPr anchor="ctr">
                    <a:solidFill>
                      <a:schemeClr val="bg2"/>
                    </a:solidFill>
                  </a:tcPr>
                </a:tc>
                <a:extLst>
                  <a:ext uri="{0D108BD9-81ED-4DB2-BD59-A6C34878D82A}">
                    <a16:rowId xmlns:a16="http://schemas.microsoft.com/office/drawing/2014/main" val="10002"/>
                  </a:ext>
                </a:extLst>
              </a:tr>
              <a:tr h="548640">
                <a:tc>
                  <a:txBody>
                    <a:bodyPr/>
                    <a:lstStyle/>
                    <a:p>
                      <a:pPr marL="404813" indent="0"/>
                      <a:r>
                        <a:rPr lang="en-US" sz="1400" dirty="0"/>
                        <a:t>ONE SHOT: </a:t>
                      </a:r>
                      <a:r>
                        <a:rPr lang="en-US" sz="1400" dirty="0" err="1"/>
                        <a:t>Transmurality</a:t>
                      </a:r>
                      <a:r>
                        <a:rPr lang="en-US" sz="1400" dirty="0"/>
                        <a:t> should be achieved in one shot</a:t>
                      </a:r>
                      <a:r>
                        <a:rPr lang="en-US" sz="1400" baseline="30000" dirty="0"/>
                        <a:t>2</a:t>
                      </a:r>
                    </a:p>
                  </a:txBody>
                  <a:tcPr anchor="ctr">
                    <a:solidFill>
                      <a:schemeClr val="bg1">
                        <a:lumMod val="95000"/>
                      </a:schemeClr>
                    </a:solidFill>
                  </a:tcPr>
                </a:tc>
                <a:extLst>
                  <a:ext uri="{0D108BD9-81ED-4DB2-BD59-A6C34878D82A}">
                    <a16:rowId xmlns:a16="http://schemas.microsoft.com/office/drawing/2014/main" val="10003"/>
                  </a:ext>
                </a:extLst>
              </a:tr>
            </a:tbl>
          </a:graphicData>
        </a:graphic>
      </p:graphicFrame>
      <p:grpSp>
        <p:nvGrpSpPr>
          <p:cNvPr id="16" name="Group 15"/>
          <p:cNvGrpSpPr/>
          <p:nvPr/>
        </p:nvGrpSpPr>
        <p:grpSpPr>
          <a:xfrm>
            <a:off x="4667689" y="1073544"/>
            <a:ext cx="1500252" cy="1942336"/>
            <a:chOff x="595423" y="1757978"/>
            <a:chExt cx="1500252" cy="1942336"/>
          </a:xfrm>
        </p:grpSpPr>
        <p:sp>
          <p:nvSpPr>
            <p:cNvPr id="17" name="Right Arrow 16"/>
            <p:cNvSpPr/>
            <p:nvPr/>
          </p:nvSpPr>
          <p:spPr>
            <a:xfrm>
              <a:off x="595423" y="1835892"/>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95423" y="2392346"/>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p:cNvSpPr/>
            <p:nvPr/>
          </p:nvSpPr>
          <p:spPr>
            <a:xfrm>
              <a:off x="595423" y="2941724"/>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595423" y="3484007"/>
              <a:ext cx="297711" cy="21630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775635" y="1757978"/>
              <a:ext cx="320040" cy="320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CF</a:t>
              </a:r>
            </a:p>
          </p:txBody>
        </p:sp>
        <p:sp>
          <p:nvSpPr>
            <p:cNvPr id="23" name="Oval 22"/>
            <p:cNvSpPr/>
            <p:nvPr/>
          </p:nvSpPr>
          <p:spPr>
            <a:xfrm>
              <a:off x="1385779" y="2328252"/>
              <a:ext cx="320040" cy="320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CF</a:t>
              </a:r>
            </a:p>
          </p:txBody>
        </p:sp>
        <p:sp>
          <p:nvSpPr>
            <p:cNvPr id="24" name="Oval 23"/>
            <p:cNvSpPr/>
            <p:nvPr/>
          </p:nvSpPr>
          <p:spPr>
            <a:xfrm>
              <a:off x="1385779" y="2877572"/>
              <a:ext cx="320040" cy="320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latin typeface="Calibri" panose="020F0502020204030204" pitchFamily="34" charset="0"/>
                </a:rPr>
                <a:t>FTI</a:t>
              </a:r>
            </a:p>
          </p:txBody>
        </p:sp>
      </p:grpSp>
    </p:spTree>
    <p:extLst>
      <p:ext uri="{BB962C8B-B14F-4D97-AF65-F5344CB8AC3E}">
        <p14:creationId xmlns:p14="http://schemas.microsoft.com/office/powerpoint/2010/main" val="843254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Study Summary</a:t>
            </a:r>
          </a:p>
        </p:txBody>
      </p:sp>
      <p:sp>
        <p:nvSpPr>
          <p:cNvPr id="6" name="Slide Number Placeholder 5"/>
          <p:cNvSpPr>
            <a:spLocks noGrp="1"/>
          </p:cNvSpPr>
          <p:nvPr>
            <p:ph type="sldNum" sz="quarter" idx="12"/>
          </p:nvPr>
        </p:nvSpPr>
        <p:spPr/>
        <p:txBody>
          <a:bodyPr/>
          <a:lstStyle/>
          <a:p>
            <a:pPr defTabSz="685800"/>
            <a:fld id="{A2885E78-1F86-4A3D-9EE1-B0103B1CEF15}" type="slidenum">
              <a:rPr lang="en-US">
                <a:solidFill>
                  <a:prstClr val="white"/>
                </a:solidFill>
              </a:rPr>
              <a:pPr defTabSz="685800"/>
              <a:t>58</a:t>
            </a:fld>
            <a:endParaRPr lang="en-US" dirty="0">
              <a:solidFill>
                <a:prstClr val="white"/>
              </a:solidFill>
            </a:endParaRPr>
          </a:p>
        </p:txBody>
      </p:sp>
      <p:sp>
        <p:nvSpPr>
          <p:cNvPr id="8" name="Text Placeholder 7">
            <a:extLst>
              <a:ext uri="{FF2B5EF4-FFF2-40B4-BE49-F238E27FC236}">
                <a16:creationId xmlns:a16="http://schemas.microsoft.com/office/drawing/2014/main" id="{8FE8A690-BAEA-4FEB-B5A4-C7B8DEF0715D}"/>
              </a:ext>
            </a:extLst>
          </p:cNvPr>
          <p:cNvSpPr>
            <a:spLocks noGrp="1"/>
          </p:cNvSpPr>
          <p:nvPr>
            <p:ph type="body" idx="1"/>
          </p:nvPr>
        </p:nvSpPr>
        <p:spPr/>
        <p:txBody>
          <a:bodyPr/>
          <a:lstStyle/>
          <a:p>
            <a:r>
              <a:rPr lang="en-US" dirty="0" err="1"/>
              <a:t>TactiCath</a:t>
            </a:r>
            <a:r>
              <a:rPr lang="en-US" dirty="0"/>
              <a:t>™ Contact Force Ablation Catheter, Sensor Enabled™ </a:t>
            </a:r>
          </a:p>
          <a:p>
            <a:endParaRPr lang="en-US" dirty="0"/>
          </a:p>
        </p:txBody>
      </p:sp>
      <p:pic>
        <p:nvPicPr>
          <p:cNvPr id="9" name="Picture 2">
            <a:extLst>
              <a:ext uri="{FF2B5EF4-FFF2-40B4-BE49-F238E27FC236}">
                <a16:creationId xmlns:a16="http://schemas.microsoft.com/office/drawing/2014/main" id="{00B0DCB4-16E4-451C-82F2-B864427443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980" y="1730572"/>
            <a:ext cx="2075851" cy="158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ction Button: Go Home 14">
            <a:hlinkClick r:id="rId4" action="ppaction://hlinksldjump" highlightClick="1"/>
            <a:extLst>
              <a:ext uri="{FF2B5EF4-FFF2-40B4-BE49-F238E27FC236}">
                <a16:creationId xmlns:a16="http://schemas.microsoft.com/office/drawing/2014/main" id="{567B08F8-910C-42D8-8161-E800DF269D9E}"/>
              </a:ext>
            </a:extLst>
          </p:cNvPr>
          <p:cNvSpPr/>
          <p:nvPr/>
        </p:nvSpPr>
        <p:spPr>
          <a:xfrm>
            <a:off x="502920" y="4680684"/>
            <a:ext cx="453224" cy="280979"/>
          </a:xfrm>
          <a:prstGeom prst="actionButtonHome">
            <a:avLst/>
          </a:prstGeom>
          <a:solidFill>
            <a:srgbClr val="009CD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2959721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TactiSense</a:t>
            </a:r>
            <a:r>
              <a:rPr lang="en-US" dirty="0"/>
              <a:t> IDE</a:t>
            </a:r>
          </a:p>
        </p:txBody>
      </p:sp>
      <p:sp>
        <p:nvSpPr>
          <p:cNvPr id="3" name="Subtitle 2"/>
          <p:cNvSpPr>
            <a:spLocks noGrp="1"/>
          </p:cNvSpPr>
          <p:nvPr>
            <p:ph type="body" idx="1"/>
          </p:nvPr>
        </p:nvSpPr>
        <p:spPr/>
        <p:txBody>
          <a:bodyPr/>
          <a:lstStyle/>
          <a:p>
            <a:r>
              <a:rPr lang="en-US" dirty="0" err="1"/>
              <a:t>TactiCath</a:t>
            </a:r>
            <a:r>
              <a:rPr lang="en-US" dirty="0"/>
              <a:t>™ Catheter, Sensor Enabled™ SAFETY and effectiveness</a:t>
            </a:r>
          </a:p>
        </p:txBody>
      </p:sp>
      <p:sp>
        <p:nvSpPr>
          <p:cNvPr id="4" name="Slide Number Placeholder 3"/>
          <p:cNvSpPr>
            <a:spLocks noGrp="1"/>
          </p:cNvSpPr>
          <p:nvPr>
            <p:ph type="sldNum" sz="quarter" idx="12"/>
          </p:nvPr>
        </p:nvSpPr>
        <p:spPr/>
        <p:txBody>
          <a:bodyPr/>
          <a:lstStyle/>
          <a:p>
            <a:pPr defTabSz="685800"/>
            <a:fld id="{B5E5DBCF-1D51-C641-BCE7-C1621196A4B9}" type="slidenum">
              <a:rPr lang="en-US">
                <a:solidFill>
                  <a:srgbClr val="004F71"/>
                </a:solidFill>
              </a:rPr>
              <a:pPr defTabSz="685800"/>
              <a:t>59</a:t>
            </a:fld>
            <a:endParaRPr lang="en-US" dirty="0">
              <a:solidFill>
                <a:srgbClr val="004F71"/>
              </a:solidFill>
            </a:endParaRPr>
          </a:p>
        </p:txBody>
      </p:sp>
      <p:sp>
        <p:nvSpPr>
          <p:cNvPr id="5" name="TextBox 4">
            <a:extLst>
              <a:ext uri="{FF2B5EF4-FFF2-40B4-BE49-F238E27FC236}">
                <a16:creationId xmlns:a16="http://schemas.microsoft.com/office/drawing/2014/main" id="{D3B98A64-5918-4FD2-A454-4A64D1A3C583}"/>
              </a:ext>
            </a:extLst>
          </p:cNvPr>
          <p:cNvSpPr txBox="1"/>
          <p:nvPr/>
        </p:nvSpPr>
        <p:spPr>
          <a:xfrm>
            <a:off x="485336" y="3943351"/>
            <a:ext cx="8103370" cy="784830"/>
          </a:xfrm>
          <a:prstGeom prst="rect">
            <a:avLst/>
          </a:prstGeom>
          <a:noFill/>
        </p:spPr>
        <p:txBody>
          <a:bodyPr wrap="square" rtlCol="0">
            <a:spAutoFit/>
          </a:bodyPr>
          <a:lstStyle/>
          <a:p>
            <a:pPr defTabSz="685800"/>
            <a:r>
              <a:rPr lang="en-US" sz="900" dirty="0">
                <a:solidFill>
                  <a:srgbClr val="000000"/>
                </a:solidFill>
                <a:latin typeface="Calibri" panose="020F0502020204030204" pitchFamily="34" charset="0"/>
                <a:cs typeface="Calibri" panose="020F0502020204030204" pitchFamily="34" charset="0"/>
              </a:rPr>
              <a:t>Two clinical studies support TCSE. The  TOCCASTAR clinical study conducted for the TactiCath™ Set, which also supports the TactiCath™ Quartz Set. These clinical data are also applicable to the TactiCath™ Contact Force Ablation Catheter, Sensor Enabled™ as mechanical/functional testing and preclinical studies have demonstrated equivalent performance and safety to the TactiCath™ Quartz Contact Force Ablation Catheter. The </a:t>
            </a:r>
            <a:r>
              <a:rPr lang="en-US" sz="900" dirty="0" err="1">
                <a:solidFill>
                  <a:srgbClr val="000000"/>
                </a:solidFill>
                <a:latin typeface="Calibri" panose="020F0502020204030204" pitchFamily="34" charset="0"/>
                <a:cs typeface="Calibri" panose="020F0502020204030204" pitchFamily="34" charset="0"/>
              </a:rPr>
              <a:t>TactiSense</a:t>
            </a:r>
            <a:r>
              <a:rPr lang="en-US" sz="900" dirty="0">
                <a:solidFill>
                  <a:srgbClr val="000000"/>
                </a:solidFill>
                <a:latin typeface="Calibri" panose="020F0502020204030204" pitchFamily="34" charset="0"/>
                <a:cs typeface="Calibri" panose="020F0502020204030204" pitchFamily="34" charset="0"/>
              </a:rPr>
              <a:t> study was conducted to demonstrate the acute safety and effectiveness of ablation with the TactiCath™ Contact Force Ablation Catheter, Sensor Enabled™, for the treatment of drug refractory recurrent symptomatic paroxysmal atrial fibrillation</a:t>
            </a:r>
          </a:p>
        </p:txBody>
      </p:sp>
      <p:sp>
        <p:nvSpPr>
          <p:cNvPr id="8" name="Text Placeholder 16">
            <a:extLst>
              <a:ext uri="{FF2B5EF4-FFF2-40B4-BE49-F238E27FC236}">
                <a16:creationId xmlns:a16="http://schemas.microsoft.com/office/drawing/2014/main" id="{408D66A0-10BC-45DB-A7C8-9F79DB164800}"/>
              </a:ext>
            </a:extLst>
          </p:cNvPr>
          <p:cNvSpPr txBox="1">
            <a:spLocks/>
          </p:cNvSpPr>
          <p:nvPr/>
        </p:nvSpPr>
        <p:spPr>
          <a:xfrm>
            <a:off x="416560" y="4770792"/>
            <a:ext cx="4064000" cy="331593"/>
          </a:xfrm>
          <a:prstGeom prst="rect">
            <a:avLst/>
          </a:prstGeom>
          <a:noFill/>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800">
              <a:spcBef>
                <a:spcPts val="450"/>
              </a:spcBef>
            </a:pPr>
            <a:r>
              <a:rPr lang="en-US" altLang="en-US" sz="825" b="0" dirty="0">
                <a:solidFill>
                  <a:srgbClr val="000000"/>
                </a:solidFill>
              </a:rPr>
              <a:t>1. </a:t>
            </a:r>
            <a:r>
              <a:rPr lang="en-US" altLang="en-US" sz="825" b="0" dirty="0" err="1">
                <a:solidFill>
                  <a:srgbClr val="000000"/>
                </a:solidFill>
              </a:rPr>
              <a:t>TactiSense</a:t>
            </a:r>
            <a:r>
              <a:rPr lang="en-US" altLang="en-US" sz="825" b="0" dirty="0">
                <a:solidFill>
                  <a:srgbClr val="000000"/>
                </a:solidFill>
              </a:rPr>
              <a:t> IDE study</a:t>
            </a:r>
            <a:r>
              <a:rPr lang="en-US" sz="825" b="0" dirty="0">
                <a:solidFill>
                  <a:srgbClr val="000000"/>
                </a:solidFill>
              </a:rPr>
              <a:t>. </a:t>
            </a:r>
            <a:r>
              <a:rPr lang="en-US" sz="825" b="0" dirty="0" err="1">
                <a:solidFill>
                  <a:srgbClr val="000000"/>
                </a:solidFill>
              </a:rPr>
              <a:t>TactiCath</a:t>
            </a:r>
            <a:r>
              <a:rPr lang="en-US" sz="825" b="0" dirty="0">
                <a:solidFill>
                  <a:srgbClr val="000000"/>
                </a:solidFill>
              </a:rPr>
              <a:t> SE IFU #ARTEN600049107 A, Dec 2018.</a:t>
            </a:r>
            <a:endParaRPr lang="en-US" altLang="en-US" sz="825" b="0" dirty="0">
              <a:solidFill>
                <a:srgbClr val="000000"/>
              </a:solidFill>
            </a:endParaRPr>
          </a:p>
        </p:txBody>
      </p:sp>
    </p:spTree>
    <p:extLst>
      <p:ext uri="{BB962C8B-B14F-4D97-AF65-F5344CB8AC3E}">
        <p14:creationId xmlns:p14="http://schemas.microsoft.com/office/powerpoint/2010/main" val="254116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29788" y="3641945"/>
            <a:ext cx="1001107" cy="369332"/>
          </a:xfrm>
          <a:prstGeom prst="rect">
            <a:avLst/>
          </a:prstGeom>
          <a:noFill/>
        </p:spPr>
        <p:txBody>
          <a:bodyPr wrap="none" rtlCol="0">
            <a:spAutoFit/>
          </a:bodyPr>
          <a:lstStyle/>
          <a:p>
            <a:pPr algn="ctr" fontAlgn="auto">
              <a:spcBef>
                <a:spcPts val="0"/>
              </a:spcBef>
              <a:spcAft>
                <a:spcPts val="0"/>
              </a:spcAft>
            </a:pPr>
            <a:r>
              <a:rPr lang="en-US" dirty="0">
                <a:solidFill>
                  <a:srgbClr val="FFFFFF"/>
                </a:solidFill>
                <a:latin typeface="Arial"/>
              </a:rPr>
              <a:t>$11,528</a:t>
            </a:r>
          </a:p>
        </p:txBody>
      </p:sp>
      <p:sp>
        <p:nvSpPr>
          <p:cNvPr id="3" name="Title 2"/>
          <p:cNvSpPr>
            <a:spLocks noGrp="1"/>
          </p:cNvSpPr>
          <p:nvPr>
            <p:ph type="title"/>
          </p:nvPr>
        </p:nvSpPr>
        <p:spPr/>
        <p:txBody>
          <a:bodyPr>
            <a:normAutofit fontScale="90000"/>
          </a:bodyPr>
          <a:lstStyle/>
          <a:p>
            <a:r>
              <a:rPr lang="en-US" dirty="0"/>
              <a:t>RF procedures less costly than </a:t>
            </a:r>
            <a:r>
              <a:rPr lang="en-US" dirty="0" err="1"/>
              <a:t>cryoablation</a:t>
            </a:r>
            <a:r>
              <a:rPr lang="en-US" dirty="0"/>
              <a:t> for AF</a:t>
            </a:r>
          </a:p>
        </p:txBody>
      </p:sp>
      <p:sp>
        <p:nvSpPr>
          <p:cNvPr id="27" name="Content Placeholder 2"/>
          <p:cNvSpPr>
            <a:spLocks noGrp="1"/>
          </p:cNvSpPr>
          <p:nvPr>
            <p:ph idx="1"/>
          </p:nvPr>
        </p:nvSpPr>
        <p:spPr>
          <a:xfrm>
            <a:off x="502920" y="914401"/>
            <a:ext cx="3112150" cy="3367454"/>
          </a:xfrm>
        </p:spPr>
        <p:txBody>
          <a:bodyPr/>
          <a:lstStyle/>
          <a:p>
            <a:pPr marL="0" lvl="1" indent="0">
              <a:lnSpc>
                <a:spcPts val="1600"/>
              </a:lnSpc>
              <a:spcBef>
                <a:spcPts val="0"/>
              </a:spcBef>
              <a:buNone/>
            </a:pPr>
            <a:r>
              <a:rPr lang="en-US" sz="1400" dirty="0"/>
              <a:t>An analysis of 2013–2014 records of hospitals routinely using both technologies show </a:t>
            </a:r>
            <a:r>
              <a:rPr lang="en-US" sz="1400" dirty="0" err="1"/>
              <a:t>cyroablation</a:t>
            </a:r>
            <a:r>
              <a:rPr lang="en-US" sz="1400" dirty="0"/>
              <a:t> procedure costs were 20–30% higher than RF procedures for AF.</a:t>
            </a:r>
          </a:p>
          <a:p>
            <a:pPr lvl="1">
              <a:lnSpc>
                <a:spcPts val="1600"/>
              </a:lnSpc>
            </a:pPr>
            <a:r>
              <a:rPr lang="en-US" sz="1400" b="0" cap="none" dirty="0">
                <a:solidFill>
                  <a:schemeClr val="tx1"/>
                </a:solidFill>
                <a:latin typeface="+mj-lt"/>
              </a:rPr>
              <a:t>Primary endpoint: Total variable visit costs for AF ablation with </a:t>
            </a:r>
            <a:r>
              <a:rPr lang="en-US" sz="1400" b="0" cap="none" dirty="0" err="1">
                <a:solidFill>
                  <a:schemeClr val="tx1"/>
                </a:solidFill>
                <a:latin typeface="+mj-lt"/>
              </a:rPr>
              <a:t>cryoablation</a:t>
            </a:r>
            <a:r>
              <a:rPr lang="en-US" sz="1400" b="0" cap="none" dirty="0">
                <a:solidFill>
                  <a:schemeClr val="tx1"/>
                </a:solidFill>
                <a:latin typeface="+mj-lt"/>
              </a:rPr>
              <a:t> vs. RF adjusted for patient and hospital characteristics</a:t>
            </a:r>
          </a:p>
          <a:p>
            <a:pPr lvl="2">
              <a:lnSpc>
                <a:spcPts val="1600"/>
              </a:lnSpc>
            </a:pPr>
            <a:r>
              <a:rPr lang="en-US" sz="1400" dirty="0"/>
              <a:t>1261 RF procedures</a:t>
            </a:r>
          </a:p>
          <a:p>
            <a:pPr lvl="2">
              <a:lnSpc>
                <a:spcPts val="1600"/>
              </a:lnSpc>
            </a:pPr>
            <a:r>
              <a:rPr lang="en-US" sz="1400" dirty="0"/>
              <a:t>1276 </a:t>
            </a:r>
            <a:r>
              <a:rPr lang="en-US" sz="1400" dirty="0" err="1"/>
              <a:t>cryoablation</a:t>
            </a:r>
            <a:r>
              <a:rPr lang="en-US" sz="1400" dirty="0"/>
              <a:t> procedures, of which 500 (39%) used </a:t>
            </a:r>
            <a:r>
              <a:rPr lang="en-US" sz="1400" dirty="0" err="1"/>
              <a:t>cryoablation</a:t>
            </a:r>
            <a:r>
              <a:rPr lang="en-US" sz="1400" dirty="0"/>
              <a:t> with RF</a:t>
            </a:r>
          </a:p>
        </p:txBody>
      </p:sp>
      <p:sp>
        <p:nvSpPr>
          <p:cNvPr id="11" name="Date Placeholder 10"/>
          <p:cNvSpPr>
            <a:spLocks noGrp="1"/>
          </p:cNvSpPr>
          <p:nvPr>
            <p:ph type="dt" sz="half" idx="10"/>
          </p:nvPr>
        </p:nvSpPr>
        <p:spPr/>
        <p:txBody>
          <a:bodyPr/>
          <a:lstStyle/>
          <a:p>
            <a:fld id="{48B32DF4-321E-7B44-A53A-78489100D7BC}"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6</a:t>
            </a:fld>
            <a:endParaRPr lang="en-US" dirty="0"/>
          </a:p>
        </p:txBody>
      </p:sp>
      <p:sp>
        <p:nvSpPr>
          <p:cNvPr id="17" name="Text Placeholder 16"/>
          <p:cNvSpPr>
            <a:spLocks noGrp="1"/>
          </p:cNvSpPr>
          <p:nvPr>
            <p:ph type="body" sz="quarter" idx="15"/>
          </p:nvPr>
        </p:nvSpPr>
        <p:spPr/>
        <p:txBody>
          <a:bodyPr/>
          <a:lstStyle/>
          <a:p>
            <a:r>
              <a:rPr lang="en-US" dirty="0"/>
              <a:t>1. Hunter TD, et al. </a:t>
            </a:r>
            <a:r>
              <a:rPr lang="en-US" i="1" dirty="0"/>
              <a:t>J Med Econ </a:t>
            </a:r>
            <a:r>
              <a:rPr lang="en-US" dirty="0"/>
              <a:t>2016 Oct;19(10):959–64.</a:t>
            </a:r>
          </a:p>
        </p:txBody>
      </p:sp>
      <p:grpSp>
        <p:nvGrpSpPr>
          <p:cNvPr id="4" name="Group 3"/>
          <p:cNvGrpSpPr/>
          <p:nvPr/>
        </p:nvGrpSpPr>
        <p:grpSpPr>
          <a:xfrm>
            <a:off x="3530010" y="1051325"/>
            <a:ext cx="5603357" cy="3651101"/>
            <a:chOff x="3530010" y="1051325"/>
            <a:chExt cx="5603357" cy="3651101"/>
          </a:xfrm>
        </p:grpSpPr>
        <p:graphicFrame>
          <p:nvGraphicFramePr>
            <p:cNvPr id="13" name="Chart 12"/>
            <p:cNvGraphicFramePr/>
            <p:nvPr>
              <p:extLst>
                <p:ext uri="{D42A27DB-BD31-4B8C-83A1-F6EECF244321}">
                  <p14:modId xmlns:p14="http://schemas.microsoft.com/office/powerpoint/2010/main" val="2903748570"/>
                </p:ext>
              </p:extLst>
            </p:nvPr>
          </p:nvGraphicFramePr>
          <p:xfrm>
            <a:off x="3530010" y="1360967"/>
            <a:ext cx="5401340" cy="31791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1999" y="1051325"/>
              <a:ext cx="4221164" cy="307777"/>
            </a:xfrm>
            <a:prstGeom prst="rect">
              <a:avLst/>
            </a:prstGeom>
            <a:solidFill>
              <a:schemeClr val="bg1"/>
            </a:solidFill>
          </p:spPr>
          <p:txBody>
            <a:bodyPr wrap="square" rtlCol="0">
              <a:spAutoFit/>
            </a:bodyPr>
            <a:lstStyle/>
            <a:p>
              <a:pPr algn="ctr"/>
              <a:r>
                <a:rPr lang="en-US" sz="1400" b="1" dirty="0">
                  <a:solidFill>
                    <a:schemeClr val="tx2"/>
                  </a:solidFill>
                  <a:latin typeface="Calibri" panose="020F0502020204030204" pitchFamily="34" charset="0"/>
                  <a:ea typeface="Calibri" charset="0"/>
                  <a:cs typeface="Calibri" charset="0"/>
                </a:rPr>
                <a:t>VARIABLE (DIRECT) HOSPITAL AF ABLATION COSTS</a:t>
              </a:r>
              <a:endParaRPr lang="en-US" sz="1400" b="1" baseline="30000" dirty="0">
                <a:solidFill>
                  <a:schemeClr val="tx2"/>
                </a:solidFill>
                <a:latin typeface="Calibri" panose="020F0502020204030204" pitchFamily="34" charset="0"/>
                <a:ea typeface="Calibri" charset="0"/>
                <a:cs typeface="Calibri" charset="0"/>
              </a:endParaRPr>
            </a:p>
          </p:txBody>
        </p:sp>
        <p:grpSp>
          <p:nvGrpSpPr>
            <p:cNvPr id="15" name="Group 14"/>
            <p:cNvGrpSpPr/>
            <p:nvPr/>
          </p:nvGrpSpPr>
          <p:grpSpPr>
            <a:xfrm>
              <a:off x="8272226" y="1411996"/>
              <a:ext cx="861141" cy="493197"/>
              <a:chOff x="8272226" y="1411996"/>
              <a:chExt cx="861141" cy="493197"/>
            </a:xfrm>
          </p:grpSpPr>
          <p:sp>
            <p:nvSpPr>
              <p:cNvPr id="33" name="Rectangle 32"/>
              <p:cNvSpPr/>
              <p:nvPr/>
            </p:nvSpPr>
            <p:spPr>
              <a:xfrm>
                <a:off x="8272226" y="1475794"/>
                <a:ext cx="137160" cy="137160"/>
              </a:xfrm>
              <a:prstGeom prst="rect">
                <a:avLst/>
              </a:prstGeom>
              <a:solidFill>
                <a:srgbClr val="AA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8366854" y="1411996"/>
                <a:ext cx="766513" cy="276999"/>
              </a:xfrm>
              <a:prstGeom prst="rect">
                <a:avLst/>
              </a:prstGeom>
              <a:noFill/>
            </p:spPr>
            <p:txBody>
              <a:bodyPr wrap="square" rtlCol="0">
                <a:spAutoFit/>
              </a:bodyPr>
              <a:lstStyle/>
              <a:p>
                <a:r>
                  <a:rPr lang="en-US" sz="1200" b="1" dirty="0">
                    <a:latin typeface="Calibri" panose="020F0502020204030204" pitchFamily="34" charset="0"/>
                  </a:rPr>
                  <a:t>RF</a:t>
                </a:r>
              </a:p>
            </p:txBody>
          </p:sp>
          <p:sp>
            <p:nvSpPr>
              <p:cNvPr id="35" name="Rectangle 34"/>
              <p:cNvSpPr/>
              <p:nvPr/>
            </p:nvSpPr>
            <p:spPr>
              <a:xfrm>
                <a:off x="8275764" y="1691992"/>
                <a:ext cx="137160" cy="137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8370393" y="1628194"/>
                <a:ext cx="627852" cy="276999"/>
              </a:xfrm>
              <a:prstGeom prst="rect">
                <a:avLst/>
              </a:prstGeom>
              <a:noFill/>
            </p:spPr>
            <p:txBody>
              <a:bodyPr wrap="square" rtlCol="0">
                <a:spAutoFit/>
              </a:bodyPr>
              <a:lstStyle/>
              <a:p>
                <a:r>
                  <a:rPr lang="en-US" sz="1200" b="1" dirty="0">
                    <a:latin typeface="Calibri" panose="020F0502020204030204" pitchFamily="34" charset="0"/>
                  </a:rPr>
                  <a:t>CRYO</a:t>
                </a:r>
              </a:p>
            </p:txBody>
          </p:sp>
        </p:grpSp>
        <p:sp>
          <p:nvSpPr>
            <p:cNvPr id="16" name="TextBox 15"/>
            <p:cNvSpPr txBox="1"/>
            <p:nvPr/>
          </p:nvSpPr>
          <p:spPr>
            <a:xfrm>
              <a:off x="4667698" y="4411527"/>
              <a:ext cx="1771330" cy="276999"/>
            </a:xfrm>
            <a:prstGeom prst="rect">
              <a:avLst/>
            </a:prstGeom>
            <a:noFill/>
          </p:spPr>
          <p:txBody>
            <a:bodyPr wrap="square" rtlCol="0">
              <a:spAutoFit/>
            </a:bodyPr>
            <a:lstStyle/>
            <a:p>
              <a:pPr algn="ctr"/>
              <a:r>
                <a:rPr lang="en-US" sz="1200" b="1" dirty="0">
                  <a:latin typeface="Calibri" panose="020F0502020204030204" pitchFamily="34" charset="0"/>
                </a:rPr>
                <a:t>Inpatient</a:t>
              </a:r>
            </a:p>
          </p:txBody>
        </p:sp>
        <p:cxnSp>
          <p:nvCxnSpPr>
            <p:cNvPr id="18" name="Straight Arrow Connector 17"/>
            <p:cNvCxnSpPr/>
            <p:nvPr/>
          </p:nvCxnSpPr>
          <p:spPr>
            <a:xfrm flipV="1">
              <a:off x="5302327" y="2658128"/>
              <a:ext cx="424852" cy="36866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89622" y="2459096"/>
              <a:ext cx="416046" cy="28321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897308" y="1977484"/>
              <a:ext cx="993131" cy="707886"/>
              <a:chOff x="4897308" y="1515020"/>
              <a:chExt cx="993131" cy="707886"/>
            </a:xfrm>
          </p:grpSpPr>
          <p:sp>
            <p:nvSpPr>
              <p:cNvPr id="31" name="TextBox 30"/>
              <p:cNvSpPr txBox="1"/>
              <p:nvPr/>
            </p:nvSpPr>
            <p:spPr>
              <a:xfrm>
                <a:off x="4897308" y="1515020"/>
                <a:ext cx="993131" cy="707886"/>
              </a:xfrm>
              <a:prstGeom prst="rect">
                <a:avLst/>
              </a:prstGeom>
              <a:noFill/>
            </p:spPr>
            <p:txBody>
              <a:bodyPr wrap="square" rtlCol="0">
                <a:spAutoFit/>
              </a:bodyPr>
              <a:lstStyle/>
              <a:p>
                <a:pPr algn="ctr">
                  <a:lnSpc>
                    <a:spcPts val="1200"/>
                  </a:lnSpc>
                </a:pPr>
                <a:r>
                  <a:rPr lang="en-US" sz="1000" dirty="0">
                    <a:solidFill>
                      <a:schemeClr val="tx1">
                        <a:lumMod val="50000"/>
                        <a:lumOff val="50000"/>
                      </a:schemeClr>
                    </a:solidFill>
                    <a:latin typeface="Calibri" panose="020F0502020204030204" pitchFamily="34" charset="0"/>
                  </a:rPr>
                  <a:t>P &lt; 0.0001</a:t>
                </a:r>
              </a:p>
              <a:p>
                <a:pPr algn="ctr">
                  <a:lnSpc>
                    <a:spcPts val="1200"/>
                  </a:lnSpc>
                </a:pPr>
                <a:endParaRPr lang="en-US" sz="1000" dirty="0">
                  <a:solidFill>
                    <a:schemeClr val="tx1">
                      <a:lumMod val="50000"/>
                      <a:lumOff val="50000"/>
                    </a:schemeClr>
                  </a:solidFill>
                  <a:latin typeface="Calibri" panose="020F0502020204030204" pitchFamily="34" charset="0"/>
                </a:endParaRPr>
              </a:p>
              <a:p>
                <a:pPr algn="ctr">
                  <a:lnSpc>
                    <a:spcPts val="1200"/>
                  </a:lnSpc>
                </a:pPr>
                <a:r>
                  <a:rPr lang="en-US" sz="1000" dirty="0">
                    <a:solidFill>
                      <a:schemeClr val="tx1">
                        <a:lumMod val="50000"/>
                        <a:lumOff val="50000"/>
                      </a:schemeClr>
                    </a:solidFill>
                    <a:latin typeface="Calibri" panose="020F0502020204030204" pitchFamily="34" charset="0"/>
                  </a:rPr>
                  <a:t>30% higher ($2,803)</a:t>
                </a:r>
              </a:p>
            </p:txBody>
          </p:sp>
          <p:sp>
            <p:nvSpPr>
              <p:cNvPr id="32" name="Left Brace 31"/>
              <p:cNvSpPr/>
              <p:nvPr/>
            </p:nvSpPr>
            <p:spPr>
              <a:xfrm rot="5400000">
                <a:off x="5314966" y="1418873"/>
                <a:ext cx="167166" cy="813654"/>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Group 20"/>
            <p:cNvGrpSpPr/>
            <p:nvPr/>
          </p:nvGrpSpPr>
          <p:grpSpPr>
            <a:xfrm>
              <a:off x="7065311" y="1663861"/>
              <a:ext cx="1026214" cy="707886"/>
              <a:chOff x="7171494" y="1836318"/>
              <a:chExt cx="1026214" cy="707886"/>
            </a:xfrm>
          </p:grpSpPr>
          <p:sp>
            <p:nvSpPr>
              <p:cNvPr id="29" name="TextBox 28"/>
              <p:cNvSpPr txBox="1"/>
              <p:nvPr/>
            </p:nvSpPr>
            <p:spPr>
              <a:xfrm>
                <a:off x="7171494" y="1836318"/>
                <a:ext cx="1026214" cy="707886"/>
              </a:xfrm>
              <a:prstGeom prst="rect">
                <a:avLst/>
              </a:prstGeom>
              <a:noFill/>
            </p:spPr>
            <p:txBody>
              <a:bodyPr wrap="square" rtlCol="0">
                <a:spAutoFit/>
              </a:bodyPr>
              <a:lstStyle/>
              <a:p>
                <a:pPr algn="ctr">
                  <a:lnSpc>
                    <a:spcPts val="1200"/>
                  </a:lnSpc>
                </a:pPr>
                <a:r>
                  <a:rPr lang="en-US" sz="1000" dirty="0">
                    <a:solidFill>
                      <a:schemeClr val="tx1">
                        <a:lumMod val="50000"/>
                        <a:lumOff val="50000"/>
                      </a:schemeClr>
                    </a:solidFill>
                    <a:latin typeface="Calibri" panose="020F0502020204030204" pitchFamily="34" charset="0"/>
                  </a:rPr>
                  <a:t>P &lt; 0.0001</a:t>
                </a:r>
              </a:p>
              <a:p>
                <a:pPr algn="ctr">
                  <a:lnSpc>
                    <a:spcPts val="1200"/>
                  </a:lnSpc>
                </a:pPr>
                <a:endParaRPr lang="en-US" sz="1000" dirty="0">
                  <a:solidFill>
                    <a:schemeClr val="tx1">
                      <a:lumMod val="50000"/>
                      <a:lumOff val="50000"/>
                    </a:schemeClr>
                  </a:solidFill>
                  <a:latin typeface="Calibri" panose="020F0502020204030204" pitchFamily="34" charset="0"/>
                </a:endParaRPr>
              </a:p>
              <a:p>
                <a:pPr algn="ctr">
                  <a:lnSpc>
                    <a:spcPts val="1200"/>
                  </a:lnSpc>
                </a:pPr>
                <a:r>
                  <a:rPr lang="en-US" sz="1000" dirty="0">
                    <a:solidFill>
                      <a:schemeClr val="tx1">
                        <a:lumMod val="50000"/>
                        <a:lumOff val="50000"/>
                      </a:schemeClr>
                    </a:solidFill>
                    <a:latin typeface="Calibri" panose="020F0502020204030204" pitchFamily="34" charset="0"/>
                  </a:rPr>
                  <a:t>19.5% higher ($2,215)</a:t>
                </a:r>
              </a:p>
            </p:txBody>
          </p:sp>
          <p:sp>
            <p:nvSpPr>
              <p:cNvPr id="30" name="Left Brace 29"/>
              <p:cNvSpPr/>
              <p:nvPr/>
            </p:nvSpPr>
            <p:spPr>
              <a:xfrm rot="5400000">
                <a:off x="7601018" y="1717296"/>
                <a:ext cx="167166" cy="813654"/>
              </a:xfrm>
              <a:prstGeom prst="lef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TextBox 21"/>
            <p:cNvSpPr txBox="1"/>
            <p:nvPr/>
          </p:nvSpPr>
          <p:spPr>
            <a:xfrm>
              <a:off x="6825024" y="4425427"/>
              <a:ext cx="1771330" cy="276999"/>
            </a:xfrm>
            <a:prstGeom prst="rect">
              <a:avLst/>
            </a:prstGeom>
            <a:noFill/>
          </p:spPr>
          <p:txBody>
            <a:bodyPr wrap="square" rtlCol="0">
              <a:spAutoFit/>
            </a:bodyPr>
            <a:lstStyle/>
            <a:p>
              <a:pPr algn="ctr"/>
              <a:r>
                <a:rPr lang="en-US" sz="1200" b="1" dirty="0">
                  <a:latin typeface="Calibri" panose="020F0502020204030204" pitchFamily="34" charset="0"/>
                </a:rPr>
                <a:t>Outpatient</a:t>
              </a:r>
            </a:p>
          </p:txBody>
        </p:sp>
        <p:sp>
          <p:nvSpPr>
            <p:cNvPr id="23" name="TextBox 22"/>
            <p:cNvSpPr txBox="1"/>
            <p:nvPr/>
          </p:nvSpPr>
          <p:spPr>
            <a:xfrm>
              <a:off x="4629088" y="4010259"/>
              <a:ext cx="673239"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rPr>
                <a:t>n = 293</a:t>
              </a:r>
            </a:p>
          </p:txBody>
        </p:sp>
        <p:sp>
          <p:nvSpPr>
            <p:cNvPr id="24" name="TextBox 23"/>
            <p:cNvSpPr txBox="1"/>
            <p:nvPr/>
          </p:nvSpPr>
          <p:spPr>
            <a:xfrm>
              <a:off x="5727179" y="4010259"/>
              <a:ext cx="673239"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rPr>
                <a:t>n = 221</a:t>
              </a:r>
            </a:p>
          </p:txBody>
        </p:sp>
        <p:sp>
          <p:nvSpPr>
            <p:cNvPr id="25" name="TextBox 24"/>
            <p:cNvSpPr txBox="1"/>
            <p:nvPr/>
          </p:nvSpPr>
          <p:spPr>
            <a:xfrm>
              <a:off x="6825024" y="4010259"/>
              <a:ext cx="673239"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rPr>
                <a:t>n = 968</a:t>
              </a:r>
            </a:p>
          </p:txBody>
        </p:sp>
        <p:sp>
          <p:nvSpPr>
            <p:cNvPr id="28" name="TextBox 27"/>
            <p:cNvSpPr txBox="1"/>
            <p:nvPr/>
          </p:nvSpPr>
          <p:spPr>
            <a:xfrm>
              <a:off x="7863136" y="4010259"/>
              <a:ext cx="778651" cy="276999"/>
            </a:xfrm>
            <a:prstGeom prst="rect">
              <a:avLst/>
            </a:prstGeom>
            <a:noFill/>
          </p:spPr>
          <p:txBody>
            <a:bodyPr wrap="square" rtlCol="0">
              <a:spAutoFit/>
            </a:bodyPr>
            <a:lstStyle/>
            <a:p>
              <a:pPr algn="ctr"/>
              <a:r>
                <a:rPr lang="en-US" sz="1200" b="1" dirty="0">
                  <a:solidFill>
                    <a:schemeClr val="bg1"/>
                  </a:solidFill>
                  <a:latin typeface="Calibri" panose="020F0502020204030204" pitchFamily="34" charset="0"/>
                </a:rPr>
                <a:t>n = 1055</a:t>
              </a:r>
            </a:p>
          </p:txBody>
        </p:sp>
      </p:grpSp>
    </p:spTree>
    <p:extLst>
      <p:ext uri="{BB962C8B-B14F-4D97-AF65-F5344CB8AC3E}">
        <p14:creationId xmlns:p14="http://schemas.microsoft.com/office/powerpoint/2010/main" val="1892268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TactiSense</a:t>
            </a:r>
            <a:r>
              <a:rPr lang="en-US" dirty="0"/>
              <a:t> IDE trial design</a:t>
            </a:r>
          </a:p>
        </p:txBody>
      </p:sp>
      <p:sp>
        <p:nvSpPr>
          <p:cNvPr id="6" name="Text Placeholder 5"/>
          <p:cNvSpPr>
            <a:spLocks noGrp="1"/>
          </p:cNvSpPr>
          <p:nvPr>
            <p:ph sz="half" idx="1"/>
          </p:nvPr>
        </p:nvSpPr>
        <p:spPr/>
        <p:txBody>
          <a:bodyPr/>
          <a:lstStyle/>
          <a:p>
            <a:r>
              <a:rPr lang="en-US" sz="1650" dirty="0"/>
              <a:t>Objective</a:t>
            </a:r>
            <a:r>
              <a:rPr lang="en-US" sz="1600" dirty="0"/>
              <a:t> </a:t>
            </a:r>
          </a:p>
          <a:p>
            <a:pPr marL="117472" lvl="1" indent="-117472"/>
            <a:r>
              <a:rPr lang="en-US" sz="1050" dirty="0"/>
              <a:t>The objective of this study was to demonstrate the acute safety and effectiveness of ablation with the </a:t>
            </a:r>
            <a:r>
              <a:rPr lang="en-US" sz="1050" dirty="0" err="1"/>
              <a:t>TactiCath</a:t>
            </a:r>
            <a:r>
              <a:rPr lang="en-US" sz="1050" dirty="0"/>
              <a:t>™ Contact Force Ablation Catheter, Sensor Enabled™, for the treatment of drug refractory recurrent symptomatic PAF.</a:t>
            </a:r>
          </a:p>
          <a:p>
            <a:pPr marL="0" lvl="1" indent="0">
              <a:buNone/>
            </a:pPr>
            <a:r>
              <a:rPr lang="en-US" sz="1650" b="1" dirty="0">
                <a:solidFill>
                  <a:schemeClr val="accent5"/>
                </a:solidFill>
                <a:latin typeface="Calibri" panose="020F0502020204030204" pitchFamily="34" charset="0"/>
              </a:rPr>
              <a:t>Study Design</a:t>
            </a:r>
          </a:p>
          <a:p>
            <a:pPr marL="117472" lvl="1" indent="-117472"/>
            <a:r>
              <a:rPr lang="en-US" sz="1050" b="1" dirty="0"/>
              <a:t>Prospective, multi-center, single-arm clinical trial to demonstrate the acute safety and effectiveness of the </a:t>
            </a:r>
            <a:r>
              <a:rPr lang="en-US" sz="1050" b="1" dirty="0" err="1"/>
              <a:t>TactiCath</a:t>
            </a:r>
            <a:r>
              <a:rPr lang="en-US" sz="1050" b="1" dirty="0"/>
              <a:t>™ Contact Force Ablation Catheter, Sensor Enabled™, for the treatment of PAF</a:t>
            </a:r>
            <a:r>
              <a:rPr lang="en-US" sz="1050" dirty="0"/>
              <a:t> against a performance goal.</a:t>
            </a:r>
          </a:p>
          <a:p>
            <a:pPr marL="117472" lvl="1" indent="-117472"/>
            <a:r>
              <a:rPr lang="en-US" sz="1050" dirty="0"/>
              <a:t>Sample size: hundred fifty six (156) subjects were enrolled at 19 investigational sites in the US, Europe, and Australia.</a:t>
            </a:r>
          </a:p>
          <a:p>
            <a:pPr marL="117472" lvl="1" indent="-117472"/>
            <a:r>
              <a:rPr lang="en-US" sz="1050" dirty="0"/>
              <a:t>Study duration: 30 days (primary safety), 12 months total follow-up including 3-month blanking period (ongoing)</a:t>
            </a:r>
          </a:p>
          <a:p>
            <a:r>
              <a:rPr lang="en-US" sz="1650" dirty="0"/>
              <a:t>Sponsor</a:t>
            </a:r>
          </a:p>
          <a:p>
            <a:pPr marL="117472" lvl="1" indent="-117472"/>
            <a:r>
              <a:rPr lang="en-US" sz="1050" dirty="0"/>
              <a:t>Abbott, St. Paul, MN (formerly St. Jude Medical)</a:t>
            </a:r>
          </a:p>
          <a:p>
            <a:pPr marL="117472" lvl="1" indent="-117472"/>
            <a:endParaRPr lang="en-US" sz="1125" dirty="0"/>
          </a:p>
        </p:txBody>
      </p:sp>
      <p:sp>
        <p:nvSpPr>
          <p:cNvPr id="15" name="Content Placeholder 14"/>
          <p:cNvSpPr>
            <a:spLocks noGrp="1"/>
          </p:cNvSpPr>
          <p:nvPr>
            <p:ph sz="half" idx="2"/>
          </p:nvPr>
        </p:nvSpPr>
        <p:spPr>
          <a:xfrm>
            <a:off x="4572000" y="1312862"/>
            <a:ext cx="4326898" cy="3508312"/>
          </a:xfrm>
        </p:spPr>
        <p:txBody>
          <a:bodyPr/>
          <a:lstStyle/>
          <a:p>
            <a:r>
              <a:rPr lang="en-US" sz="1650" dirty="0"/>
              <a:t>Endpoints</a:t>
            </a:r>
          </a:p>
          <a:p>
            <a:pPr marL="117472" lvl="1" indent="-117472"/>
            <a:r>
              <a:rPr lang="en-US" sz="1050" dirty="0"/>
              <a:t>There are two primary endpoints and ten descriptive endpoints. Results of the primary endpoints and first three descriptive endpoints were analyzed for this primary analysis. The remaining endpoints will be reported after 1-year follow up results are available.</a:t>
            </a:r>
          </a:p>
          <a:p>
            <a:pPr marL="117472" lvl="1" indent="-117472"/>
            <a:r>
              <a:rPr lang="en-US" sz="1050" b="1" dirty="0"/>
              <a:t>Primary Safety</a:t>
            </a:r>
            <a:r>
              <a:rPr lang="en-US" sz="1050" dirty="0"/>
              <a:t>:  the rate of primary device or procedure-related serious adverse events (SAEs) occurring within 7 days of the index procedure. </a:t>
            </a:r>
            <a:r>
              <a:rPr lang="en-US" sz="900" dirty="0"/>
              <a:t>Atrial-esophageal fistula, cardiac perforation/tamponade, and pulmonary vein stenosis that occur &gt;7 days post procedure through 30 days also contributed to the primary endpoint. Primary event criteria were prespecified. </a:t>
            </a:r>
          </a:p>
          <a:p>
            <a:pPr marL="117472" lvl="1" indent="-117472"/>
            <a:r>
              <a:rPr lang="en-US" sz="1050" b="1" dirty="0"/>
              <a:t>Primary Effectiveness</a:t>
            </a:r>
            <a:r>
              <a:rPr lang="en-US" sz="1050" dirty="0"/>
              <a:t>: acute procedural success, defined as confirmation of entrance block in all pulmonary veins.</a:t>
            </a:r>
          </a:p>
          <a:p>
            <a:pPr marL="117472" lvl="1" indent="-117472"/>
            <a:r>
              <a:rPr lang="en-US" sz="1050" b="1" dirty="0"/>
              <a:t>Descriptive endpoints</a:t>
            </a:r>
            <a:r>
              <a:rPr lang="en-US" sz="1050" dirty="0"/>
              <a:t>: </a:t>
            </a:r>
          </a:p>
          <a:p>
            <a:pPr marL="429815" lvl="2" indent="-257175">
              <a:buFont typeface="+mj-lt"/>
              <a:buAutoNum type="arabicPeriod"/>
            </a:pPr>
            <a:r>
              <a:rPr lang="en-US" sz="900" dirty="0"/>
              <a:t>Ablation data collected during the procedure, including:  Power, Temperature, Irrigation flow rate, Contact Force, Procedure time, Total ablation time, Total fluoroscopy time, Total RF application time, Use of AutoMark</a:t>
            </a:r>
          </a:p>
          <a:p>
            <a:pPr marL="429815" lvl="2" indent="-257175">
              <a:buFont typeface="+mj-lt"/>
              <a:buAutoNum type="arabicPeriod"/>
            </a:pPr>
            <a:r>
              <a:rPr lang="en-US" sz="900" dirty="0"/>
              <a:t>Proportion of index cases achieving ≥90% lesions with ≥10 g contact force </a:t>
            </a:r>
          </a:p>
          <a:p>
            <a:pPr marL="429815" lvl="2" indent="-257175">
              <a:buFont typeface="+mj-lt"/>
              <a:buAutoNum type="arabicPeriod"/>
            </a:pPr>
            <a:r>
              <a:rPr lang="en-US" sz="900" dirty="0"/>
              <a:t>SAEs and adverse events related to the procedure and/or ablation catheter through 30 days</a:t>
            </a:r>
            <a:endParaRPr lang="en-US" sz="1000" dirty="0"/>
          </a:p>
        </p:txBody>
      </p:sp>
      <p:sp>
        <p:nvSpPr>
          <p:cNvPr id="3" name="Slide Number Placeholder 2"/>
          <p:cNvSpPr>
            <a:spLocks noGrp="1"/>
          </p:cNvSpPr>
          <p:nvPr>
            <p:ph type="sldNum" sz="quarter" idx="12"/>
          </p:nvPr>
        </p:nvSpPr>
        <p:spPr/>
        <p:txBody>
          <a:bodyPr/>
          <a:lstStyle/>
          <a:p>
            <a:pPr defTabSz="685800"/>
            <a:fld id="{0C9F10FC-1A7C-0142-9391-393B55E2CC4A}" type="slidenum">
              <a:rPr lang="en-US">
                <a:solidFill>
                  <a:srgbClr val="000000"/>
                </a:solidFill>
              </a:rPr>
              <a:pPr defTabSz="685800"/>
              <a:t>60</a:t>
            </a:fld>
            <a:endParaRPr lang="en-US" dirty="0">
              <a:solidFill>
                <a:srgbClr val="000000"/>
              </a:solidFill>
            </a:endParaRPr>
          </a:p>
        </p:txBody>
      </p:sp>
      <p:sp>
        <p:nvSpPr>
          <p:cNvPr id="11" name="Text Placeholder 16">
            <a:extLst>
              <a:ext uri="{FF2B5EF4-FFF2-40B4-BE49-F238E27FC236}">
                <a16:creationId xmlns:a16="http://schemas.microsoft.com/office/drawing/2014/main" id="{81E39ADF-9E63-472D-989E-5F26190AEEAB}"/>
              </a:ext>
            </a:extLst>
          </p:cNvPr>
          <p:cNvSpPr txBox="1">
            <a:spLocks/>
          </p:cNvSpPr>
          <p:nvPr/>
        </p:nvSpPr>
        <p:spPr>
          <a:xfrm>
            <a:off x="416560" y="4770792"/>
            <a:ext cx="4064000" cy="331593"/>
          </a:xfrm>
          <a:prstGeom prst="rect">
            <a:avLst/>
          </a:prstGeom>
          <a:solidFill>
            <a:schemeClr val="bg1"/>
          </a:solidFill>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800">
              <a:spcBef>
                <a:spcPts val="450"/>
              </a:spcBef>
            </a:pPr>
            <a:r>
              <a:rPr lang="en-US" altLang="en-US" sz="825" b="0" dirty="0">
                <a:solidFill>
                  <a:srgbClr val="000000"/>
                </a:solidFill>
              </a:rPr>
              <a:t>1. </a:t>
            </a:r>
            <a:r>
              <a:rPr lang="en-US" altLang="en-US" sz="825" b="0" dirty="0" err="1">
                <a:solidFill>
                  <a:srgbClr val="000000"/>
                </a:solidFill>
              </a:rPr>
              <a:t>TactiSense</a:t>
            </a:r>
            <a:r>
              <a:rPr lang="en-US" altLang="en-US" sz="825" b="0" dirty="0">
                <a:solidFill>
                  <a:srgbClr val="000000"/>
                </a:solidFill>
              </a:rPr>
              <a:t> IDE study</a:t>
            </a:r>
            <a:r>
              <a:rPr lang="en-US" sz="825" b="0" dirty="0">
                <a:solidFill>
                  <a:srgbClr val="000000"/>
                </a:solidFill>
              </a:rPr>
              <a:t>. </a:t>
            </a:r>
            <a:r>
              <a:rPr lang="en-US" sz="825" b="0" dirty="0" err="1">
                <a:solidFill>
                  <a:srgbClr val="000000"/>
                </a:solidFill>
              </a:rPr>
              <a:t>TactiCath</a:t>
            </a:r>
            <a:r>
              <a:rPr lang="en-US" sz="825" b="0" dirty="0">
                <a:solidFill>
                  <a:srgbClr val="000000"/>
                </a:solidFill>
              </a:rPr>
              <a:t> SE IFU #ARTEN600049107 A, Dec 2018.</a:t>
            </a:r>
            <a:endParaRPr lang="en-US" altLang="en-US" sz="825" b="0" dirty="0">
              <a:solidFill>
                <a:srgbClr val="000000"/>
              </a:solidFill>
            </a:endParaRPr>
          </a:p>
        </p:txBody>
      </p:sp>
      <p:sp>
        <p:nvSpPr>
          <p:cNvPr id="5" name="TextBox 4">
            <a:extLst>
              <a:ext uri="{FF2B5EF4-FFF2-40B4-BE49-F238E27FC236}">
                <a16:creationId xmlns:a16="http://schemas.microsoft.com/office/drawing/2014/main" id="{1656EEA6-E464-4A80-9ED3-81D65F46B8E0}"/>
              </a:ext>
            </a:extLst>
          </p:cNvPr>
          <p:cNvSpPr txBox="1"/>
          <p:nvPr/>
        </p:nvSpPr>
        <p:spPr>
          <a:xfrm>
            <a:off x="483978" y="685800"/>
            <a:ext cx="8259973" cy="553998"/>
          </a:xfrm>
          <a:prstGeom prst="rect">
            <a:avLst/>
          </a:prstGeom>
          <a:noFill/>
        </p:spPr>
        <p:txBody>
          <a:bodyPr wrap="square" rtlCol="0">
            <a:spAutoFit/>
          </a:bodyPr>
          <a:lstStyle/>
          <a:p>
            <a:pPr defTabSz="685800"/>
            <a:r>
              <a:rPr lang="en-US" sz="1500" dirty="0">
                <a:solidFill>
                  <a:srgbClr val="009CDE"/>
                </a:solidFill>
                <a:latin typeface="Calibri" panose="020F0502020204030204" pitchFamily="34" charset="0"/>
              </a:rPr>
              <a:t>Multi-Center Acute Safety Trial of </a:t>
            </a:r>
            <a:r>
              <a:rPr lang="en-US" sz="1500" dirty="0" err="1">
                <a:solidFill>
                  <a:srgbClr val="009CDE"/>
                </a:solidFill>
                <a:latin typeface="Calibri" panose="020F0502020204030204" pitchFamily="34" charset="0"/>
              </a:rPr>
              <a:t>TactiCath</a:t>
            </a:r>
            <a:r>
              <a:rPr lang="en-US" sz="1500" dirty="0">
                <a:solidFill>
                  <a:srgbClr val="009CDE"/>
                </a:solidFill>
                <a:latin typeface="Calibri" panose="020F0502020204030204" pitchFamily="34" charset="0"/>
              </a:rPr>
              <a:t>™ Contact Force Ablation Catheter, Sensor Enabled™ (</a:t>
            </a:r>
            <a:r>
              <a:rPr lang="en-US" sz="1500" dirty="0" err="1">
                <a:solidFill>
                  <a:srgbClr val="009CDE"/>
                </a:solidFill>
                <a:latin typeface="Calibri" panose="020F0502020204030204" pitchFamily="34" charset="0"/>
              </a:rPr>
              <a:t>TactiCath</a:t>
            </a:r>
            <a:r>
              <a:rPr lang="en-US" sz="1500" dirty="0">
                <a:solidFill>
                  <a:srgbClr val="009CDE"/>
                </a:solidFill>
                <a:latin typeface="Calibri" panose="020F0502020204030204" pitchFamily="34" charset="0"/>
              </a:rPr>
              <a:t> SE) for the Treatment of Drug Refractory Recurrent Symptomatic Paroxysmal Atrial Fibrillation</a:t>
            </a:r>
          </a:p>
        </p:txBody>
      </p:sp>
    </p:spTree>
    <p:extLst>
      <p:ext uri="{BB962C8B-B14F-4D97-AF65-F5344CB8AC3E}">
        <p14:creationId xmlns:p14="http://schemas.microsoft.com/office/powerpoint/2010/main" val="2663744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normAutofit/>
          </a:bodyPr>
          <a:lstStyle/>
          <a:p>
            <a:r>
              <a:rPr lang="en-US" dirty="0" err="1"/>
              <a:t>TactiSense</a:t>
            </a:r>
            <a:r>
              <a:rPr lang="en-US" dirty="0"/>
              <a:t> IDE primary safety and effectiveness analysis populations</a:t>
            </a:r>
          </a:p>
        </p:txBody>
      </p:sp>
      <p:sp>
        <p:nvSpPr>
          <p:cNvPr id="2" name="Slide Number Placeholder 1"/>
          <p:cNvSpPr>
            <a:spLocks noGrp="1"/>
          </p:cNvSpPr>
          <p:nvPr>
            <p:ph type="sldNum" sz="quarter" idx="12"/>
          </p:nvPr>
        </p:nvSpPr>
        <p:spPr/>
        <p:txBody>
          <a:bodyPr/>
          <a:lstStyle/>
          <a:p>
            <a:pPr defTabSz="685800"/>
            <a:fld id="{0C9F10FC-1A7C-0142-9391-393B55E2CC4A}" type="slidenum">
              <a:rPr lang="en-US">
                <a:solidFill>
                  <a:srgbClr val="000000"/>
                </a:solidFill>
              </a:rPr>
              <a:pPr defTabSz="685800"/>
              <a:t>61</a:t>
            </a:fld>
            <a:endParaRPr lang="en-US" dirty="0">
              <a:solidFill>
                <a:srgbClr val="000000"/>
              </a:solidFill>
            </a:endParaRPr>
          </a:p>
        </p:txBody>
      </p:sp>
      <p:grpSp>
        <p:nvGrpSpPr>
          <p:cNvPr id="3" name="Group 2"/>
          <p:cNvGrpSpPr/>
          <p:nvPr/>
        </p:nvGrpSpPr>
        <p:grpSpPr>
          <a:xfrm>
            <a:off x="508000" y="694548"/>
            <a:ext cx="7435850" cy="3991753"/>
            <a:chOff x="1123339" y="810359"/>
            <a:chExt cx="5892188" cy="3294735"/>
          </a:xfrm>
        </p:grpSpPr>
        <p:sp>
          <p:nvSpPr>
            <p:cNvPr id="46" name="Freeform 45"/>
            <p:cNvSpPr/>
            <p:nvPr/>
          </p:nvSpPr>
          <p:spPr>
            <a:xfrm>
              <a:off x="1142389" y="1510701"/>
              <a:ext cx="2937914" cy="461743"/>
            </a:xfrm>
            <a:custGeom>
              <a:avLst/>
              <a:gdLst>
                <a:gd name="connsiteX0" fmla="*/ 0 w 3193966"/>
                <a:gd name="connsiteY0" fmla="*/ 44565 h 445654"/>
                <a:gd name="connsiteX1" fmla="*/ 44565 w 3193966"/>
                <a:gd name="connsiteY1" fmla="*/ 0 h 445654"/>
                <a:gd name="connsiteX2" fmla="*/ 3149401 w 3193966"/>
                <a:gd name="connsiteY2" fmla="*/ 0 h 445654"/>
                <a:gd name="connsiteX3" fmla="*/ 3193966 w 3193966"/>
                <a:gd name="connsiteY3" fmla="*/ 44565 h 445654"/>
                <a:gd name="connsiteX4" fmla="*/ 3193966 w 3193966"/>
                <a:gd name="connsiteY4" fmla="*/ 401089 h 445654"/>
                <a:gd name="connsiteX5" fmla="*/ 3149401 w 3193966"/>
                <a:gd name="connsiteY5" fmla="*/ 445654 h 445654"/>
                <a:gd name="connsiteX6" fmla="*/ 44565 w 3193966"/>
                <a:gd name="connsiteY6" fmla="*/ 445654 h 445654"/>
                <a:gd name="connsiteX7" fmla="*/ 0 w 3193966"/>
                <a:gd name="connsiteY7" fmla="*/ 401089 h 445654"/>
                <a:gd name="connsiteX8" fmla="*/ 0 w 3193966"/>
                <a:gd name="connsiteY8" fmla="*/ 44565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3966" h="445654">
                  <a:moveTo>
                    <a:pt x="0" y="44565"/>
                  </a:moveTo>
                  <a:cubicBezTo>
                    <a:pt x="0" y="19952"/>
                    <a:pt x="19952" y="0"/>
                    <a:pt x="44565" y="0"/>
                  </a:cubicBezTo>
                  <a:lnTo>
                    <a:pt x="3149401" y="0"/>
                  </a:lnTo>
                  <a:cubicBezTo>
                    <a:pt x="3174014" y="0"/>
                    <a:pt x="3193966" y="19952"/>
                    <a:pt x="3193966" y="44565"/>
                  </a:cubicBezTo>
                  <a:lnTo>
                    <a:pt x="3193966" y="401089"/>
                  </a:lnTo>
                  <a:cubicBezTo>
                    <a:pt x="3193966" y="425702"/>
                    <a:pt x="3174014" y="445654"/>
                    <a:pt x="3149401" y="445654"/>
                  </a:cubicBezTo>
                  <a:lnTo>
                    <a:pt x="44565" y="445654"/>
                  </a:lnTo>
                  <a:cubicBezTo>
                    <a:pt x="19952" y="445654"/>
                    <a:pt x="0" y="425702"/>
                    <a:pt x="0" y="401089"/>
                  </a:cubicBezTo>
                  <a:lnTo>
                    <a:pt x="0" y="44565"/>
                  </a:lnTo>
                  <a:close/>
                </a:path>
              </a:pathLst>
            </a:custGeom>
            <a:solidFill>
              <a:schemeClr val="accent5">
                <a:alpha val="90000"/>
              </a:schemeClr>
            </a:solidFill>
            <a:ln>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393" tIns="66393" rIns="66393" bIns="66393" numCol="1" spcCol="1270" anchor="ctr" anchorCtr="0">
              <a:noAutofit/>
            </a:bodyPr>
            <a:lstStyle/>
            <a:p>
              <a:pPr algn="ctr" defTabSz="622181"/>
              <a:r>
                <a:rPr lang="en-US" sz="1350" b="1" dirty="0">
                  <a:solidFill>
                    <a:prstClr val="white"/>
                  </a:solidFill>
                  <a:latin typeface="Calibri" charset="0"/>
                  <a:ea typeface="Calibri" charset="0"/>
                  <a:cs typeface="Calibri" charset="0"/>
                </a:rPr>
                <a:t>Effectiveness Population (EFF)</a:t>
              </a:r>
            </a:p>
            <a:p>
              <a:pPr algn="ctr" defTabSz="622181"/>
              <a:r>
                <a:rPr lang="en-US" sz="1125" dirty="0" err="1">
                  <a:solidFill>
                    <a:prstClr val="white"/>
                  </a:solidFill>
                  <a:latin typeface="Calibri" charset="0"/>
                  <a:ea typeface="Calibri" charset="0"/>
                  <a:cs typeface="Calibri" charset="0"/>
                </a:rPr>
                <a:t>TactiCath</a:t>
              </a:r>
              <a:r>
                <a:rPr lang="en-US" sz="1125" dirty="0">
                  <a:solidFill>
                    <a:prstClr val="white"/>
                  </a:solidFill>
                  <a:latin typeface="Calibri" charset="0"/>
                  <a:ea typeface="Calibri" charset="0"/>
                  <a:cs typeface="Calibri" charset="0"/>
                </a:rPr>
                <a:t> SE Ablation Catheter device introduced</a:t>
              </a:r>
            </a:p>
            <a:p>
              <a:pPr algn="ctr" defTabSz="622181"/>
              <a:r>
                <a:rPr lang="en-US" sz="1350" b="1" dirty="0">
                  <a:solidFill>
                    <a:prstClr val="white"/>
                  </a:solidFill>
                  <a:latin typeface="Calibri" charset="0"/>
                  <a:ea typeface="Calibri" charset="0"/>
                  <a:cs typeface="Calibri" charset="0"/>
                </a:rPr>
                <a:t>N = 151</a:t>
              </a:r>
            </a:p>
          </p:txBody>
        </p:sp>
        <p:sp>
          <p:nvSpPr>
            <p:cNvPr id="39" name="Freeform 38"/>
            <p:cNvSpPr/>
            <p:nvPr/>
          </p:nvSpPr>
          <p:spPr>
            <a:xfrm>
              <a:off x="1142389" y="810359"/>
              <a:ext cx="2937914" cy="479003"/>
            </a:xfrm>
            <a:custGeom>
              <a:avLst/>
              <a:gdLst>
                <a:gd name="connsiteX0" fmla="*/ 0 w 2306270"/>
                <a:gd name="connsiteY0" fmla="*/ 26461 h 264612"/>
                <a:gd name="connsiteX1" fmla="*/ 26461 w 2306270"/>
                <a:gd name="connsiteY1" fmla="*/ 0 h 264612"/>
                <a:gd name="connsiteX2" fmla="*/ 2279809 w 2306270"/>
                <a:gd name="connsiteY2" fmla="*/ 0 h 264612"/>
                <a:gd name="connsiteX3" fmla="*/ 2306270 w 2306270"/>
                <a:gd name="connsiteY3" fmla="*/ 26461 h 264612"/>
                <a:gd name="connsiteX4" fmla="*/ 2306270 w 2306270"/>
                <a:gd name="connsiteY4" fmla="*/ 238151 h 264612"/>
                <a:gd name="connsiteX5" fmla="*/ 2279809 w 2306270"/>
                <a:gd name="connsiteY5" fmla="*/ 264612 h 264612"/>
                <a:gd name="connsiteX6" fmla="*/ 26461 w 2306270"/>
                <a:gd name="connsiteY6" fmla="*/ 264612 h 264612"/>
                <a:gd name="connsiteX7" fmla="*/ 0 w 2306270"/>
                <a:gd name="connsiteY7" fmla="*/ 238151 h 264612"/>
                <a:gd name="connsiteX8" fmla="*/ 0 w 2306270"/>
                <a:gd name="connsiteY8" fmla="*/ 26461 h 2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6270" h="264612">
                  <a:moveTo>
                    <a:pt x="0" y="26461"/>
                  </a:moveTo>
                  <a:cubicBezTo>
                    <a:pt x="0" y="11847"/>
                    <a:pt x="11847" y="0"/>
                    <a:pt x="26461" y="0"/>
                  </a:cubicBezTo>
                  <a:lnTo>
                    <a:pt x="2279809" y="0"/>
                  </a:lnTo>
                  <a:cubicBezTo>
                    <a:pt x="2294423" y="0"/>
                    <a:pt x="2306270" y="11847"/>
                    <a:pt x="2306270" y="26461"/>
                  </a:cubicBezTo>
                  <a:lnTo>
                    <a:pt x="2306270" y="238151"/>
                  </a:lnTo>
                  <a:cubicBezTo>
                    <a:pt x="2306270" y="252765"/>
                    <a:pt x="2294423" y="264612"/>
                    <a:pt x="2279809" y="264612"/>
                  </a:cubicBezTo>
                  <a:lnTo>
                    <a:pt x="26461" y="264612"/>
                  </a:lnTo>
                  <a:cubicBezTo>
                    <a:pt x="11847" y="264612"/>
                    <a:pt x="0" y="252765"/>
                    <a:pt x="0" y="238151"/>
                  </a:cubicBezTo>
                  <a:lnTo>
                    <a:pt x="0" y="26461"/>
                  </a:lnTo>
                  <a:close/>
                </a:path>
              </a:pathLst>
            </a:custGeom>
            <a:solidFill>
              <a:schemeClr val="accent5">
                <a:alpha val="90000"/>
              </a:schemeClr>
            </a:solidFill>
            <a:ln w="127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090" tIns="61090" rIns="61090" bIns="61090" numCol="1" spcCol="1270" anchor="ctr" anchorCtr="0">
              <a:noAutofit/>
            </a:bodyPr>
            <a:lstStyle/>
            <a:p>
              <a:pPr algn="ctr" defTabSz="622181"/>
              <a:r>
                <a:rPr lang="en-US" sz="1350" b="1" dirty="0">
                  <a:solidFill>
                    <a:prstClr val="white"/>
                  </a:solidFill>
                  <a:latin typeface="Calibri" charset="0"/>
                  <a:ea typeface="Calibri" charset="0"/>
                  <a:cs typeface="Calibri" charset="0"/>
                </a:rPr>
                <a:t>Subjects Enrolled</a:t>
              </a:r>
            </a:p>
            <a:p>
              <a:pPr algn="ctr" defTabSz="622181"/>
              <a:r>
                <a:rPr lang="en-US" sz="1125" dirty="0">
                  <a:solidFill>
                    <a:prstClr val="white"/>
                  </a:solidFill>
                  <a:latin typeface="Calibri" charset="0"/>
                  <a:ea typeface="Calibri" charset="0"/>
                  <a:cs typeface="Calibri" charset="0"/>
                </a:rPr>
                <a:t>Patients with PAF at 19 sites in US, Europe, and Australia</a:t>
              </a:r>
            </a:p>
            <a:p>
              <a:pPr algn="ctr" defTabSz="622181"/>
              <a:r>
                <a:rPr lang="en-US" sz="1350" b="1" dirty="0">
                  <a:solidFill>
                    <a:prstClr val="white"/>
                  </a:solidFill>
                  <a:latin typeface="Calibri" charset="0"/>
                  <a:ea typeface="Calibri" charset="0"/>
                  <a:cs typeface="Calibri" charset="0"/>
                </a:rPr>
                <a:t>N = 156</a:t>
              </a:r>
            </a:p>
          </p:txBody>
        </p:sp>
        <p:sp>
          <p:nvSpPr>
            <p:cNvPr id="41" name="Freeform 40"/>
            <p:cNvSpPr/>
            <p:nvPr/>
          </p:nvSpPr>
          <p:spPr>
            <a:xfrm>
              <a:off x="4286248" y="1180505"/>
              <a:ext cx="2729279" cy="386694"/>
            </a:xfrm>
            <a:custGeom>
              <a:avLst/>
              <a:gdLst>
                <a:gd name="connsiteX0" fmla="*/ 0 w 2791678"/>
                <a:gd name="connsiteY0" fmla="*/ 26282 h 262819"/>
                <a:gd name="connsiteX1" fmla="*/ 26282 w 2791678"/>
                <a:gd name="connsiteY1" fmla="*/ 0 h 262819"/>
                <a:gd name="connsiteX2" fmla="*/ 2765396 w 2791678"/>
                <a:gd name="connsiteY2" fmla="*/ 0 h 262819"/>
                <a:gd name="connsiteX3" fmla="*/ 2791678 w 2791678"/>
                <a:gd name="connsiteY3" fmla="*/ 26282 h 262819"/>
                <a:gd name="connsiteX4" fmla="*/ 2791678 w 2791678"/>
                <a:gd name="connsiteY4" fmla="*/ 236537 h 262819"/>
                <a:gd name="connsiteX5" fmla="*/ 2765396 w 2791678"/>
                <a:gd name="connsiteY5" fmla="*/ 262819 h 262819"/>
                <a:gd name="connsiteX6" fmla="*/ 26282 w 2791678"/>
                <a:gd name="connsiteY6" fmla="*/ 262819 h 262819"/>
                <a:gd name="connsiteX7" fmla="*/ 0 w 2791678"/>
                <a:gd name="connsiteY7" fmla="*/ 236537 h 262819"/>
                <a:gd name="connsiteX8" fmla="*/ 0 w 2791678"/>
                <a:gd name="connsiteY8" fmla="*/ 26282 h 2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1678" h="262819">
                  <a:moveTo>
                    <a:pt x="0" y="26282"/>
                  </a:moveTo>
                  <a:cubicBezTo>
                    <a:pt x="0" y="11767"/>
                    <a:pt x="11767" y="0"/>
                    <a:pt x="26282" y="0"/>
                  </a:cubicBezTo>
                  <a:lnTo>
                    <a:pt x="2765396" y="0"/>
                  </a:lnTo>
                  <a:cubicBezTo>
                    <a:pt x="2779911" y="0"/>
                    <a:pt x="2791678" y="11767"/>
                    <a:pt x="2791678" y="26282"/>
                  </a:cubicBezTo>
                  <a:lnTo>
                    <a:pt x="2791678" y="236537"/>
                  </a:lnTo>
                  <a:cubicBezTo>
                    <a:pt x="2791678" y="251052"/>
                    <a:pt x="2779911" y="262819"/>
                    <a:pt x="2765396" y="262819"/>
                  </a:cubicBezTo>
                  <a:lnTo>
                    <a:pt x="26282" y="262819"/>
                  </a:lnTo>
                  <a:cubicBezTo>
                    <a:pt x="11767" y="262819"/>
                    <a:pt x="0" y="251052"/>
                    <a:pt x="0" y="236537"/>
                  </a:cubicBezTo>
                  <a:lnTo>
                    <a:pt x="0" y="26282"/>
                  </a:lnTo>
                  <a:close/>
                </a:path>
              </a:pathLst>
            </a:custGeom>
            <a:ln w="127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038" tIns="61038" rIns="61038" bIns="61038" numCol="1" spcCol="1270" anchor="ctr" anchorCtr="0">
              <a:noAutofit/>
            </a:bodyPr>
            <a:lstStyle/>
            <a:p>
              <a:pPr algn="ctr" defTabSz="622181"/>
              <a:r>
                <a:rPr lang="en-US" sz="1125" dirty="0">
                  <a:solidFill>
                    <a:srgbClr val="000000">
                      <a:hueOff val="0"/>
                      <a:satOff val="0"/>
                      <a:lumOff val="0"/>
                      <a:alphaOff val="0"/>
                    </a:srgbClr>
                  </a:solidFill>
                  <a:latin typeface="Calibri" charset="0"/>
                  <a:ea typeface="Calibri" charset="0"/>
                  <a:cs typeface="Calibri" charset="0"/>
                </a:rPr>
                <a:t>Excluded or aborted procedure prior to device insertion (n = 5)</a:t>
              </a:r>
            </a:p>
          </p:txBody>
        </p:sp>
        <p:sp>
          <p:nvSpPr>
            <p:cNvPr id="43" name="Freeform 42"/>
            <p:cNvSpPr/>
            <p:nvPr/>
          </p:nvSpPr>
          <p:spPr>
            <a:xfrm>
              <a:off x="4286247" y="2586301"/>
              <a:ext cx="2729279" cy="386694"/>
            </a:xfrm>
            <a:custGeom>
              <a:avLst/>
              <a:gdLst>
                <a:gd name="connsiteX0" fmla="*/ 0 w 2515156"/>
                <a:gd name="connsiteY0" fmla="*/ 60662 h 606621"/>
                <a:gd name="connsiteX1" fmla="*/ 60662 w 2515156"/>
                <a:gd name="connsiteY1" fmla="*/ 0 h 606621"/>
                <a:gd name="connsiteX2" fmla="*/ 2454494 w 2515156"/>
                <a:gd name="connsiteY2" fmla="*/ 0 h 606621"/>
                <a:gd name="connsiteX3" fmla="*/ 2515156 w 2515156"/>
                <a:gd name="connsiteY3" fmla="*/ 60662 h 606621"/>
                <a:gd name="connsiteX4" fmla="*/ 2515156 w 2515156"/>
                <a:gd name="connsiteY4" fmla="*/ 545959 h 606621"/>
                <a:gd name="connsiteX5" fmla="*/ 2454494 w 2515156"/>
                <a:gd name="connsiteY5" fmla="*/ 606621 h 606621"/>
                <a:gd name="connsiteX6" fmla="*/ 60662 w 2515156"/>
                <a:gd name="connsiteY6" fmla="*/ 606621 h 606621"/>
                <a:gd name="connsiteX7" fmla="*/ 0 w 2515156"/>
                <a:gd name="connsiteY7" fmla="*/ 545959 h 606621"/>
                <a:gd name="connsiteX8" fmla="*/ 0 w 2515156"/>
                <a:gd name="connsiteY8" fmla="*/ 60662 h 6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156" h="606621">
                  <a:moveTo>
                    <a:pt x="0" y="60662"/>
                  </a:moveTo>
                  <a:cubicBezTo>
                    <a:pt x="0" y="27159"/>
                    <a:pt x="27159" y="0"/>
                    <a:pt x="60662" y="0"/>
                  </a:cubicBezTo>
                  <a:lnTo>
                    <a:pt x="2454494" y="0"/>
                  </a:lnTo>
                  <a:cubicBezTo>
                    <a:pt x="2487997" y="0"/>
                    <a:pt x="2515156" y="27159"/>
                    <a:pt x="2515156" y="60662"/>
                  </a:cubicBezTo>
                  <a:lnTo>
                    <a:pt x="2515156" y="545959"/>
                  </a:lnTo>
                  <a:cubicBezTo>
                    <a:pt x="2515156" y="579462"/>
                    <a:pt x="2487997" y="606621"/>
                    <a:pt x="2454494" y="606621"/>
                  </a:cubicBezTo>
                  <a:lnTo>
                    <a:pt x="60662" y="606621"/>
                  </a:lnTo>
                  <a:cubicBezTo>
                    <a:pt x="27159" y="606621"/>
                    <a:pt x="0" y="579462"/>
                    <a:pt x="0" y="545959"/>
                  </a:cubicBezTo>
                  <a:lnTo>
                    <a:pt x="0" y="60662"/>
                  </a:lnTo>
                  <a:close/>
                </a:path>
              </a:pathLst>
            </a:custGeom>
            <a:ln w="127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7" tIns="71107" rIns="71107" bIns="71107" numCol="1" spcCol="1270" anchor="ctr" anchorCtr="0">
              <a:noAutofit/>
            </a:bodyPr>
            <a:lstStyle/>
            <a:p>
              <a:pPr algn="ctr" defTabSz="622181"/>
              <a:r>
                <a:rPr lang="en-US" sz="1125" dirty="0">
                  <a:solidFill>
                    <a:srgbClr val="000000">
                      <a:hueOff val="0"/>
                      <a:satOff val="0"/>
                      <a:lumOff val="0"/>
                      <a:alphaOff val="0"/>
                    </a:srgbClr>
                  </a:solidFill>
                  <a:latin typeface="Calibri" charset="0"/>
                  <a:ea typeface="Calibri" charset="0"/>
                  <a:cs typeface="Calibri" charset="0"/>
                </a:rPr>
                <a:t>Did not complete 30-day follow-up visit</a:t>
              </a:r>
            </a:p>
            <a:p>
              <a:pPr algn="ctr" defTabSz="622181"/>
              <a:r>
                <a:rPr lang="en-US" sz="1125" dirty="0">
                  <a:solidFill>
                    <a:srgbClr val="000000">
                      <a:hueOff val="0"/>
                      <a:satOff val="0"/>
                      <a:lumOff val="0"/>
                      <a:alphaOff val="0"/>
                    </a:srgbClr>
                  </a:solidFill>
                  <a:latin typeface="Calibri" charset="0"/>
                  <a:ea typeface="Calibri" charset="0"/>
                  <a:cs typeface="Calibri" charset="0"/>
                </a:rPr>
                <a:t>(n = 1)</a:t>
              </a:r>
            </a:p>
          </p:txBody>
        </p:sp>
        <p:sp>
          <p:nvSpPr>
            <p:cNvPr id="45" name="Freeform 44"/>
            <p:cNvSpPr/>
            <p:nvPr/>
          </p:nvSpPr>
          <p:spPr>
            <a:xfrm>
              <a:off x="1142389" y="2915506"/>
              <a:ext cx="2937914" cy="576368"/>
            </a:xfrm>
            <a:custGeom>
              <a:avLst/>
              <a:gdLst>
                <a:gd name="connsiteX0" fmla="*/ 0 w 3193966"/>
                <a:gd name="connsiteY0" fmla="*/ 44565 h 445654"/>
                <a:gd name="connsiteX1" fmla="*/ 44565 w 3193966"/>
                <a:gd name="connsiteY1" fmla="*/ 0 h 445654"/>
                <a:gd name="connsiteX2" fmla="*/ 3149401 w 3193966"/>
                <a:gd name="connsiteY2" fmla="*/ 0 h 445654"/>
                <a:gd name="connsiteX3" fmla="*/ 3193966 w 3193966"/>
                <a:gd name="connsiteY3" fmla="*/ 44565 h 445654"/>
                <a:gd name="connsiteX4" fmla="*/ 3193966 w 3193966"/>
                <a:gd name="connsiteY4" fmla="*/ 401089 h 445654"/>
                <a:gd name="connsiteX5" fmla="*/ 3149401 w 3193966"/>
                <a:gd name="connsiteY5" fmla="*/ 445654 h 445654"/>
                <a:gd name="connsiteX6" fmla="*/ 44565 w 3193966"/>
                <a:gd name="connsiteY6" fmla="*/ 445654 h 445654"/>
                <a:gd name="connsiteX7" fmla="*/ 0 w 3193966"/>
                <a:gd name="connsiteY7" fmla="*/ 401089 h 445654"/>
                <a:gd name="connsiteX8" fmla="*/ 0 w 3193966"/>
                <a:gd name="connsiteY8" fmla="*/ 44565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3966" h="445654">
                  <a:moveTo>
                    <a:pt x="0" y="44565"/>
                  </a:moveTo>
                  <a:cubicBezTo>
                    <a:pt x="0" y="19952"/>
                    <a:pt x="19952" y="0"/>
                    <a:pt x="44565" y="0"/>
                  </a:cubicBezTo>
                  <a:lnTo>
                    <a:pt x="3149401" y="0"/>
                  </a:lnTo>
                  <a:cubicBezTo>
                    <a:pt x="3174014" y="0"/>
                    <a:pt x="3193966" y="19952"/>
                    <a:pt x="3193966" y="44565"/>
                  </a:cubicBezTo>
                  <a:lnTo>
                    <a:pt x="3193966" y="401089"/>
                  </a:lnTo>
                  <a:cubicBezTo>
                    <a:pt x="3193966" y="425702"/>
                    <a:pt x="3174014" y="445654"/>
                    <a:pt x="3149401" y="445654"/>
                  </a:cubicBezTo>
                  <a:lnTo>
                    <a:pt x="44565" y="445654"/>
                  </a:lnTo>
                  <a:cubicBezTo>
                    <a:pt x="19952" y="445654"/>
                    <a:pt x="0" y="425702"/>
                    <a:pt x="0" y="401089"/>
                  </a:cubicBezTo>
                  <a:lnTo>
                    <a:pt x="0" y="44565"/>
                  </a:lnTo>
                  <a:close/>
                </a:path>
              </a:pathLst>
            </a:custGeom>
            <a:solidFill>
              <a:schemeClr val="accent5">
                <a:alpha val="90000"/>
              </a:schemeClr>
            </a:solidFill>
            <a:ln w="127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393" tIns="66393" rIns="66393" bIns="66393" numCol="1" spcCol="1270" anchor="ctr" anchorCtr="0">
              <a:noAutofit/>
            </a:bodyPr>
            <a:lstStyle/>
            <a:p>
              <a:pPr algn="ctr" defTabSz="622181"/>
              <a:r>
                <a:rPr lang="en-US" sz="1350" b="1" dirty="0">
                  <a:solidFill>
                    <a:prstClr val="white"/>
                  </a:solidFill>
                  <a:latin typeface="Calibri" charset="0"/>
                  <a:ea typeface="Calibri" charset="0"/>
                  <a:cs typeface="Calibri" charset="0"/>
                </a:rPr>
                <a:t>Safety population (SAF)</a:t>
              </a:r>
            </a:p>
            <a:p>
              <a:pPr algn="ctr" defTabSz="622181"/>
              <a:r>
                <a:rPr lang="en-US" sz="1125" dirty="0">
                  <a:solidFill>
                    <a:prstClr val="white"/>
                  </a:solidFill>
                  <a:latin typeface="Calibri" charset="0"/>
                  <a:ea typeface="Calibri" charset="0"/>
                  <a:cs typeface="Calibri" charset="0"/>
                </a:rPr>
                <a:t>Device introduced and had 30 days of follow-up or primary safety endpoint event</a:t>
              </a:r>
            </a:p>
            <a:p>
              <a:pPr algn="ctr" defTabSz="622181"/>
              <a:r>
                <a:rPr lang="en-US" sz="1350" b="1" dirty="0">
                  <a:solidFill>
                    <a:prstClr val="white"/>
                  </a:solidFill>
                  <a:latin typeface="Calibri" charset="0"/>
                  <a:ea typeface="Calibri" charset="0"/>
                  <a:cs typeface="Calibri" charset="0"/>
                </a:rPr>
                <a:t>N = 149</a:t>
              </a:r>
            </a:p>
          </p:txBody>
        </p:sp>
        <p:sp>
          <p:nvSpPr>
            <p:cNvPr id="48" name="Freeform 47"/>
            <p:cNvSpPr/>
            <p:nvPr/>
          </p:nvSpPr>
          <p:spPr>
            <a:xfrm>
              <a:off x="1123339" y="3718400"/>
              <a:ext cx="2977234" cy="386694"/>
            </a:xfrm>
            <a:custGeom>
              <a:avLst/>
              <a:gdLst>
                <a:gd name="connsiteX0" fmla="*/ 0 w 2515156"/>
                <a:gd name="connsiteY0" fmla="*/ 60662 h 606621"/>
                <a:gd name="connsiteX1" fmla="*/ 60662 w 2515156"/>
                <a:gd name="connsiteY1" fmla="*/ 0 h 606621"/>
                <a:gd name="connsiteX2" fmla="*/ 2454494 w 2515156"/>
                <a:gd name="connsiteY2" fmla="*/ 0 h 606621"/>
                <a:gd name="connsiteX3" fmla="*/ 2515156 w 2515156"/>
                <a:gd name="connsiteY3" fmla="*/ 60662 h 606621"/>
                <a:gd name="connsiteX4" fmla="*/ 2515156 w 2515156"/>
                <a:gd name="connsiteY4" fmla="*/ 545959 h 606621"/>
                <a:gd name="connsiteX5" fmla="*/ 2454494 w 2515156"/>
                <a:gd name="connsiteY5" fmla="*/ 606621 h 606621"/>
                <a:gd name="connsiteX6" fmla="*/ 60662 w 2515156"/>
                <a:gd name="connsiteY6" fmla="*/ 606621 h 606621"/>
                <a:gd name="connsiteX7" fmla="*/ 0 w 2515156"/>
                <a:gd name="connsiteY7" fmla="*/ 545959 h 606621"/>
                <a:gd name="connsiteX8" fmla="*/ 0 w 2515156"/>
                <a:gd name="connsiteY8" fmla="*/ 60662 h 6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156" h="606621">
                  <a:moveTo>
                    <a:pt x="0" y="60662"/>
                  </a:moveTo>
                  <a:cubicBezTo>
                    <a:pt x="0" y="27159"/>
                    <a:pt x="27159" y="0"/>
                    <a:pt x="60662" y="0"/>
                  </a:cubicBezTo>
                  <a:lnTo>
                    <a:pt x="2454494" y="0"/>
                  </a:lnTo>
                  <a:cubicBezTo>
                    <a:pt x="2487997" y="0"/>
                    <a:pt x="2515156" y="27159"/>
                    <a:pt x="2515156" y="60662"/>
                  </a:cubicBezTo>
                  <a:lnTo>
                    <a:pt x="2515156" y="545959"/>
                  </a:lnTo>
                  <a:cubicBezTo>
                    <a:pt x="2515156" y="579462"/>
                    <a:pt x="2487997" y="606621"/>
                    <a:pt x="2454494" y="606621"/>
                  </a:cubicBezTo>
                  <a:lnTo>
                    <a:pt x="60662" y="606621"/>
                  </a:lnTo>
                  <a:cubicBezTo>
                    <a:pt x="27159" y="606621"/>
                    <a:pt x="0" y="579462"/>
                    <a:pt x="0" y="545959"/>
                  </a:cubicBezTo>
                  <a:lnTo>
                    <a:pt x="0" y="60662"/>
                  </a:lnTo>
                  <a:close/>
                </a:path>
              </a:pathLst>
            </a:custGeom>
            <a:ln w="381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7" tIns="71107" rIns="71107" bIns="71107" numCol="1" spcCol="1270" anchor="ctr" anchorCtr="0">
              <a:noAutofit/>
            </a:bodyPr>
            <a:lstStyle/>
            <a:p>
              <a:pPr algn="ctr" defTabSz="622181"/>
              <a:r>
                <a:rPr lang="en-US" sz="1125" dirty="0">
                  <a:solidFill>
                    <a:srgbClr val="000000">
                      <a:hueOff val="0"/>
                      <a:satOff val="0"/>
                      <a:lumOff val="0"/>
                      <a:alphaOff val="0"/>
                    </a:srgbClr>
                  </a:solidFill>
                  <a:latin typeface="Calibri" charset="0"/>
                  <a:ea typeface="Calibri" charset="0"/>
                  <a:cs typeface="Calibri" charset="0"/>
                </a:rPr>
                <a:t>One-year follow-up</a:t>
              </a:r>
            </a:p>
            <a:p>
              <a:pPr algn="ctr" defTabSz="622181"/>
              <a:r>
                <a:rPr lang="en-US" sz="1125" dirty="0">
                  <a:solidFill>
                    <a:srgbClr val="000000">
                      <a:hueOff val="0"/>
                      <a:satOff val="0"/>
                      <a:lumOff val="0"/>
                      <a:alphaOff val="0"/>
                    </a:srgbClr>
                  </a:solidFill>
                  <a:latin typeface="Calibri" charset="0"/>
                  <a:ea typeface="Calibri" charset="0"/>
                  <a:cs typeface="Calibri" charset="0"/>
                </a:rPr>
                <a:t>(pending)</a:t>
              </a:r>
            </a:p>
          </p:txBody>
        </p:sp>
      </p:grpSp>
      <p:cxnSp>
        <p:nvCxnSpPr>
          <p:cNvPr id="5" name="Straight Arrow Connector 4">
            <a:extLst>
              <a:ext uri="{FF2B5EF4-FFF2-40B4-BE49-F238E27FC236}">
                <a16:creationId xmlns:a16="http://schemas.microsoft.com/office/drawing/2014/main" id="{E8640686-3BE6-4D1F-8716-A6710F507D72}"/>
              </a:ext>
            </a:extLst>
          </p:cNvPr>
          <p:cNvCxnSpPr>
            <a:cxnSpLocks/>
          </p:cNvCxnSpPr>
          <p:nvPr/>
        </p:nvCxnSpPr>
        <p:spPr>
          <a:xfrm>
            <a:off x="2343150" y="1257300"/>
            <a:ext cx="0" cy="2857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E5C966E-CC8E-44DB-8EC5-01E5A536B285}"/>
              </a:ext>
            </a:extLst>
          </p:cNvPr>
          <p:cNvCxnSpPr>
            <a:cxnSpLocks/>
          </p:cNvCxnSpPr>
          <p:nvPr/>
        </p:nvCxnSpPr>
        <p:spPr>
          <a:xfrm>
            <a:off x="2343150" y="2102478"/>
            <a:ext cx="11022" cy="29782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D8FFE5E-A8DB-41A1-BB62-1C154D8D008F}"/>
              </a:ext>
            </a:extLst>
          </p:cNvPr>
          <p:cNvCxnSpPr>
            <a:cxnSpLocks/>
          </p:cNvCxnSpPr>
          <p:nvPr/>
        </p:nvCxnSpPr>
        <p:spPr>
          <a:xfrm>
            <a:off x="2354171" y="3928398"/>
            <a:ext cx="0" cy="30070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A1906F-314E-4BC0-A6F3-277A96FB3FB6}"/>
              </a:ext>
            </a:extLst>
          </p:cNvPr>
          <p:cNvCxnSpPr>
            <a:cxnSpLocks/>
          </p:cNvCxnSpPr>
          <p:nvPr/>
        </p:nvCxnSpPr>
        <p:spPr>
          <a:xfrm>
            <a:off x="2354171" y="2227534"/>
            <a:ext cx="2145371"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504F76-7135-4F49-B099-65A38DA02C33}"/>
              </a:ext>
            </a:extLst>
          </p:cNvPr>
          <p:cNvCxnSpPr>
            <a:cxnSpLocks/>
          </p:cNvCxnSpPr>
          <p:nvPr/>
        </p:nvCxnSpPr>
        <p:spPr>
          <a:xfrm>
            <a:off x="2354171" y="1371601"/>
            <a:ext cx="2145371"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45">
            <a:extLst>
              <a:ext uri="{FF2B5EF4-FFF2-40B4-BE49-F238E27FC236}">
                <a16:creationId xmlns:a16="http://schemas.microsoft.com/office/drawing/2014/main" id="{9719E7DC-F698-4890-A64E-82C3E2FEECC2}"/>
              </a:ext>
            </a:extLst>
          </p:cNvPr>
          <p:cNvSpPr/>
          <p:nvPr/>
        </p:nvSpPr>
        <p:spPr>
          <a:xfrm>
            <a:off x="532041" y="2400300"/>
            <a:ext cx="3707602" cy="558884"/>
          </a:xfrm>
          <a:custGeom>
            <a:avLst/>
            <a:gdLst>
              <a:gd name="connsiteX0" fmla="*/ 0 w 3193966"/>
              <a:gd name="connsiteY0" fmla="*/ 44565 h 445654"/>
              <a:gd name="connsiteX1" fmla="*/ 44565 w 3193966"/>
              <a:gd name="connsiteY1" fmla="*/ 0 h 445654"/>
              <a:gd name="connsiteX2" fmla="*/ 3149401 w 3193966"/>
              <a:gd name="connsiteY2" fmla="*/ 0 h 445654"/>
              <a:gd name="connsiteX3" fmla="*/ 3193966 w 3193966"/>
              <a:gd name="connsiteY3" fmla="*/ 44565 h 445654"/>
              <a:gd name="connsiteX4" fmla="*/ 3193966 w 3193966"/>
              <a:gd name="connsiteY4" fmla="*/ 401089 h 445654"/>
              <a:gd name="connsiteX5" fmla="*/ 3149401 w 3193966"/>
              <a:gd name="connsiteY5" fmla="*/ 445654 h 445654"/>
              <a:gd name="connsiteX6" fmla="*/ 44565 w 3193966"/>
              <a:gd name="connsiteY6" fmla="*/ 445654 h 445654"/>
              <a:gd name="connsiteX7" fmla="*/ 0 w 3193966"/>
              <a:gd name="connsiteY7" fmla="*/ 401089 h 445654"/>
              <a:gd name="connsiteX8" fmla="*/ 0 w 3193966"/>
              <a:gd name="connsiteY8" fmla="*/ 44565 h 44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3966" h="445654">
                <a:moveTo>
                  <a:pt x="0" y="44565"/>
                </a:moveTo>
                <a:cubicBezTo>
                  <a:pt x="0" y="19952"/>
                  <a:pt x="19952" y="0"/>
                  <a:pt x="44565" y="0"/>
                </a:cubicBezTo>
                <a:lnTo>
                  <a:pt x="3149401" y="0"/>
                </a:lnTo>
                <a:cubicBezTo>
                  <a:pt x="3174014" y="0"/>
                  <a:pt x="3193966" y="19952"/>
                  <a:pt x="3193966" y="44565"/>
                </a:cubicBezTo>
                <a:lnTo>
                  <a:pt x="3193966" y="401089"/>
                </a:lnTo>
                <a:cubicBezTo>
                  <a:pt x="3193966" y="425702"/>
                  <a:pt x="3174014" y="445654"/>
                  <a:pt x="3149401" y="445654"/>
                </a:cubicBezTo>
                <a:lnTo>
                  <a:pt x="44565" y="445654"/>
                </a:lnTo>
                <a:cubicBezTo>
                  <a:pt x="19952" y="445654"/>
                  <a:pt x="0" y="425702"/>
                  <a:pt x="0" y="401089"/>
                </a:cubicBezTo>
                <a:lnTo>
                  <a:pt x="0" y="44565"/>
                </a:lnTo>
                <a:close/>
              </a:path>
            </a:pathLst>
          </a:custGeom>
          <a:solidFill>
            <a:schemeClr val="accent5">
              <a:alpha val="90000"/>
            </a:schemeClr>
          </a:solidFill>
          <a:ln>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393" tIns="66393" rIns="66393" bIns="66393" numCol="1" spcCol="1270" anchor="ctr" anchorCtr="0">
            <a:noAutofit/>
          </a:bodyPr>
          <a:lstStyle/>
          <a:p>
            <a:pPr algn="ctr" defTabSz="622181"/>
            <a:r>
              <a:rPr lang="en-US" sz="1350" b="1" dirty="0">
                <a:solidFill>
                  <a:prstClr val="white"/>
                </a:solidFill>
                <a:latin typeface="Calibri" charset="0"/>
                <a:ea typeface="Calibri" charset="0"/>
                <a:cs typeface="Calibri" charset="0"/>
              </a:rPr>
              <a:t>Radiofrequency Delivered (RF)</a:t>
            </a:r>
          </a:p>
          <a:p>
            <a:pPr algn="ctr" defTabSz="622181"/>
            <a:r>
              <a:rPr lang="en-US" sz="1125" dirty="0">
                <a:solidFill>
                  <a:prstClr val="white"/>
                </a:solidFill>
                <a:latin typeface="Calibri" charset="0"/>
                <a:ea typeface="Calibri" charset="0"/>
                <a:cs typeface="Calibri" charset="0"/>
              </a:rPr>
              <a:t>Radiofrequency energy was delivered</a:t>
            </a:r>
          </a:p>
          <a:p>
            <a:pPr algn="ctr" defTabSz="622181"/>
            <a:r>
              <a:rPr lang="en-US" sz="1350" b="1" dirty="0">
                <a:solidFill>
                  <a:prstClr val="white"/>
                </a:solidFill>
                <a:latin typeface="Calibri" charset="0"/>
                <a:ea typeface="Calibri" charset="0"/>
                <a:cs typeface="Calibri" charset="0"/>
              </a:rPr>
              <a:t>N = 150</a:t>
            </a:r>
          </a:p>
        </p:txBody>
      </p:sp>
      <p:sp>
        <p:nvSpPr>
          <p:cNvPr id="53" name="Freeform 42">
            <a:extLst>
              <a:ext uri="{FF2B5EF4-FFF2-40B4-BE49-F238E27FC236}">
                <a16:creationId xmlns:a16="http://schemas.microsoft.com/office/drawing/2014/main" id="{CA927D9A-5074-476B-A130-87DC24AD5BE6}"/>
              </a:ext>
            </a:extLst>
          </p:cNvPr>
          <p:cNvSpPr/>
          <p:nvPr/>
        </p:nvSpPr>
        <p:spPr>
          <a:xfrm>
            <a:off x="4499542" y="2000250"/>
            <a:ext cx="3444308" cy="468501"/>
          </a:xfrm>
          <a:custGeom>
            <a:avLst/>
            <a:gdLst>
              <a:gd name="connsiteX0" fmla="*/ 0 w 2515156"/>
              <a:gd name="connsiteY0" fmla="*/ 60662 h 606621"/>
              <a:gd name="connsiteX1" fmla="*/ 60662 w 2515156"/>
              <a:gd name="connsiteY1" fmla="*/ 0 h 606621"/>
              <a:gd name="connsiteX2" fmla="*/ 2454494 w 2515156"/>
              <a:gd name="connsiteY2" fmla="*/ 0 h 606621"/>
              <a:gd name="connsiteX3" fmla="*/ 2515156 w 2515156"/>
              <a:gd name="connsiteY3" fmla="*/ 60662 h 606621"/>
              <a:gd name="connsiteX4" fmla="*/ 2515156 w 2515156"/>
              <a:gd name="connsiteY4" fmla="*/ 545959 h 606621"/>
              <a:gd name="connsiteX5" fmla="*/ 2454494 w 2515156"/>
              <a:gd name="connsiteY5" fmla="*/ 606621 h 606621"/>
              <a:gd name="connsiteX6" fmla="*/ 60662 w 2515156"/>
              <a:gd name="connsiteY6" fmla="*/ 606621 h 606621"/>
              <a:gd name="connsiteX7" fmla="*/ 0 w 2515156"/>
              <a:gd name="connsiteY7" fmla="*/ 545959 h 606621"/>
              <a:gd name="connsiteX8" fmla="*/ 0 w 2515156"/>
              <a:gd name="connsiteY8" fmla="*/ 60662 h 6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156" h="606621">
                <a:moveTo>
                  <a:pt x="0" y="60662"/>
                </a:moveTo>
                <a:cubicBezTo>
                  <a:pt x="0" y="27159"/>
                  <a:pt x="27159" y="0"/>
                  <a:pt x="60662" y="0"/>
                </a:cubicBezTo>
                <a:lnTo>
                  <a:pt x="2454494" y="0"/>
                </a:lnTo>
                <a:cubicBezTo>
                  <a:pt x="2487997" y="0"/>
                  <a:pt x="2515156" y="27159"/>
                  <a:pt x="2515156" y="60662"/>
                </a:cubicBezTo>
                <a:lnTo>
                  <a:pt x="2515156" y="545959"/>
                </a:lnTo>
                <a:cubicBezTo>
                  <a:pt x="2515156" y="579462"/>
                  <a:pt x="2487997" y="606621"/>
                  <a:pt x="2454494" y="606621"/>
                </a:cubicBezTo>
                <a:lnTo>
                  <a:pt x="60662" y="606621"/>
                </a:lnTo>
                <a:cubicBezTo>
                  <a:pt x="27159" y="606621"/>
                  <a:pt x="0" y="579462"/>
                  <a:pt x="0" y="545959"/>
                </a:cubicBezTo>
                <a:lnTo>
                  <a:pt x="0" y="60662"/>
                </a:lnTo>
                <a:close/>
              </a:path>
            </a:pathLst>
          </a:custGeom>
          <a:ln w="12700">
            <a:solidFill>
              <a:schemeClr val="accent5"/>
            </a:solidFill>
          </a:ln>
          <a:scene3d>
            <a:camera prst="orthographicFront"/>
            <a:lightRig rig="chilly" dir="t"/>
          </a:scene3d>
          <a:sp3d z="12700" extrusionH="1700" prstMaterial="dkEdge">
            <a:bevelB w="0" h="0" prst="convex"/>
          </a:sp3d>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07" tIns="71107" rIns="71107" bIns="71107" numCol="1" spcCol="1270" anchor="ctr" anchorCtr="0">
            <a:noAutofit/>
          </a:bodyPr>
          <a:lstStyle/>
          <a:p>
            <a:pPr algn="ctr" defTabSz="622181"/>
            <a:r>
              <a:rPr lang="en-US" sz="1125" dirty="0">
                <a:solidFill>
                  <a:srgbClr val="000000">
                    <a:hueOff val="0"/>
                    <a:satOff val="0"/>
                    <a:lumOff val="0"/>
                    <a:alphaOff val="0"/>
                  </a:srgbClr>
                </a:solidFill>
                <a:latin typeface="Calibri" charset="0"/>
                <a:ea typeface="Calibri" charset="0"/>
                <a:cs typeface="Calibri" charset="0"/>
              </a:rPr>
              <a:t>Withdrawn prior to RF energy delivery</a:t>
            </a:r>
          </a:p>
          <a:p>
            <a:pPr algn="ctr" defTabSz="622181"/>
            <a:r>
              <a:rPr lang="en-US" sz="1125" dirty="0">
                <a:solidFill>
                  <a:srgbClr val="000000">
                    <a:hueOff val="0"/>
                    <a:satOff val="0"/>
                    <a:lumOff val="0"/>
                    <a:alphaOff val="0"/>
                  </a:srgbClr>
                </a:solidFill>
                <a:latin typeface="Calibri" charset="0"/>
                <a:ea typeface="Calibri" charset="0"/>
                <a:cs typeface="Calibri" charset="0"/>
              </a:rPr>
              <a:t>(n = 1)</a:t>
            </a:r>
          </a:p>
        </p:txBody>
      </p:sp>
      <p:cxnSp>
        <p:nvCxnSpPr>
          <p:cNvPr id="57" name="Straight Arrow Connector 56">
            <a:extLst>
              <a:ext uri="{FF2B5EF4-FFF2-40B4-BE49-F238E27FC236}">
                <a16:creationId xmlns:a16="http://schemas.microsoft.com/office/drawing/2014/main" id="{EB8C0DF4-02A1-48D3-AFE0-93ADA372BAB2}"/>
              </a:ext>
            </a:extLst>
          </p:cNvPr>
          <p:cNvCxnSpPr>
            <a:cxnSpLocks/>
          </p:cNvCxnSpPr>
          <p:nvPr/>
        </p:nvCxnSpPr>
        <p:spPr>
          <a:xfrm flipH="1">
            <a:off x="2354172" y="2946139"/>
            <a:ext cx="1" cy="28706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CE582C2-3EA2-4D19-A00C-C7CA92BDDC28}"/>
              </a:ext>
            </a:extLst>
          </p:cNvPr>
          <p:cNvCxnSpPr>
            <a:cxnSpLocks/>
          </p:cNvCxnSpPr>
          <p:nvPr/>
        </p:nvCxnSpPr>
        <p:spPr>
          <a:xfrm>
            <a:off x="2354171" y="3060438"/>
            <a:ext cx="2145371"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0EE8B29-E006-46EE-B301-9CAFEF205039}"/>
              </a:ext>
            </a:extLst>
          </p:cNvPr>
          <p:cNvSpPr>
            <a:spLocks noGrp="1"/>
          </p:cNvSpPr>
          <p:nvPr>
            <p:ph type="body" sz="quarter" idx="15"/>
          </p:nvPr>
        </p:nvSpPr>
        <p:spPr/>
        <p:txBody>
          <a:bodyPr/>
          <a:lstStyle/>
          <a:p>
            <a:r>
              <a:rPr lang="en-US" altLang="en-US" dirty="0">
                <a:solidFill>
                  <a:srgbClr val="000000"/>
                </a:solidFill>
              </a:rPr>
              <a:t>1. </a:t>
            </a:r>
            <a:r>
              <a:rPr lang="en-US" altLang="en-US" dirty="0" err="1">
                <a:solidFill>
                  <a:srgbClr val="000000"/>
                </a:solidFill>
              </a:rPr>
              <a:t>TactiSense</a:t>
            </a:r>
            <a:r>
              <a:rPr lang="en-US" altLang="en-US" dirty="0">
                <a:solidFill>
                  <a:srgbClr val="000000"/>
                </a:solidFill>
              </a:rPr>
              <a:t> IDE study</a:t>
            </a:r>
            <a:r>
              <a:rPr lang="en-US" dirty="0">
                <a:solidFill>
                  <a:srgbClr val="000000"/>
                </a:solidFill>
              </a:rPr>
              <a:t>. </a:t>
            </a:r>
            <a:r>
              <a:rPr lang="en-US" dirty="0" err="1">
                <a:solidFill>
                  <a:srgbClr val="000000"/>
                </a:solidFill>
              </a:rPr>
              <a:t>TactiCath</a:t>
            </a:r>
            <a:r>
              <a:rPr lang="en-US" dirty="0">
                <a:solidFill>
                  <a:srgbClr val="000000"/>
                </a:solidFill>
              </a:rPr>
              <a:t> SE IFU #ARTEN600049107 A, Dec 2018.</a:t>
            </a:r>
            <a:endParaRPr lang="en-US" altLang="en-US" dirty="0">
              <a:solidFill>
                <a:srgbClr val="000000"/>
              </a:solidFill>
            </a:endParaRPr>
          </a:p>
        </p:txBody>
      </p:sp>
    </p:spTree>
    <p:extLst>
      <p:ext uri="{BB962C8B-B14F-4D97-AF65-F5344CB8AC3E}">
        <p14:creationId xmlns:p14="http://schemas.microsoft.com/office/powerpoint/2010/main" val="8909732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p:cNvCxnSpPr>
            <a:cxnSpLocks/>
          </p:cNvCxnSpPr>
          <p:nvPr/>
        </p:nvCxnSpPr>
        <p:spPr>
          <a:xfrm>
            <a:off x="3909363" y="1710739"/>
            <a:ext cx="1176988" cy="0"/>
          </a:xfrm>
          <a:prstGeom prst="straightConnector1">
            <a:avLst/>
          </a:prstGeom>
          <a:ln w="38100">
            <a:solidFill>
              <a:schemeClr val="accent1"/>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6858000" y="1385427"/>
            <a:ext cx="6024" cy="657587"/>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57" name="Diamond 56"/>
          <p:cNvSpPr/>
          <p:nvPr/>
        </p:nvSpPr>
        <p:spPr>
          <a:xfrm>
            <a:off x="3771901" y="1591163"/>
            <a:ext cx="305654" cy="239153"/>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charset="0"/>
              <a:ea typeface="Calibri" charset="0"/>
              <a:cs typeface="Calibri" charset="0"/>
            </a:endParaRPr>
          </a:p>
        </p:txBody>
      </p:sp>
      <p:cxnSp>
        <p:nvCxnSpPr>
          <p:cNvPr id="58" name="Straight Arrow Connector 57"/>
          <p:cNvCxnSpPr/>
          <p:nvPr/>
        </p:nvCxnSpPr>
        <p:spPr>
          <a:xfrm flipV="1">
            <a:off x="2564826" y="2073094"/>
            <a:ext cx="5915118" cy="14885"/>
          </a:xfrm>
          <a:prstGeom prst="straightConnector1">
            <a:avLst/>
          </a:prstGeom>
          <a:ln w="38100">
            <a:headEnd type="none"/>
            <a:tailEnd type="none"/>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362408" y="1949064"/>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114498" y="934422"/>
            <a:ext cx="1670952" cy="669414"/>
          </a:xfrm>
          <a:prstGeom prst="rect">
            <a:avLst/>
          </a:prstGeom>
          <a:noFill/>
        </p:spPr>
        <p:txBody>
          <a:bodyPr wrap="square" rtlCol="0">
            <a:spAutoFit/>
          </a:bodyPr>
          <a:lstStyle/>
          <a:p>
            <a:pPr algn="ctr" defTabSz="685800"/>
            <a:r>
              <a:rPr lang="en-US" sz="1200" dirty="0">
                <a:solidFill>
                  <a:srgbClr val="000000"/>
                </a:solidFill>
                <a:latin typeface="Calibri" charset="0"/>
                <a:ea typeface="Calibri" charset="0"/>
                <a:cs typeface="Calibri" charset="0"/>
                <a:sym typeface="Symbol"/>
              </a:rPr>
              <a:t>Primary safety endpoint event rate:</a:t>
            </a:r>
          </a:p>
          <a:p>
            <a:pPr algn="ctr" defTabSz="685800"/>
            <a:r>
              <a:rPr lang="en-US" sz="1350" b="1" dirty="0">
                <a:solidFill>
                  <a:srgbClr val="000000"/>
                </a:solidFill>
                <a:latin typeface="Calibri" charset="0"/>
                <a:ea typeface="Calibri" charset="0"/>
                <a:cs typeface="Calibri" charset="0"/>
                <a:sym typeface="Symbol"/>
              </a:rPr>
              <a:t>4.7</a:t>
            </a:r>
            <a:r>
              <a:rPr lang="en-US" sz="1350" b="1" dirty="0">
                <a:solidFill>
                  <a:srgbClr val="000000"/>
                </a:solidFill>
                <a:latin typeface="Calibri" charset="0"/>
                <a:ea typeface="Calibri" charset="0"/>
                <a:cs typeface="Calibri" charset="0"/>
              </a:rPr>
              <a:t>%</a:t>
            </a:r>
          </a:p>
        </p:txBody>
      </p:sp>
      <p:sp>
        <p:nvSpPr>
          <p:cNvPr id="61" name="Right Arrow 60"/>
          <p:cNvSpPr/>
          <p:nvPr/>
        </p:nvSpPr>
        <p:spPr>
          <a:xfrm flipH="1">
            <a:off x="6879388" y="1579392"/>
            <a:ext cx="492962" cy="223375"/>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charset="0"/>
              <a:ea typeface="Calibri" charset="0"/>
              <a:cs typeface="Calibri" charset="0"/>
            </a:endParaRPr>
          </a:p>
        </p:txBody>
      </p:sp>
      <p:cxnSp>
        <p:nvCxnSpPr>
          <p:cNvPr id="62" name="Straight Connector 61"/>
          <p:cNvCxnSpPr/>
          <p:nvPr/>
        </p:nvCxnSpPr>
        <p:spPr>
          <a:xfrm flipV="1">
            <a:off x="6637923" y="1958988"/>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370159" y="2212009"/>
            <a:ext cx="549671" cy="276999"/>
          </a:xfrm>
          <a:prstGeom prst="rect">
            <a:avLst/>
          </a:prstGeom>
          <a:noFill/>
        </p:spPr>
        <p:txBody>
          <a:bodyPr wrap="square" rtlCol="0">
            <a:spAutoFit/>
          </a:bodyPr>
          <a:lstStyle/>
          <a:p>
            <a:pPr algn="ctr" defTabSz="685800"/>
            <a:r>
              <a:rPr lang="en-US" sz="1200" b="1" dirty="0">
                <a:solidFill>
                  <a:srgbClr val="000000"/>
                </a:solidFill>
                <a:latin typeface="Calibri" charset="0"/>
                <a:ea typeface="Calibri" charset="0"/>
                <a:cs typeface="Calibri" charset="0"/>
              </a:rPr>
              <a:t>15%</a:t>
            </a:r>
          </a:p>
        </p:txBody>
      </p:sp>
      <p:cxnSp>
        <p:nvCxnSpPr>
          <p:cNvPr id="64" name="Straight Connector 63"/>
          <p:cNvCxnSpPr/>
          <p:nvPr/>
        </p:nvCxnSpPr>
        <p:spPr>
          <a:xfrm flipV="1">
            <a:off x="4086893" y="1958796"/>
            <a:ext cx="0" cy="248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2811378" y="1963950"/>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101715" y="2208788"/>
            <a:ext cx="549671"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10%</a:t>
            </a:r>
            <a:endParaRPr lang="en-US" sz="1200" b="1" dirty="0">
              <a:solidFill>
                <a:srgbClr val="000000"/>
              </a:solidFill>
              <a:latin typeface="Calibri" charset="0"/>
              <a:ea typeface="Calibri" charset="0"/>
              <a:cs typeface="Calibri" charset="0"/>
            </a:endParaRPr>
          </a:p>
        </p:txBody>
      </p:sp>
      <p:sp>
        <p:nvSpPr>
          <p:cNvPr id="67" name="TextBox 66"/>
          <p:cNvSpPr txBox="1"/>
          <p:nvPr/>
        </p:nvSpPr>
        <p:spPr>
          <a:xfrm>
            <a:off x="3833271" y="2216222"/>
            <a:ext cx="549671"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5%</a:t>
            </a:r>
            <a:endParaRPr lang="en-US" sz="1200" b="1" dirty="0">
              <a:solidFill>
                <a:srgbClr val="000000"/>
              </a:solidFill>
              <a:latin typeface="Calibri" charset="0"/>
              <a:ea typeface="Calibri" charset="0"/>
              <a:cs typeface="Calibri" charset="0"/>
            </a:endParaRPr>
          </a:p>
        </p:txBody>
      </p:sp>
      <p:sp>
        <p:nvSpPr>
          <p:cNvPr id="68" name="TextBox 67"/>
          <p:cNvSpPr txBox="1"/>
          <p:nvPr/>
        </p:nvSpPr>
        <p:spPr>
          <a:xfrm>
            <a:off x="2564827" y="2223656"/>
            <a:ext cx="549671"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0%</a:t>
            </a:r>
            <a:endParaRPr lang="en-US" sz="1200" b="1" dirty="0">
              <a:solidFill>
                <a:srgbClr val="000000"/>
              </a:solidFill>
              <a:latin typeface="Calibri" charset="0"/>
              <a:ea typeface="Calibri" charset="0"/>
              <a:cs typeface="Calibri" charset="0"/>
            </a:endParaRPr>
          </a:p>
        </p:txBody>
      </p:sp>
      <p:cxnSp>
        <p:nvCxnSpPr>
          <p:cNvPr id="69" name="Straight Connector 68"/>
          <p:cNvCxnSpPr/>
          <p:nvPr/>
        </p:nvCxnSpPr>
        <p:spPr>
          <a:xfrm flipV="1">
            <a:off x="7913437" y="1968163"/>
            <a:ext cx="0" cy="248059"/>
          </a:xfrm>
          <a:prstGeom prst="line">
            <a:avLst/>
          </a:prstGeom>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7638602" y="2197355"/>
            <a:ext cx="549671"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20%</a:t>
            </a:r>
            <a:endParaRPr lang="en-US" sz="1200" b="1" dirty="0">
              <a:solidFill>
                <a:srgbClr val="000000"/>
              </a:solidFill>
              <a:latin typeface="Calibri" charset="0"/>
              <a:ea typeface="Calibri" charset="0"/>
              <a:cs typeface="Calibri" charset="0"/>
            </a:endParaRPr>
          </a:p>
        </p:txBody>
      </p:sp>
      <p:sp>
        <p:nvSpPr>
          <p:cNvPr id="71" name="TextBox 70"/>
          <p:cNvSpPr txBox="1"/>
          <p:nvPr/>
        </p:nvSpPr>
        <p:spPr>
          <a:xfrm>
            <a:off x="4493876" y="934419"/>
            <a:ext cx="1466073" cy="669414"/>
          </a:xfrm>
          <a:prstGeom prst="rect">
            <a:avLst/>
          </a:prstGeom>
          <a:noFill/>
        </p:spPr>
        <p:txBody>
          <a:bodyPr wrap="square" rtlCol="0">
            <a:spAutoFit/>
          </a:bodyPr>
          <a:lstStyle/>
          <a:p>
            <a:pPr algn="ctr" defTabSz="685800"/>
            <a:r>
              <a:rPr lang="fr-CH" sz="1200" dirty="0" err="1">
                <a:solidFill>
                  <a:srgbClr val="000000"/>
                </a:solidFill>
                <a:latin typeface="Calibri" charset="0"/>
                <a:ea typeface="Calibri" charset="0"/>
                <a:cs typeface="Calibri" charset="0"/>
              </a:rPr>
              <a:t>Upper</a:t>
            </a:r>
            <a:r>
              <a:rPr lang="fr-CH" sz="1200" dirty="0">
                <a:solidFill>
                  <a:srgbClr val="000000"/>
                </a:solidFill>
                <a:latin typeface="Calibri" charset="0"/>
                <a:ea typeface="Calibri" charset="0"/>
                <a:cs typeface="Calibri" charset="0"/>
              </a:rPr>
              <a:t> 95% </a:t>
            </a:r>
            <a:br>
              <a:rPr lang="fr-CH" sz="1200" dirty="0">
                <a:solidFill>
                  <a:srgbClr val="000000"/>
                </a:solidFill>
                <a:latin typeface="Calibri" charset="0"/>
                <a:ea typeface="Calibri" charset="0"/>
                <a:cs typeface="Calibri" charset="0"/>
              </a:rPr>
            </a:br>
            <a:r>
              <a:rPr lang="fr-CH" sz="1200" dirty="0">
                <a:solidFill>
                  <a:srgbClr val="000000"/>
                </a:solidFill>
                <a:latin typeface="Calibri" charset="0"/>
                <a:ea typeface="Calibri" charset="0"/>
                <a:cs typeface="Calibri" charset="0"/>
              </a:rPr>
              <a:t>confidence </a:t>
            </a:r>
            <a:r>
              <a:rPr lang="fr-CH" sz="1200" dirty="0" err="1">
                <a:solidFill>
                  <a:srgbClr val="000000"/>
                </a:solidFill>
                <a:latin typeface="Calibri" charset="0"/>
                <a:ea typeface="Calibri" charset="0"/>
                <a:cs typeface="Calibri" charset="0"/>
              </a:rPr>
              <a:t>limit</a:t>
            </a:r>
            <a:r>
              <a:rPr lang="fr-CH" sz="1200" dirty="0">
                <a:solidFill>
                  <a:srgbClr val="000000"/>
                </a:solidFill>
                <a:latin typeface="Calibri" charset="0"/>
                <a:ea typeface="Calibri" charset="0"/>
                <a:cs typeface="Calibri" charset="0"/>
              </a:rPr>
              <a:t>:</a:t>
            </a:r>
            <a:endParaRPr lang="en-US" sz="1200" dirty="0">
              <a:solidFill>
                <a:srgbClr val="000000"/>
              </a:solidFill>
              <a:latin typeface="Calibri" charset="0"/>
              <a:ea typeface="Calibri" charset="0"/>
              <a:cs typeface="Calibri" charset="0"/>
            </a:endParaRPr>
          </a:p>
          <a:p>
            <a:pPr algn="ctr" defTabSz="685800"/>
            <a:r>
              <a:rPr lang="en-US" sz="1350" b="1" dirty="0">
                <a:solidFill>
                  <a:srgbClr val="000000"/>
                </a:solidFill>
                <a:latin typeface="Calibri" charset="0"/>
                <a:ea typeface="Calibri" charset="0"/>
                <a:cs typeface="Calibri" charset="0"/>
              </a:rPr>
              <a:t>8.64%</a:t>
            </a:r>
          </a:p>
        </p:txBody>
      </p:sp>
      <p:cxnSp>
        <p:nvCxnSpPr>
          <p:cNvPr id="73" name="Straight Connector 72"/>
          <p:cNvCxnSpPr/>
          <p:nvPr/>
        </p:nvCxnSpPr>
        <p:spPr>
          <a:xfrm flipV="1">
            <a:off x="5086350" y="1627972"/>
            <a:ext cx="0" cy="146147"/>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497724" y="2504625"/>
            <a:ext cx="6108567" cy="261610"/>
          </a:xfrm>
          <a:prstGeom prst="rect">
            <a:avLst/>
          </a:prstGeom>
          <a:noFill/>
        </p:spPr>
        <p:txBody>
          <a:bodyPr wrap="square" rtlCol="0">
            <a:spAutoFit/>
          </a:bodyPr>
          <a:lstStyle/>
          <a:p>
            <a:pPr algn="ctr" defTabSz="685800"/>
            <a:r>
              <a:rPr lang="en-US" sz="1100" b="1" dirty="0">
                <a:solidFill>
                  <a:srgbClr val="009CDE"/>
                </a:solidFill>
                <a:latin typeface="Calibri" charset="0"/>
                <a:ea typeface="Calibri" charset="0"/>
                <a:cs typeface="Calibri" charset="0"/>
              </a:rPr>
              <a:t>PRIMARY SAFETY ENDPOINT ANALYSIS (</a:t>
            </a:r>
            <a:r>
              <a:rPr lang="en-US" sz="1100" b="1" dirty="0" err="1">
                <a:solidFill>
                  <a:srgbClr val="009CDE"/>
                </a:solidFill>
                <a:latin typeface="Calibri" charset="0"/>
                <a:ea typeface="Calibri" charset="0"/>
                <a:cs typeface="Calibri" charset="0"/>
              </a:rPr>
              <a:t>TactiCath</a:t>
            </a:r>
            <a:r>
              <a:rPr lang="en-US" sz="1100" b="1" dirty="0">
                <a:solidFill>
                  <a:srgbClr val="009CDE"/>
                </a:solidFill>
                <a:latin typeface="Calibri" charset="0"/>
                <a:ea typeface="Calibri" charset="0"/>
                <a:cs typeface="Calibri" charset="0"/>
              </a:rPr>
              <a:t>™ Ablation Catheter, Sensor Enabled™)</a:t>
            </a:r>
          </a:p>
        </p:txBody>
      </p:sp>
      <p:sp>
        <p:nvSpPr>
          <p:cNvPr id="28" name="TextBox 27"/>
          <p:cNvSpPr txBox="1"/>
          <p:nvPr/>
        </p:nvSpPr>
        <p:spPr>
          <a:xfrm>
            <a:off x="6176711" y="914400"/>
            <a:ext cx="1405353" cy="484748"/>
          </a:xfrm>
          <a:prstGeom prst="rect">
            <a:avLst/>
          </a:prstGeom>
          <a:noFill/>
        </p:spPr>
        <p:txBody>
          <a:bodyPr wrap="square" rtlCol="0">
            <a:spAutoFit/>
          </a:bodyPr>
          <a:lstStyle/>
          <a:p>
            <a:pPr algn="ctr" defTabSz="685800"/>
            <a:r>
              <a:rPr lang="fr-CH" sz="1200" dirty="0">
                <a:solidFill>
                  <a:srgbClr val="000000"/>
                </a:solidFill>
                <a:latin typeface="Calibri" charset="0"/>
                <a:ea typeface="Calibri" charset="0"/>
                <a:cs typeface="Calibri" charset="0"/>
              </a:rPr>
              <a:t>Performance Goal:</a:t>
            </a:r>
          </a:p>
          <a:p>
            <a:pPr algn="ctr" defTabSz="685800"/>
            <a:r>
              <a:rPr lang="fr-CH" sz="1350" b="1" dirty="0">
                <a:solidFill>
                  <a:srgbClr val="000000"/>
                </a:solidFill>
                <a:latin typeface="Calibri" charset="0"/>
                <a:ea typeface="Calibri" charset="0"/>
                <a:cs typeface="Calibri" charset="0"/>
              </a:rPr>
              <a:t>16.2%</a:t>
            </a:r>
            <a:endParaRPr lang="en-US" sz="1350" b="1" dirty="0">
              <a:solidFill>
                <a:srgbClr val="000000"/>
              </a:solidFill>
              <a:latin typeface="Calibri" charset="0"/>
              <a:ea typeface="Calibri" charset="0"/>
              <a:cs typeface="Calibri" charset="0"/>
            </a:endParaRPr>
          </a:p>
        </p:txBody>
      </p:sp>
      <p:sp>
        <p:nvSpPr>
          <p:cNvPr id="2" name="Title 1"/>
          <p:cNvSpPr>
            <a:spLocks noGrp="1"/>
          </p:cNvSpPr>
          <p:nvPr>
            <p:ph type="title"/>
          </p:nvPr>
        </p:nvSpPr>
        <p:spPr/>
        <p:txBody>
          <a:bodyPr>
            <a:normAutofit/>
          </a:bodyPr>
          <a:lstStyle/>
          <a:p>
            <a:r>
              <a:rPr lang="en-US" dirty="0" err="1"/>
              <a:t>TactiSense</a:t>
            </a:r>
            <a:r>
              <a:rPr lang="en-US" dirty="0"/>
              <a:t> met primary safety endpoint</a:t>
            </a:r>
          </a:p>
        </p:txBody>
      </p:sp>
      <p:sp>
        <p:nvSpPr>
          <p:cNvPr id="3" name="Content Placeholder 2"/>
          <p:cNvSpPr>
            <a:spLocks noGrp="1"/>
          </p:cNvSpPr>
          <p:nvPr>
            <p:ph idx="1"/>
          </p:nvPr>
        </p:nvSpPr>
        <p:spPr>
          <a:xfrm>
            <a:off x="502921" y="914401"/>
            <a:ext cx="2086586" cy="3367454"/>
          </a:xfrm>
        </p:spPr>
        <p:txBody>
          <a:bodyPr/>
          <a:lstStyle/>
          <a:p>
            <a:pPr lvl="1">
              <a:buClr>
                <a:schemeClr val="accent1"/>
              </a:buClr>
            </a:pPr>
            <a:r>
              <a:rPr lang="en-US" sz="1200" dirty="0"/>
              <a:t>The observed rate of primary safety endpoint events was 4.7% (one-sided 95% upper confidence limit: 8.64%) and was statistically significantly lower than the predetermined performance goal of 16.2% (p&lt;0.0001) for the </a:t>
            </a:r>
            <a:r>
              <a:rPr lang="en-US" sz="1200" dirty="0" err="1"/>
              <a:t>TactiCath</a:t>
            </a:r>
            <a:r>
              <a:rPr lang="en-US" sz="1200" dirty="0"/>
              <a:t>™ Ablation Catheter, Sensor Enabled™</a:t>
            </a:r>
          </a:p>
        </p:txBody>
      </p:sp>
      <p:sp>
        <p:nvSpPr>
          <p:cNvPr id="4" name="Slide Number Placeholder 3"/>
          <p:cNvSpPr>
            <a:spLocks noGrp="1"/>
          </p:cNvSpPr>
          <p:nvPr>
            <p:ph type="sldNum" sz="quarter" idx="12"/>
          </p:nvPr>
        </p:nvSpPr>
        <p:spPr/>
        <p:txBody>
          <a:bodyPr/>
          <a:lstStyle/>
          <a:p>
            <a:pPr defTabSz="685800"/>
            <a:fld id="{0C9F10FC-1A7C-0142-9391-393B55E2CC4A}" type="slidenum">
              <a:rPr lang="en-US">
                <a:solidFill>
                  <a:srgbClr val="000000"/>
                </a:solidFill>
              </a:rPr>
              <a:pPr defTabSz="685800"/>
              <a:t>62</a:t>
            </a:fld>
            <a:endParaRPr lang="en-US" dirty="0">
              <a:solidFill>
                <a:srgbClr val="000000"/>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3758969377"/>
              </p:ext>
            </p:extLst>
          </p:nvPr>
        </p:nvGraphicFramePr>
        <p:xfrm>
          <a:off x="2564826" y="2788920"/>
          <a:ext cx="6041467" cy="1874520"/>
        </p:xfrm>
        <a:graphic>
          <a:graphicData uri="http://schemas.openxmlformats.org/drawingml/2006/table">
            <a:tbl>
              <a:tblPr firstRow="1" bandRow="1">
                <a:tableStyleId>{5C22544A-7EE6-4342-B048-85BDC9FD1C3A}</a:tableStyleId>
              </a:tblPr>
              <a:tblGrid>
                <a:gridCol w="2292924">
                  <a:extLst>
                    <a:ext uri="{9D8B030D-6E8A-4147-A177-3AD203B41FA5}">
                      <a16:colId xmlns:a16="http://schemas.microsoft.com/office/drawing/2014/main" val="20000"/>
                    </a:ext>
                  </a:extLst>
                </a:gridCol>
                <a:gridCol w="1028700">
                  <a:extLst>
                    <a:ext uri="{9D8B030D-6E8A-4147-A177-3AD203B41FA5}">
                      <a16:colId xmlns:a16="http://schemas.microsoft.com/office/drawing/2014/main" val="1846882576"/>
                    </a:ext>
                  </a:extLst>
                </a:gridCol>
                <a:gridCol w="914400">
                  <a:extLst>
                    <a:ext uri="{9D8B030D-6E8A-4147-A177-3AD203B41FA5}">
                      <a16:colId xmlns:a16="http://schemas.microsoft.com/office/drawing/2014/main" val="1659508754"/>
                    </a:ext>
                  </a:extLst>
                </a:gridCol>
                <a:gridCol w="1085850">
                  <a:extLst>
                    <a:ext uri="{9D8B030D-6E8A-4147-A177-3AD203B41FA5}">
                      <a16:colId xmlns:a16="http://schemas.microsoft.com/office/drawing/2014/main" val="20001"/>
                    </a:ext>
                  </a:extLst>
                </a:gridCol>
                <a:gridCol w="719593">
                  <a:extLst>
                    <a:ext uri="{9D8B030D-6E8A-4147-A177-3AD203B41FA5}">
                      <a16:colId xmlns:a16="http://schemas.microsoft.com/office/drawing/2014/main" val="3614393433"/>
                    </a:ext>
                  </a:extLst>
                </a:gridCol>
              </a:tblGrid>
              <a:tr h="640080">
                <a:tc>
                  <a:txBody>
                    <a:bodyPr/>
                    <a:lstStyle/>
                    <a:p>
                      <a:r>
                        <a:rPr lang="en-US" sz="1200" dirty="0">
                          <a:latin typeface="Calibri" panose="020F0502020204030204" pitchFamily="34" charset="0"/>
                        </a:rPr>
                        <a:t>PRIMARY SAFETY ENDPOINT </a:t>
                      </a:r>
                    </a:p>
                    <a:p>
                      <a:r>
                        <a:rPr lang="en-US" sz="1200" baseline="0" dirty="0">
                          <a:latin typeface="Calibri" panose="020F0502020204030204" pitchFamily="34" charset="0"/>
                        </a:rPr>
                        <a:t>(SAF population)</a:t>
                      </a:r>
                      <a:endParaRPr lang="en-US" sz="1200" dirty="0">
                        <a:latin typeface="Calibri" panose="020F0502020204030204" pitchFamily="34" charset="0"/>
                      </a:endParaRPr>
                    </a:p>
                  </a:txBody>
                  <a:tcPr/>
                </a:tc>
                <a:tc>
                  <a:txBody>
                    <a:bodyPr/>
                    <a:lstStyle/>
                    <a:p>
                      <a:r>
                        <a:rPr lang="en-US" sz="1200" dirty="0" err="1">
                          <a:latin typeface="Calibri" panose="020F0502020204030204" pitchFamily="34" charset="0"/>
                        </a:rPr>
                        <a:t>TactiCath</a:t>
                      </a:r>
                      <a:r>
                        <a:rPr lang="en-US" sz="1200" dirty="0">
                          <a:latin typeface="Calibri" panose="020F0502020204030204" pitchFamily="34" charset="0"/>
                        </a:rPr>
                        <a:t> SE</a:t>
                      </a:r>
                      <a:br>
                        <a:rPr lang="en-US" sz="1200" baseline="0" dirty="0">
                          <a:latin typeface="Calibri" panose="020F0502020204030204" pitchFamily="34" charset="0"/>
                        </a:rPr>
                      </a:br>
                      <a:r>
                        <a:rPr lang="en-US" sz="1200" baseline="0" dirty="0">
                          <a:latin typeface="Calibri" panose="020F0502020204030204" pitchFamily="34" charset="0"/>
                        </a:rPr>
                        <a:t>(N = 149)</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Upper One-Sided 95% CL</a:t>
                      </a:r>
                    </a:p>
                  </a:txBody>
                  <a:tcPr/>
                </a:tc>
                <a:tc>
                  <a:txBody>
                    <a:bodyPr/>
                    <a:lstStyle/>
                    <a:p>
                      <a:r>
                        <a:rPr lang="en-US" sz="1200" dirty="0">
                          <a:latin typeface="Calibri" panose="020F0502020204030204" pitchFamily="34" charset="0"/>
                        </a:rPr>
                        <a:t>Performance Goal</a:t>
                      </a:r>
                      <a:r>
                        <a:rPr lang="en-US" sz="1200" baseline="30000" dirty="0">
                          <a:latin typeface="Calibri" panose="020F0502020204030204" pitchFamily="34" charset="0"/>
                        </a:rPr>
                        <a:t>1</a:t>
                      </a:r>
                    </a:p>
                  </a:txBody>
                  <a:tcPr/>
                </a:tc>
                <a:tc>
                  <a:txBody>
                    <a:bodyPr/>
                    <a:lstStyle/>
                    <a:p>
                      <a:r>
                        <a:rPr lang="en-US" sz="1200" dirty="0">
                          <a:latin typeface="Calibri" panose="020F0502020204030204" pitchFamily="34" charset="0"/>
                        </a:rPr>
                        <a:t>P-Value</a:t>
                      </a:r>
                      <a:r>
                        <a:rPr lang="en-US" sz="1200" baseline="30000" dirty="0">
                          <a:latin typeface="Calibri" panose="020F0502020204030204" pitchFamily="34" charset="0"/>
                        </a:rPr>
                        <a:t>2</a:t>
                      </a:r>
                    </a:p>
                  </a:txBody>
                  <a:tcPr/>
                </a:tc>
                <a:extLst>
                  <a:ext uri="{0D108BD9-81ED-4DB2-BD59-A6C34878D82A}">
                    <a16:rowId xmlns:a16="http://schemas.microsoft.com/office/drawing/2014/main" val="10000"/>
                  </a:ext>
                </a:extLst>
              </a:tr>
              <a:tr h="640080">
                <a:tc>
                  <a:txBody>
                    <a:bodyPr/>
                    <a:lstStyle/>
                    <a:p>
                      <a:r>
                        <a:rPr lang="en-US" sz="1200" b="1" dirty="0">
                          <a:latin typeface="Calibri" panose="020F0502020204030204" pitchFamily="34" charset="0"/>
                        </a:rPr>
                        <a:t>Subject experienced primary safety endpoint event (Device or Procedure-related primary SAE)</a:t>
                      </a:r>
                    </a:p>
                  </a:txBody>
                  <a:tcPr/>
                </a:tc>
                <a:tc>
                  <a:txBody>
                    <a:bodyPr/>
                    <a:lstStyle/>
                    <a:p>
                      <a:r>
                        <a:rPr lang="en-US" sz="1200" b="1" dirty="0">
                          <a:latin typeface="Calibri" panose="020F0502020204030204" pitchFamily="34" charset="0"/>
                        </a:rPr>
                        <a:t>7 (4.7%)</a:t>
                      </a:r>
                    </a:p>
                  </a:txBody>
                  <a:tcPr/>
                </a:tc>
                <a:tc>
                  <a:txBody>
                    <a:bodyPr/>
                    <a:lstStyle/>
                    <a:p>
                      <a:r>
                        <a:rPr lang="en-US" sz="1200" b="1" dirty="0">
                          <a:latin typeface="Calibri" panose="020F0502020204030204" pitchFamily="34" charset="0"/>
                        </a:rPr>
                        <a:t>(8.64%)</a:t>
                      </a:r>
                    </a:p>
                  </a:txBody>
                  <a:tcPr/>
                </a:tc>
                <a:tc>
                  <a:txBody>
                    <a:bodyPr/>
                    <a:lstStyle/>
                    <a:p>
                      <a:r>
                        <a:rPr lang="en-US" sz="1200" b="1" dirty="0">
                          <a:latin typeface="Calibri" panose="020F0502020204030204" pitchFamily="34" charset="0"/>
                        </a:rPr>
                        <a:t>16.2%</a:t>
                      </a:r>
                    </a:p>
                  </a:txBody>
                  <a:tcPr/>
                </a:tc>
                <a:tc>
                  <a:txBody>
                    <a:bodyPr/>
                    <a:lstStyle/>
                    <a:p>
                      <a:r>
                        <a:rPr lang="en-US" sz="1200" b="1" dirty="0">
                          <a:latin typeface="Calibri" panose="020F0502020204030204" pitchFamily="34" charset="0"/>
                        </a:rPr>
                        <a:t>&lt;0.0001</a:t>
                      </a:r>
                    </a:p>
                  </a:txBody>
                  <a:tcPr/>
                </a:tc>
                <a:extLst>
                  <a:ext uri="{0D108BD9-81ED-4DB2-BD59-A6C34878D82A}">
                    <a16:rowId xmlns:a16="http://schemas.microsoft.com/office/drawing/2014/main" val="10001"/>
                  </a:ext>
                </a:extLst>
              </a:tr>
              <a:tr h="571500">
                <a:tc gridSpan="5">
                  <a:txBody>
                    <a:bodyPr/>
                    <a:lstStyle/>
                    <a:p>
                      <a:r>
                        <a:rPr lang="en-US" sz="1100" baseline="30000" dirty="0">
                          <a:latin typeface="Calibri" panose="020F0502020204030204" pitchFamily="34" charset="0"/>
                        </a:rPr>
                        <a:t> 1 </a:t>
                      </a:r>
                      <a:r>
                        <a:rPr lang="en-US" sz="1100" dirty="0">
                          <a:latin typeface="Calibri" panose="020F0502020204030204" pitchFamily="34" charset="0"/>
                        </a:rPr>
                        <a:t>One-sided upper 95% confidence limit by Clopper Pearson Method.</a:t>
                      </a:r>
                    </a:p>
                    <a:p>
                      <a:r>
                        <a:rPr lang="en-US" sz="1100" baseline="30000" dirty="0">
                          <a:latin typeface="Calibri" panose="020F0502020204030204" pitchFamily="34" charset="0"/>
                        </a:rPr>
                        <a:t>2 </a:t>
                      </a:r>
                      <a:r>
                        <a:rPr lang="en-US" sz="1100" dirty="0">
                          <a:latin typeface="Calibri" panose="020F0502020204030204" pitchFamily="34" charset="0"/>
                        </a:rPr>
                        <a:t>One-sided p-value by using Binomial Exact Test against the performance goal of 16.2%, to be compared with one-sided significance level of 0.05.</a:t>
                      </a:r>
                    </a:p>
                  </a:txBody>
                  <a:tcPr/>
                </a:tc>
                <a:tc hMerge="1">
                  <a:txBody>
                    <a:bodyPr/>
                    <a:lstStyle/>
                    <a:p>
                      <a:endParaRPr lang="en-US"/>
                    </a:p>
                  </a:txBody>
                  <a:tcPr/>
                </a:tc>
                <a:tc hMerge="1">
                  <a:txBody>
                    <a:bodyPr/>
                    <a:lstStyle/>
                    <a:p>
                      <a:endParaRPr lang="en-US"/>
                    </a:p>
                  </a:txBody>
                  <a:tcPr/>
                </a:tc>
                <a:tc hMerge="1">
                  <a:txBody>
                    <a:bodyPr/>
                    <a:lstStyle/>
                    <a:p>
                      <a:endParaRPr lang="en-US" sz="1400" dirty="0">
                        <a:latin typeface="Calibri" panose="020F0502020204030204" pitchFamily="34" charset="0"/>
                      </a:endParaRPr>
                    </a:p>
                  </a:txBody>
                  <a:tcPr marL="121920" marR="121920" marT="60960" marB="60960"/>
                </a:tc>
                <a:tc hMerge="1">
                  <a:txBody>
                    <a:bodyPr/>
                    <a:lstStyle/>
                    <a:p>
                      <a:endParaRPr lang="en-US"/>
                    </a:p>
                  </a:txBody>
                  <a:tcPr/>
                </a:tc>
                <a:extLst>
                  <a:ext uri="{0D108BD9-81ED-4DB2-BD59-A6C34878D82A}">
                    <a16:rowId xmlns:a16="http://schemas.microsoft.com/office/drawing/2014/main" val="40278780"/>
                  </a:ext>
                </a:extLst>
              </a:tr>
            </a:tbl>
          </a:graphicData>
        </a:graphic>
      </p:graphicFrame>
      <p:sp>
        <p:nvSpPr>
          <p:cNvPr id="6" name="Text Placeholder 5">
            <a:extLst>
              <a:ext uri="{FF2B5EF4-FFF2-40B4-BE49-F238E27FC236}">
                <a16:creationId xmlns:a16="http://schemas.microsoft.com/office/drawing/2014/main" id="{98111740-A5A0-46C8-A76E-F5058BE03B94}"/>
              </a:ext>
            </a:extLst>
          </p:cNvPr>
          <p:cNvSpPr>
            <a:spLocks noGrp="1"/>
          </p:cNvSpPr>
          <p:nvPr>
            <p:ph type="body" sz="quarter" idx="15"/>
          </p:nvPr>
        </p:nvSpPr>
        <p:spPr/>
        <p:txBody>
          <a:bodyPr/>
          <a:lstStyle/>
          <a:p>
            <a:r>
              <a:rPr lang="en-US" altLang="en-US" dirty="0">
                <a:solidFill>
                  <a:srgbClr val="000000"/>
                </a:solidFill>
              </a:rPr>
              <a:t>1. </a:t>
            </a:r>
            <a:r>
              <a:rPr lang="en-US" altLang="en-US" dirty="0" err="1">
                <a:solidFill>
                  <a:srgbClr val="000000"/>
                </a:solidFill>
              </a:rPr>
              <a:t>TactiSense</a:t>
            </a:r>
            <a:r>
              <a:rPr lang="en-US" altLang="en-US" dirty="0">
                <a:solidFill>
                  <a:srgbClr val="000000"/>
                </a:solidFill>
              </a:rPr>
              <a:t> IDE study</a:t>
            </a:r>
            <a:r>
              <a:rPr lang="en-US" dirty="0">
                <a:solidFill>
                  <a:srgbClr val="000000"/>
                </a:solidFill>
              </a:rPr>
              <a:t>. </a:t>
            </a:r>
            <a:r>
              <a:rPr lang="en-US" dirty="0" err="1">
                <a:solidFill>
                  <a:srgbClr val="000000"/>
                </a:solidFill>
              </a:rPr>
              <a:t>TactiCath</a:t>
            </a:r>
            <a:r>
              <a:rPr lang="en-US" dirty="0">
                <a:solidFill>
                  <a:srgbClr val="000000"/>
                </a:solidFill>
              </a:rPr>
              <a:t> SE IFU #ARTEN600049107 A, Dec 2018.</a:t>
            </a:r>
            <a:endParaRPr lang="en-US" altLang="en-US" dirty="0">
              <a:solidFill>
                <a:srgbClr val="000000"/>
              </a:solidFill>
            </a:endParaRPr>
          </a:p>
        </p:txBody>
      </p:sp>
    </p:spTree>
    <p:extLst>
      <p:ext uri="{BB962C8B-B14F-4D97-AF65-F5344CB8AC3E}">
        <p14:creationId xmlns:p14="http://schemas.microsoft.com/office/powerpoint/2010/main" val="373359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TactiSense</a:t>
            </a:r>
            <a:r>
              <a:rPr lang="en-US" dirty="0"/>
              <a:t> primary safety endpoint events</a:t>
            </a:r>
          </a:p>
        </p:txBody>
      </p:sp>
      <p:sp>
        <p:nvSpPr>
          <p:cNvPr id="11" name="Date Placeholder 10"/>
          <p:cNvSpPr>
            <a:spLocks noGrp="1"/>
          </p:cNvSpPr>
          <p:nvPr>
            <p:ph type="dt" sz="half" idx="10"/>
          </p:nvPr>
        </p:nvSpPr>
        <p:spPr/>
        <p:txBody>
          <a:bodyPr/>
          <a:lstStyle/>
          <a:p>
            <a:pPr defTabSz="685800"/>
            <a:fld id="{960B875D-ED88-5545-9EBA-5B28E2541F60}" type="datetime1">
              <a:rPr lang="en-US">
                <a:solidFill>
                  <a:srgbClr val="000000"/>
                </a:solidFill>
              </a:rPr>
              <a:pPr defTabSz="685800"/>
              <a:t>3/29/2019</a:t>
            </a:fld>
            <a:endParaRPr lang="en-US">
              <a:solidFill>
                <a:srgbClr val="000000"/>
              </a:solidFill>
            </a:endParaRPr>
          </a:p>
        </p:txBody>
      </p:sp>
      <p:sp>
        <p:nvSpPr>
          <p:cNvPr id="4" name="Slide Number Placeholder 3"/>
          <p:cNvSpPr>
            <a:spLocks noGrp="1"/>
          </p:cNvSpPr>
          <p:nvPr>
            <p:ph type="sldNum" sz="quarter" idx="12"/>
          </p:nvPr>
        </p:nvSpPr>
        <p:spPr/>
        <p:txBody>
          <a:bodyPr/>
          <a:lstStyle/>
          <a:p>
            <a:pPr defTabSz="685800"/>
            <a:fld id="{0C9F10FC-1A7C-0142-9391-393B55E2CC4A}" type="slidenum">
              <a:rPr lang="en-US">
                <a:solidFill>
                  <a:srgbClr val="000000"/>
                </a:solidFill>
              </a:rPr>
              <a:pPr defTabSz="685800"/>
              <a:t>63</a:t>
            </a:fld>
            <a:endParaRPr lang="en-US" dirty="0">
              <a:solidFill>
                <a:srgbClr val="000000"/>
              </a:solidFill>
            </a:endParaRPr>
          </a:p>
        </p:txBody>
      </p:sp>
      <p:graphicFrame>
        <p:nvGraphicFramePr>
          <p:cNvPr id="31" name="Table 30"/>
          <p:cNvGraphicFramePr>
            <a:graphicFrameLocks noGrp="1"/>
          </p:cNvGraphicFramePr>
          <p:nvPr>
            <p:extLst>
              <p:ext uri="{D42A27DB-BD31-4B8C-83A1-F6EECF244321}">
                <p14:modId xmlns:p14="http://schemas.microsoft.com/office/powerpoint/2010/main" val="2652530421"/>
              </p:ext>
            </p:extLst>
          </p:nvPr>
        </p:nvGraphicFramePr>
        <p:xfrm>
          <a:off x="393192" y="622886"/>
          <a:ext cx="6750558" cy="4213860"/>
        </p:xfrm>
        <a:graphic>
          <a:graphicData uri="http://schemas.openxmlformats.org/drawingml/2006/table">
            <a:tbl>
              <a:tblPr firstRow="1" bandRow="1">
                <a:tableStyleId>{5C22544A-7EE6-4342-B048-85BDC9FD1C3A}</a:tableStyleId>
              </a:tblPr>
              <a:tblGrid>
                <a:gridCol w="4748363">
                  <a:extLst>
                    <a:ext uri="{9D8B030D-6E8A-4147-A177-3AD203B41FA5}">
                      <a16:colId xmlns:a16="http://schemas.microsoft.com/office/drawing/2014/main" val="20000"/>
                    </a:ext>
                  </a:extLst>
                </a:gridCol>
                <a:gridCol w="2002195">
                  <a:extLst>
                    <a:ext uri="{9D8B030D-6E8A-4147-A177-3AD203B41FA5}">
                      <a16:colId xmlns:a16="http://schemas.microsoft.com/office/drawing/2014/main" val="20001"/>
                    </a:ext>
                  </a:extLst>
                </a:gridCol>
              </a:tblGrid>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err="1">
                          <a:latin typeface="Calibri" panose="020F0502020204030204" pitchFamily="34" charset="0"/>
                        </a:rPr>
                        <a:t>TactiSense</a:t>
                      </a:r>
                      <a:r>
                        <a:rPr lang="en-US" sz="1100" dirty="0">
                          <a:latin typeface="Calibri" panose="020F0502020204030204" pitchFamily="34" charset="0"/>
                        </a:rPr>
                        <a:t> IDE Primary Safety Endpoint Events </a:t>
                      </a:r>
                      <a:r>
                        <a:rPr lang="en-US" sz="1100" b="0" baseline="0" dirty="0">
                          <a:latin typeface="Calibri" panose="020F0502020204030204" pitchFamily="34" charset="0"/>
                        </a:rPr>
                        <a:t>(SAF population)</a:t>
                      </a:r>
                      <a:endParaRPr lang="en-US" sz="1100" b="0" dirty="0">
                        <a:latin typeface="Calibri" panose="020F0502020204030204" pitchFamily="34" charset="0"/>
                      </a:endParaRPr>
                    </a:p>
                  </a:txBody>
                  <a:tcPr marT="34290" marB="34290"/>
                </a:tc>
                <a:tc>
                  <a:txBody>
                    <a:bodyPr/>
                    <a:lstStyle/>
                    <a:p>
                      <a:r>
                        <a:rPr lang="en-US" sz="1100" dirty="0">
                          <a:latin typeface="Calibri" panose="020F0502020204030204" pitchFamily="34" charset="0"/>
                        </a:rPr>
                        <a:t>n (%) Subjects, </a:t>
                      </a:r>
                      <a:r>
                        <a:rPr lang="en-US" sz="1100" b="0" baseline="0" dirty="0">
                          <a:latin typeface="Calibri" panose="020F0502020204030204" pitchFamily="34" charset="0"/>
                        </a:rPr>
                        <a:t>N = 149</a:t>
                      </a:r>
                      <a:endParaRPr lang="en-US" sz="1100" b="0" dirty="0">
                        <a:latin typeface="Calibri" panose="020F0502020204030204" pitchFamily="34" charset="0"/>
                      </a:endParaRPr>
                    </a:p>
                  </a:txBody>
                  <a:tcPr marT="34290" marB="34290"/>
                </a:tc>
                <a:extLst>
                  <a:ext uri="{0D108BD9-81ED-4DB2-BD59-A6C34878D82A}">
                    <a16:rowId xmlns:a16="http://schemas.microsoft.com/office/drawing/2014/main" val="10000"/>
                  </a:ext>
                </a:extLst>
              </a:tr>
              <a:tr h="217170">
                <a:tc>
                  <a:txBody>
                    <a:bodyPr/>
                    <a:lstStyle/>
                    <a:p>
                      <a:r>
                        <a:rPr lang="en-US" sz="1000" dirty="0">
                          <a:latin typeface="Calibri" panose="020F0502020204030204" pitchFamily="34" charset="0"/>
                        </a:rPr>
                        <a:t>Atrial-esophageal fistula</a:t>
                      </a:r>
                    </a:p>
                  </a:txBody>
                  <a:tcPr marT="34290" marB="34290"/>
                </a:tc>
                <a:tc>
                  <a:txBody>
                    <a:bodyPr/>
                    <a:lstStyle/>
                    <a:p>
                      <a:r>
                        <a:rPr lang="en-US" sz="1000" dirty="0">
                          <a:latin typeface="Calibri" panose="020F0502020204030204" pitchFamily="34" charset="0"/>
                        </a:rPr>
                        <a:t>1 (0.7%)</a:t>
                      </a:r>
                    </a:p>
                  </a:txBody>
                  <a:tcPr marT="34290" marB="34290"/>
                </a:tc>
                <a:extLst>
                  <a:ext uri="{0D108BD9-81ED-4DB2-BD59-A6C34878D82A}">
                    <a16:rowId xmlns:a16="http://schemas.microsoft.com/office/drawing/2014/main" val="40278780"/>
                  </a:ext>
                </a:extLst>
              </a:tr>
              <a:tr h="217170">
                <a:tc>
                  <a:txBody>
                    <a:bodyPr/>
                    <a:lstStyle/>
                    <a:p>
                      <a:r>
                        <a:rPr lang="en-US" sz="1000" dirty="0">
                          <a:latin typeface="Calibri" panose="020F0502020204030204" pitchFamily="34" charset="0"/>
                        </a:rPr>
                        <a:t>AV block</a:t>
                      </a:r>
                    </a:p>
                  </a:txBody>
                  <a:tcPr marT="34290" marB="34290"/>
                </a:tc>
                <a:tc>
                  <a:txBody>
                    <a:bodyPr/>
                    <a:lstStyle/>
                    <a:p>
                      <a:r>
                        <a:rPr lang="en-US" sz="1000" dirty="0">
                          <a:latin typeface="Calibri" panose="020F0502020204030204" pitchFamily="34" charset="0"/>
                        </a:rPr>
                        <a:t>0 (0.0%)</a:t>
                      </a:r>
                    </a:p>
                  </a:txBody>
                  <a:tcPr marT="34290" marB="34290"/>
                </a:tc>
                <a:extLst>
                  <a:ext uri="{0D108BD9-81ED-4DB2-BD59-A6C34878D82A}">
                    <a16:rowId xmlns:a16="http://schemas.microsoft.com/office/drawing/2014/main" val="3417290692"/>
                  </a:ext>
                </a:extLst>
              </a:tr>
              <a:tr h="217170">
                <a:tc>
                  <a:txBody>
                    <a:bodyPr/>
                    <a:lstStyle/>
                    <a:p>
                      <a:r>
                        <a:rPr lang="en-US" sz="1000" dirty="0">
                          <a:latin typeface="Calibri" panose="020F0502020204030204" pitchFamily="34" charset="0"/>
                        </a:rPr>
                        <a:t>Cardiac</a:t>
                      </a:r>
                      <a:r>
                        <a:rPr lang="en-US" sz="1000" baseline="0" dirty="0">
                          <a:latin typeface="Calibri" panose="020F0502020204030204" pitchFamily="34" charset="0"/>
                        </a:rPr>
                        <a:t> perforation / tamponade</a:t>
                      </a:r>
                      <a:endParaRPr lang="en-US" sz="1000" dirty="0">
                        <a:latin typeface="Calibri" panose="020F0502020204030204" pitchFamily="34" charset="0"/>
                      </a:endParaRPr>
                    </a:p>
                  </a:txBody>
                  <a:tcPr marT="34290" marB="34290"/>
                </a:tc>
                <a:tc>
                  <a:txBody>
                    <a:bodyPr/>
                    <a:lstStyle/>
                    <a:p>
                      <a:r>
                        <a:rPr lang="en-US" sz="1000" dirty="0">
                          <a:latin typeface="Calibri" panose="020F0502020204030204" pitchFamily="34" charset="0"/>
                        </a:rPr>
                        <a:t>3 (2.0%)</a:t>
                      </a:r>
                    </a:p>
                  </a:txBody>
                  <a:tcPr marT="34290" marB="34290"/>
                </a:tc>
                <a:extLst>
                  <a:ext uri="{0D108BD9-81ED-4DB2-BD59-A6C34878D82A}">
                    <a16:rowId xmlns:a16="http://schemas.microsoft.com/office/drawing/2014/main" val="10002"/>
                  </a:ext>
                </a:extLst>
              </a:tr>
              <a:tr h="217170">
                <a:tc>
                  <a:txBody>
                    <a:bodyPr/>
                    <a:lstStyle/>
                    <a:p>
                      <a:r>
                        <a:rPr lang="en-US" sz="1000" dirty="0">
                          <a:latin typeface="Calibri" panose="020F0502020204030204" pitchFamily="34" charset="0"/>
                        </a:rPr>
                        <a:t>Death</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3877855025"/>
                  </a:ext>
                </a:extLst>
              </a:tr>
              <a:tr h="217170">
                <a:tc>
                  <a:txBody>
                    <a:bodyPr/>
                    <a:lstStyle/>
                    <a:p>
                      <a:r>
                        <a:rPr lang="en-US" sz="1000" dirty="0">
                          <a:latin typeface="Calibri" panose="020F0502020204030204" pitchFamily="34" charset="0"/>
                        </a:rPr>
                        <a:t>Diaphragmatic paralysis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3884716237"/>
                  </a:ext>
                </a:extLst>
              </a:tr>
              <a:tr h="217170">
                <a:tc>
                  <a:txBody>
                    <a:bodyPr/>
                    <a:lstStyle/>
                    <a:p>
                      <a:r>
                        <a:rPr lang="en-US" sz="1000" dirty="0">
                          <a:latin typeface="Calibri" panose="020F0502020204030204" pitchFamily="34" charset="0"/>
                        </a:rPr>
                        <a:t>Gastroparesis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3610454106"/>
                  </a:ext>
                </a:extLst>
              </a:tr>
              <a:tr h="217170">
                <a:tc>
                  <a:txBody>
                    <a:bodyPr/>
                    <a:lstStyle/>
                    <a:p>
                      <a:r>
                        <a:rPr lang="en-US" sz="1000" dirty="0">
                          <a:latin typeface="Calibri" panose="020F0502020204030204" pitchFamily="34" charset="0"/>
                        </a:rPr>
                        <a:t>Hospitalization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4274127932"/>
                  </a:ext>
                </a:extLst>
              </a:tr>
              <a:tr h="217170">
                <a:tc>
                  <a:txBody>
                    <a:bodyPr/>
                    <a:lstStyle/>
                    <a:p>
                      <a:r>
                        <a:rPr lang="en-US" sz="1000" dirty="0">
                          <a:latin typeface="Calibri" panose="020F0502020204030204" pitchFamily="34" charset="0"/>
                        </a:rPr>
                        <a:t>Myocardial infarction</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1993865510"/>
                  </a:ext>
                </a:extLst>
              </a:tr>
              <a:tr h="217170">
                <a:tc>
                  <a:txBody>
                    <a:bodyPr/>
                    <a:lstStyle/>
                    <a:p>
                      <a:r>
                        <a:rPr lang="en-US" sz="1000" dirty="0">
                          <a:latin typeface="Calibri" panose="020F0502020204030204" pitchFamily="34" charset="0"/>
                        </a:rPr>
                        <a:t>Pericarditis</a:t>
                      </a:r>
                    </a:p>
                  </a:txBody>
                  <a:tcPr marT="34290" marB="34290"/>
                </a:tc>
                <a:tc>
                  <a:txBody>
                    <a:bodyPr/>
                    <a:lstStyle/>
                    <a:p>
                      <a:r>
                        <a:rPr lang="en-US" sz="1000" dirty="0">
                          <a:latin typeface="Calibri" panose="020F0502020204030204" pitchFamily="34" charset="0"/>
                        </a:rPr>
                        <a:t>1 (0.7%)</a:t>
                      </a:r>
                    </a:p>
                  </a:txBody>
                  <a:tcPr marT="34290" marB="34290"/>
                </a:tc>
                <a:extLst>
                  <a:ext uri="{0D108BD9-81ED-4DB2-BD59-A6C34878D82A}">
                    <a16:rowId xmlns:a16="http://schemas.microsoft.com/office/drawing/2014/main" val="10003"/>
                  </a:ext>
                </a:extLst>
              </a:tr>
              <a:tr h="217170">
                <a:tc>
                  <a:txBody>
                    <a:bodyPr/>
                    <a:lstStyle/>
                    <a:p>
                      <a:r>
                        <a:rPr lang="en-US" sz="1000" dirty="0">
                          <a:latin typeface="Calibri" panose="020F0502020204030204" pitchFamily="34" charset="0"/>
                        </a:rPr>
                        <a:t>Pneumothorax</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2086915638"/>
                  </a:ext>
                </a:extLst>
              </a:tr>
              <a:tr h="217170">
                <a:tc>
                  <a:txBody>
                    <a:bodyPr/>
                    <a:lstStyle/>
                    <a:p>
                      <a:r>
                        <a:rPr lang="en-US" sz="1000" dirty="0">
                          <a:latin typeface="Calibri" panose="020F0502020204030204" pitchFamily="34" charset="0"/>
                        </a:rPr>
                        <a:t>Pulmonary edema</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899275302"/>
                  </a:ext>
                </a:extLst>
              </a:tr>
              <a:tr h="217170">
                <a:tc>
                  <a:txBody>
                    <a:bodyPr/>
                    <a:lstStyle/>
                    <a:p>
                      <a:r>
                        <a:rPr lang="en-US" sz="1000" dirty="0">
                          <a:latin typeface="Calibri" panose="020F0502020204030204" pitchFamily="34" charset="0"/>
                        </a:rPr>
                        <a:t>Pulmonary vein stenosis</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3980939601"/>
                  </a:ext>
                </a:extLst>
              </a:tr>
              <a:tr h="217170">
                <a:tc>
                  <a:txBody>
                    <a:bodyPr/>
                    <a:lstStyle/>
                    <a:p>
                      <a:r>
                        <a:rPr lang="en-US" sz="1000" dirty="0">
                          <a:latin typeface="Calibri" panose="020F0502020204030204" pitchFamily="34" charset="0"/>
                        </a:rPr>
                        <a:t>Stroke</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2698433998"/>
                  </a:ext>
                </a:extLst>
              </a:tr>
              <a:tr h="217170">
                <a:tc>
                  <a:txBody>
                    <a:bodyPr/>
                    <a:lstStyle/>
                    <a:p>
                      <a:r>
                        <a:rPr lang="en-US" sz="1000" dirty="0">
                          <a:latin typeface="Calibri" panose="020F0502020204030204" pitchFamily="34" charset="0"/>
                        </a:rPr>
                        <a:t>Thromboembolism</a:t>
                      </a:r>
                    </a:p>
                  </a:txBody>
                  <a:tcPr marT="34290" marB="34290"/>
                </a:tc>
                <a:tc>
                  <a:txBody>
                    <a:bodyPr/>
                    <a:lstStyle/>
                    <a:p>
                      <a:r>
                        <a:rPr lang="en-US" sz="1000" dirty="0">
                          <a:latin typeface="Calibri" panose="020F0502020204030204" pitchFamily="34" charset="0"/>
                        </a:rPr>
                        <a:t>1 (0.7%)</a:t>
                      </a:r>
                    </a:p>
                  </a:txBody>
                  <a:tcPr marT="34290" marB="34290"/>
                </a:tc>
                <a:extLst>
                  <a:ext uri="{0D108BD9-81ED-4DB2-BD59-A6C34878D82A}">
                    <a16:rowId xmlns:a16="http://schemas.microsoft.com/office/drawing/2014/main" val="10004"/>
                  </a:ext>
                </a:extLst>
              </a:tr>
              <a:tr h="217170">
                <a:tc>
                  <a:txBody>
                    <a:bodyPr/>
                    <a:lstStyle/>
                    <a:p>
                      <a:r>
                        <a:rPr lang="en-US" sz="1000" dirty="0">
                          <a:latin typeface="Calibri" panose="020F0502020204030204" pitchFamily="34" charset="0"/>
                        </a:rPr>
                        <a:t>Transient ischemic attack</a:t>
                      </a:r>
                    </a:p>
                  </a:txBody>
                  <a:tcPr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rPr>
                        <a:t>0 (0.0%)</a:t>
                      </a:r>
                    </a:p>
                  </a:txBody>
                  <a:tcPr marT="34290" marB="34290"/>
                </a:tc>
                <a:extLst>
                  <a:ext uri="{0D108BD9-81ED-4DB2-BD59-A6C34878D82A}">
                    <a16:rowId xmlns:a16="http://schemas.microsoft.com/office/drawing/2014/main" val="3941113536"/>
                  </a:ext>
                </a:extLst>
              </a:tr>
              <a:tr h="217170">
                <a:tc>
                  <a:txBody>
                    <a:bodyPr/>
                    <a:lstStyle/>
                    <a:p>
                      <a:r>
                        <a:rPr lang="en-US" sz="1000" dirty="0">
                          <a:latin typeface="Calibri" panose="020F0502020204030204" pitchFamily="34" charset="0"/>
                        </a:rPr>
                        <a:t>Vascular Access Complication</a:t>
                      </a:r>
                    </a:p>
                  </a:txBody>
                  <a:tcPr marT="34290" marB="34290"/>
                </a:tc>
                <a:tc>
                  <a:txBody>
                    <a:bodyPr/>
                    <a:lstStyle/>
                    <a:p>
                      <a:r>
                        <a:rPr lang="en-US" sz="1000" dirty="0">
                          <a:latin typeface="Calibri" panose="020F0502020204030204" pitchFamily="34" charset="0"/>
                        </a:rPr>
                        <a:t>2 (1.3%)</a:t>
                      </a:r>
                    </a:p>
                  </a:txBody>
                  <a:tcPr marT="34290" marB="34290"/>
                </a:tc>
                <a:extLst>
                  <a:ext uri="{0D108BD9-81ED-4DB2-BD59-A6C34878D82A}">
                    <a16:rowId xmlns:a16="http://schemas.microsoft.com/office/drawing/2014/main" val="3545424503"/>
                  </a:ext>
                </a:extLst>
              </a:tr>
              <a:tr h="228600">
                <a:tc>
                  <a:txBody>
                    <a:bodyPr/>
                    <a:lstStyle/>
                    <a:p>
                      <a:r>
                        <a:rPr lang="en-US" sz="1100" b="1" dirty="0">
                          <a:latin typeface="Calibri" panose="020F0502020204030204" pitchFamily="34" charset="0"/>
                        </a:rPr>
                        <a:t>Total Device or Procedure-related Primary SAEs</a:t>
                      </a:r>
                    </a:p>
                  </a:txBody>
                  <a:tcPr marT="34290" marB="34290"/>
                </a:tc>
                <a:tc>
                  <a:txBody>
                    <a:bodyPr/>
                    <a:lstStyle/>
                    <a:p>
                      <a:r>
                        <a:rPr lang="en-US" sz="1100" b="1" dirty="0">
                          <a:latin typeface="Calibri" panose="020F0502020204030204" pitchFamily="34" charset="0"/>
                        </a:rPr>
                        <a:t>7 (4.7%)</a:t>
                      </a:r>
                    </a:p>
                  </a:txBody>
                  <a:tcPr marT="34290" marB="34290"/>
                </a:tc>
                <a:extLst>
                  <a:ext uri="{0D108BD9-81ED-4DB2-BD59-A6C34878D82A}">
                    <a16:rowId xmlns:a16="http://schemas.microsoft.com/office/drawing/2014/main" val="2374988301"/>
                  </a:ext>
                </a:extLst>
              </a:tr>
              <a:tr h="2057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rPr>
                        <a:t>Note: Some subjects may have experienced more than one event. Therefore, the total number of subjects may be fewer than the total number of events.</a:t>
                      </a:r>
                    </a:p>
                  </a:txBody>
                  <a:tcPr marT="34290" marB="34290"/>
                </a:tc>
                <a:tc hMerge="1">
                  <a:txBody>
                    <a:bodyPr/>
                    <a:lstStyle/>
                    <a:p>
                      <a:endParaRPr lang="en-US" sz="1400" b="1" dirty="0">
                        <a:latin typeface="Calibri" panose="020F0502020204030204" pitchFamily="34" charset="0"/>
                      </a:endParaRPr>
                    </a:p>
                  </a:txBody>
                  <a:tcPr marL="121920" marR="121920" marT="60960" marB="60960"/>
                </a:tc>
                <a:extLst>
                  <a:ext uri="{0D108BD9-81ED-4DB2-BD59-A6C34878D82A}">
                    <a16:rowId xmlns:a16="http://schemas.microsoft.com/office/drawing/2014/main" val="728321932"/>
                  </a:ext>
                </a:extLst>
              </a:tr>
            </a:tbl>
          </a:graphicData>
        </a:graphic>
      </p:graphicFrame>
      <p:sp>
        <p:nvSpPr>
          <p:cNvPr id="5" name="Text Placeholder 4">
            <a:extLst>
              <a:ext uri="{FF2B5EF4-FFF2-40B4-BE49-F238E27FC236}">
                <a16:creationId xmlns:a16="http://schemas.microsoft.com/office/drawing/2014/main" id="{FB9F0962-6F51-43F4-9939-3F991F04AC1D}"/>
              </a:ext>
            </a:extLst>
          </p:cNvPr>
          <p:cNvSpPr>
            <a:spLocks noGrp="1"/>
          </p:cNvSpPr>
          <p:nvPr>
            <p:ph type="body" sz="quarter" idx="15"/>
          </p:nvPr>
        </p:nvSpPr>
        <p:spPr/>
        <p:txBody>
          <a:bodyPr/>
          <a:lstStyle/>
          <a:p>
            <a:r>
              <a:rPr lang="en-US" altLang="en-US" dirty="0">
                <a:solidFill>
                  <a:srgbClr val="000000"/>
                </a:solidFill>
              </a:rPr>
              <a:t>1. </a:t>
            </a:r>
            <a:r>
              <a:rPr lang="en-US" altLang="en-US" dirty="0" err="1">
                <a:solidFill>
                  <a:srgbClr val="000000"/>
                </a:solidFill>
              </a:rPr>
              <a:t>TactiSense</a:t>
            </a:r>
            <a:r>
              <a:rPr lang="en-US" altLang="en-US" dirty="0">
                <a:solidFill>
                  <a:srgbClr val="000000"/>
                </a:solidFill>
              </a:rPr>
              <a:t> IDE study</a:t>
            </a:r>
            <a:r>
              <a:rPr lang="en-US" dirty="0">
                <a:solidFill>
                  <a:srgbClr val="000000"/>
                </a:solidFill>
              </a:rPr>
              <a:t>. </a:t>
            </a:r>
            <a:r>
              <a:rPr lang="en-US" dirty="0" err="1">
                <a:solidFill>
                  <a:srgbClr val="000000"/>
                </a:solidFill>
              </a:rPr>
              <a:t>TactiCath</a:t>
            </a:r>
            <a:r>
              <a:rPr lang="en-US" dirty="0">
                <a:solidFill>
                  <a:srgbClr val="000000"/>
                </a:solidFill>
              </a:rPr>
              <a:t> SE IFU #ARTEN600049107 A, Dec 2018.</a:t>
            </a:r>
            <a:endParaRPr lang="en-US" altLang="en-US" dirty="0">
              <a:solidFill>
                <a:srgbClr val="000000"/>
              </a:solidFill>
            </a:endParaRPr>
          </a:p>
        </p:txBody>
      </p:sp>
    </p:spTree>
    <p:extLst>
      <p:ext uri="{BB962C8B-B14F-4D97-AF65-F5344CB8AC3E}">
        <p14:creationId xmlns:p14="http://schemas.microsoft.com/office/powerpoint/2010/main" val="4151137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TactiSense</a:t>
            </a:r>
            <a:r>
              <a:rPr lang="en-US" dirty="0"/>
              <a:t> met primary effectiveness endpoint</a:t>
            </a:r>
          </a:p>
        </p:txBody>
      </p:sp>
      <p:sp>
        <p:nvSpPr>
          <p:cNvPr id="5" name="Content Placeholder 2"/>
          <p:cNvSpPr>
            <a:spLocks noGrp="1"/>
          </p:cNvSpPr>
          <p:nvPr>
            <p:ph idx="1"/>
          </p:nvPr>
        </p:nvSpPr>
        <p:spPr>
          <a:xfrm>
            <a:off x="436960" y="914401"/>
            <a:ext cx="1933910" cy="3367454"/>
          </a:xfrm>
        </p:spPr>
        <p:txBody>
          <a:bodyPr/>
          <a:lstStyle/>
          <a:p>
            <a:pPr lvl="1">
              <a:buClr>
                <a:schemeClr val="accent1"/>
              </a:buClr>
            </a:pPr>
            <a:r>
              <a:rPr lang="en-US" sz="1200" dirty="0"/>
              <a:t>Acute procedural success was achieved in 98.0% (148/151) subjects who had the </a:t>
            </a:r>
            <a:r>
              <a:rPr lang="en-US" sz="1200" dirty="0" err="1"/>
              <a:t>TactiCath</a:t>
            </a:r>
            <a:r>
              <a:rPr lang="en-US" sz="1200" dirty="0"/>
              <a:t>™ Ablation Catheter, Sensor Enabled™ inserted into the vasculature. </a:t>
            </a:r>
          </a:p>
          <a:p>
            <a:pPr lvl="1">
              <a:buClr>
                <a:schemeClr val="accent1"/>
              </a:buClr>
            </a:pPr>
            <a:r>
              <a:rPr lang="en-US" sz="1200" dirty="0"/>
              <a:t>The lower bound of the one-sided 95% confidence interval was 94.95%, which is greater than the performance goal of 90%. </a:t>
            </a:r>
          </a:p>
          <a:p>
            <a:pPr lvl="1">
              <a:buClr>
                <a:schemeClr val="accent1"/>
              </a:buClr>
            </a:pPr>
            <a:r>
              <a:rPr lang="en-US" sz="1200" dirty="0"/>
              <a:t>Therefore, the null hypothesis was rejected and the primary effectiveness endpoint passed. </a:t>
            </a:r>
          </a:p>
          <a:p>
            <a:pPr marL="171450" indent="-171450">
              <a:buClr>
                <a:schemeClr val="accent1"/>
              </a:buClr>
              <a:buFont typeface="Arial" panose="020B0604020202020204" pitchFamily="34" charset="0"/>
              <a:buChar char="•"/>
            </a:pPr>
            <a:endParaRPr lang="en-US" sz="1200" dirty="0"/>
          </a:p>
        </p:txBody>
      </p:sp>
      <p:sp>
        <p:nvSpPr>
          <p:cNvPr id="3" name="Slide Number Placeholder 2"/>
          <p:cNvSpPr>
            <a:spLocks noGrp="1"/>
          </p:cNvSpPr>
          <p:nvPr>
            <p:ph type="sldNum" sz="quarter" idx="12"/>
          </p:nvPr>
        </p:nvSpPr>
        <p:spPr/>
        <p:txBody>
          <a:bodyPr/>
          <a:lstStyle/>
          <a:p>
            <a:pPr defTabSz="685800"/>
            <a:fld id="{0C9F10FC-1A7C-0142-9391-393B55E2CC4A}" type="slidenum">
              <a:rPr lang="en-US">
                <a:solidFill>
                  <a:srgbClr val="000000"/>
                </a:solidFill>
              </a:rPr>
              <a:pPr defTabSz="685800"/>
              <a:t>64</a:t>
            </a:fld>
            <a:endParaRPr lang="en-US" dirty="0">
              <a:solidFill>
                <a:srgbClr val="000000"/>
              </a:solidFill>
            </a:endParaRPr>
          </a:p>
        </p:txBody>
      </p:sp>
      <p:grpSp>
        <p:nvGrpSpPr>
          <p:cNvPr id="4" name="Group 3"/>
          <p:cNvGrpSpPr/>
          <p:nvPr/>
        </p:nvGrpSpPr>
        <p:grpSpPr>
          <a:xfrm>
            <a:off x="2300238" y="1105189"/>
            <a:ext cx="6511393" cy="1863482"/>
            <a:chOff x="2335640" y="1252825"/>
            <a:chExt cx="6511393" cy="1863482"/>
          </a:xfrm>
        </p:grpSpPr>
        <p:sp>
          <p:nvSpPr>
            <p:cNvPr id="33" name="TextBox 32"/>
            <p:cNvSpPr txBox="1"/>
            <p:nvPr/>
          </p:nvSpPr>
          <p:spPr>
            <a:xfrm>
              <a:off x="2335640" y="2854697"/>
              <a:ext cx="6465460" cy="261610"/>
            </a:xfrm>
            <a:prstGeom prst="rect">
              <a:avLst/>
            </a:prstGeom>
            <a:noFill/>
          </p:spPr>
          <p:txBody>
            <a:bodyPr wrap="square" rtlCol="0">
              <a:spAutoFit/>
            </a:bodyPr>
            <a:lstStyle/>
            <a:p>
              <a:pPr algn="ctr" defTabSz="685800"/>
              <a:r>
                <a:rPr lang="en-US" sz="1100" b="1" dirty="0">
                  <a:solidFill>
                    <a:srgbClr val="009CDE"/>
                  </a:solidFill>
                  <a:latin typeface="Calibri" charset="0"/>
                  <a:ea typeface="Calibri" charset="0"/>
                  <a:cs typeface="Calibri" charset="0"/>
                </a:rPr>
                <a:t>PRIMARY EFFECTIVENESS RESULTS (</a:t>
              </a:r>
              <a:r>
                <a:rPr lang="en-US" sz="1100" b="1" dirty="0" err="1">
                  <a:solidFill>
                    <a:srgbClr val="009CDE"/>
                  </a:solidFill>
                  <a:latin typeface="Calibri" charset="0"/>
                  <a:ea typeface="Calibri" charset="0"/>
                  <a:cs typeface="Calibri" charset="0"/>
                </a:rPr>
                <a:t>TactiCath</a:t>
              </a:r>
              <a:r>
                <a:rPr lang="en-US" sz="1100" b="1" dirty="0">
                  <a:solidFill>
                    <a:srgbClr val="009CDE"/>
                  </a:solidFill>
                  <a:latin typeface="Calibri" charset="0"/>
                  <a:ea typeface="Calibri" charset="0"/>
                  <a:cs typeface="Calibri" charset="0"/>
                </a:rPr>
                <a:t>™ Ablation Catheter, Sensor Enabled™)</a:t>
              </a:r>
            </a:p>
          </p:txBody>
        </p:sp>
        <p:cxnSp>
          <p:nvCxnSpPr>
            <p:cNvPr id="35" name="Straight Arrow Connector 34"/>
            <p:cNvCxnSpPr>
              <a:cxnSpLocks/>
            </p:cNvCxnSpPr>
            <p:nvPr/>
          </p:nvCxnSpPr>
          <p:spPr>
            <a:xfrm>
              <a:off x="5750403" y="2166974"/>
              <a:ext cx="1659086" cy="0"/>
            </a:xfrm>
            <a:prstGeom prst="straightConnector1">
              <a:avLst/>
            </a:prstGeom>
            <a:ln w="38100">
              <a:prstDash val="sysDot"/>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Diamond 36"/>
            <p:cNvSpPr/>
            <p:nvPr/>
          </p:nvSpPr>
          <p:spPr>
            <a:xfrm>
              <a:off x="7293453" y="2054081"/>
              <a:ext cx="291869" cy="208288"/>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100" dirty="0">
                <a:solidFill>
                  <a:prstClr val="white"/>
                </a:solidFill>
                <a:latin typeface="Calibri" charset="0"/>
                <a:ea typeface="Calibri" charset="0"/>
                <a:cs typeface="Calibri" charset="0"/>
              </a:endParaRPr>
            </a:p>
          </p:txBody>
        </p:sp>
        <p:cxnSp>
          <p:nvCxnSpPr>
            <p:cNvPr id="38" name="Straight Arrow Connector 37"/>
            <p:cNvCxnSpPr/>
            <p:nvPr/>
          </p:nvCxnSpPr>
          <p:spPr>
            <a:xfrm flipV="1">
              <a:off x="2418421" y="2502380"/>
              <a:ext cx="6189482" cy="8642"/>
            </a:xfrm>
            <a:prstGeom prst="straightConnector1">
              <a:avLst/>
            </a:prstGeom>
            <a:ln w="38100">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178903" y="2394358"/>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860176" y="1265774"/>
              <a:ext cx="1209452" cy="854080"/>
            </a:xfrm>
            <a:prstGeom prst="rect">
              <a:avLst/>
            </a:prstGeom>
            <a:noFill/>
          </p:spPr>
          <p:txBody>
            <a:bodyPr wrap="square" rtlCol="0">
              <a:spAutoFit/>
            </a:bodyPr>
            <a:lstStyle/>
            <a:p>
              <a:pPr algn="ctr" defTabSz="685800"/>
              <a:r>
                <a:rPr lang="en-US" sz="1200" dirty="0">
                  <a:solidFill>
                    <a:srgbClr val="000000"/>
                  </a:solidFill>
                  <a:latin typeface="Calibri" charset="0"/>
                  <a:ea typeface="Calibri" charset="0"/>
                  <a:cs typeface="Calibri" charset="0"/>
                  <a:sym typeface="Symbol"/>
                </a:rPr>
                <a:t>Acute Procedure Success Rate:</a:t>
              </a:r>
            </a:p>
            <a:p>
              <a:pPr algn="ctr" defTabSz="685800"/>
              <a:r>
                <a:rPr lang="en-US" sz="1350" b="1" dirty="0">
                  <a:solidFill>
                    <a:srgbClr val="000000"/>
                  </a:solidFill>
                  <a:latin typeface="Calibri" charset="0"/>
                  <a:ea typeface="Calibri" charset="0"/>
                  <a:cs typeface="Calibri" charset="0"/>
                  <a:sym typeface="Symbol"/>
                </a:rPr>
                <a:t>98.0%</a:t>
              </a:r>
              <a:endParaRPr lang="en-US" sz="1350" b="1" dirty="0">
                <a:solidFill>
                  <a:srgbClr val="000000"/>
                </a:solidFill>
                <a:latin typeface="Calibri" charset="0"/>
                <a:ea typeface="Calibri" charset="0"/>
                <a:cs typeface="Calibri" charset="0"/>
              </a:endParaRPr>
            </a:p>
          </p:txBody>
        </p:sp>
        <p:cxnSp>
          <p:nvCxnSpPr>
            <p:cNvPr id="42" name="Straight Connector 41"/>
            <p:cNvCxnSpPr/>
            <p:nvPr/>
          </p:nvCxnSpPr>
          <p:spPr>
            <a:xfrm flipV="1">
              <a:off x="7464903" y="2402999"/>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25773" y="2623367"/>
              <a:ext cx="524880" cy="276999"/>
            </a:xfrm>
            <a:prstGeom prst="rect">
              <a:avLst/>
            </a:prstGeom>
            <a:noFill/>
          </p:spPr>
          <p:txBody>
            <a:bodyPr wrap="square" rtlCol="0">
              <a:spAutoFit/>
            </a:bodyPr>
            <a:lstStyle/>
            <a:p>
              <a:pPr algn="ctr" defTabSz="685800"/>
              <a:r>
                <a:rPr lang="en-US" sz="1200" b="1" dirty="0">
                  <a:solidFill>
                    <a:srgbClr val="000000"/>
                  </a:solidFill>
                  <a:latin typeface="Calibri" charset="0"/>
                  <a:ea typeface="Calibri" charset="0"/>
                  <a:cs typeface="Calibri" charset="0"/>
                </a:rPr>
                <a:t>98%</a:t>
              </a:r>
            </a:p>
          </p:txBody>
        </p:sp>
        <p:cxnSp>
          <p:nvCxnSpPr>
            <p:cNvPr id="44" name="Straight Connector 43"/>
            <p:cNvCxnSpPr/>
            <p:nvPr/>
          </p:nvCxnSpPr>
          <p:spPr>
            <a:xfrm flipV="1">
              <a:off x="4035903" y="2402833"/>
              <a:ext cx="0" cy="216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892903" y="2407323"/>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4939773" y="2620561"/>
              <a:ext cx="524880"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94%</a:t>
              </a:r>
              <a:endParaRPr lang="en-US" sz="1200" b="1" dirty="0">
                <a:solidFill>
                  <a:srgbClr val="000000"/>
                </a:solidFill>
                <a:latin typeface="Calibri" charset="0"/>
                <a:ea typeface="Calibri" charset="0"/>
                <a:cs typeface="Calibri" charset="0"/>
              </a:endParaRPr>
            </a:p>
          </p:txBody>
        </p:sp>
        <p:sp>
          <p:nvSpPr>
            <p:cNvPr id="47" name="TextBox 46"/>
            <p:cNvSpPr txBox="1"/>
            <p:nvPr/>
          </p:nvSpPr>
          <p:spPr>
            <a:xfrm>
              <a:off x="3693003" y="2627036"/>
              <a:ext cx="638037"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92%</a:t>
              </a:r>
              <a:endParaRPr lang="en-US" sz="1200" b="1" dirty="0">
                <a:solidFill>
                  <a:srgbClr val="000000"/>
                </a:solidFill>
                <a:latin typeface="Calibri" charset="0"/>
                <a:ea typeface="Calibri" charset="0"/>
                <a:cs typeface="Calibri" charset="0"/>
              </a:endParaRPr>
            </a:p>
          </p:txBody>
        </p:sp>
        <p:sp>
          <p:nvSpPr>
            <p:cNvPr id="48" name="TextBox 47"/>
            <p:cNvSpPr txBox="1"/>
            <p:nvPr/>
          </p:nvSpPr>
          <p:spPr>
            <a:xfrm>
              <a:off x="2550003" y="2633511"/>
              <a:ext cx="663778" cy="276999"/>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90%</a:t>
              </a:r>
              <a:endParaRPr lang="en-US" sz="1200" b="1" dirty="0">
                <a:solidFill>
                  <a:srgbClr val="000000"/>
                </a:solidFill>
                <a:latin typeface="Calibri" charset="0"/>
                <a:ea typeface="Calibri" charset="0"/>
                <a:cs typeface="Calibri" charset="0"/>
              </a:endParaRPr>
            </a:p>
          </p:txBody>
        </p:sp>
        <p:cxnSp>
          <p:nvCxnSpPr>
            <p:cNvPr id="49" name="Straight Connector 48"/>
            <p:cNvCxnSpPr/>
            <p:nvPr/>
          </p:nvCxnSpPr>
          <p:spPr>
            <a:xfrm flipV="1">
              <a:off x="8607903" y="2410991"/>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8322153" y="2610604"/>
              <a:ext cx="524880" cy="461665"/>
            </a:xfrm>
            <a:prstGeom prst="rect">
              <a:avLst/>
            </a:prstGeom>
            <a:noFill/>
          </p:spPr>
          <p:txBody>
            <a:bodyPr wrap="square" rtlCol="0">
              <a:spAutoFit/>
            </a:bodyPr>
            <a:lstStyle/>
            <a:p>
              <a:pPr algn="ctr" defTabSz="685800"/>
              <a:r>
                <a:rPr lang="fr-CH" sz="1200" b="1" dirty="0">
                  <a:solidFill>
                    <a:srgbClr val="000000"/>
                  </a:solidFill>
                  <a:latin typeface="Calibri" charset="0"/>
                  <a:ea typeface="Calibri" charset="0"/>
                  <a:cs typeface="Calibri" charset="0"/>
                </a:rPr>
                <a:t>100%</a:t>
              </a:r>
              <a:endParaRPr lang="en-US" sz="1200" b="1" dirty="0">
                <a:solidFill>
                  <a:srgbClr val="000000"/>
                </a:solidFill>
                <a:latin typeface="Calibri" charset="0"/>
                <a:ea typeface="Calibri" charset="0"/>
                <a:cs typeface="Calibri" charset="0"/>
              </a:endParaRPr>
            </a:p>
          </p:txBody>
        </p:sp>
        <p:sp>
          <p:nvSpPr>
            <p:cNvPr id="51" name="TextBox 50"/>
            <p:cNvSpPr txBox="1"/>
            <p:nvPr/>
          </p:nvSpPr>
          <p:spPr>
            <a:xfrm>
              <a:off x="4817175" y="1261624"/>
              <a:ext cx="1513285" cy="669414"/>
            </a:xfrm>
            <a:prstGeom prst="rect">
              <a:avLst/>
            </a:prstGeom>
            <a:noFill/>
          </p:spPr>
          <p:txBody>
            <a:bodyPr wrap="square" rtlCol="0">
              <a:spAutoFit/>
            </a:bodyPr>
            <a:lstStyle/>
            <a:p>
              <a:pPr algn="ctr" defTabSz="685800"/>
              <a:r>
                <a:rPr lang="fr-CH" sz="1200" dirty="0" err="1">
                  <a:solidFill>
                    <a:srgbClr val="000000"/>
                  </a:solidFill>
                  <a:latin typeface="Calibri" charset="0"/>
                  <a:ea typeface="Calibri" charset="0"/>
                  <a:cs typeface="Calibri" charset="0"/>
                </a:rPr>
                <a:t>Lower</a:t>
              </a:r>
              <a:r>
                <a:rPr lang="fr-CH" sz="1200" dirty="0">
                  <a:solidFill>
                    <a:srgbClr val="000000"/>
                  </a:solidFill>
                  <a:latin typeface="Calibri" charset="0"/>
                  <a:ea typeface="Calibri" charset="0"/>
                  <a:cs typeface="Calibri" charset="0"/>
                </a:rPr>
                <a:t> 95% </a:t>
              </a:r>
              <a:br>
                <a:rPr lang="fr-CH" sz="1200" dirty="0">
                  <a:solidFill>
                    <a:srgbClr val="000000"/>
                  </a:solidFill>
                  <a:latin typeface="Calibri" charset="0"/>
                  <a:ea typeface="Calibri" charset="0"/>
                  <a:cs typeface="Calibri" charset="0"/>
                </a:rPr>
              </a:br>
              <a:r>
                <a:rPr lang="fr-CH" sz="1200" dirty="0">
                  <a:solidFill>
                    <a:srgbClr val="000000"/>
                  </a:solidFill>
                  <a:latin typeface="Calibri" charset="0"/>
                  <a:ea typeface="Calibri" charset="0"/>
                  <a:cs typeface="Calibri" charset="0"/>
                </a:rPr>
                <a:t>confidence </a:t>
              </a:r>
              <a:r>
                <a:rPr lang="fr-CH" sz="1200" dirty="0" err="1">
                  <a:solidFill>
                    <a:srgbClr val="000000"/>
                  </a:solidFill>
                  <a:latin typeface="Calibri" charset="0"/>
                  <a:ea typeface="Calibri" charset="0"/>
                  <a:cs typeface="Calibri" charset="0"/>
                </a:rPr>
                <a:t>limit</a:t>
              </a:r>
              <a:r>
                <a:rPr lang="fr-CH" sz="1200" dirty="0">
                  <a:solidFill>
                    <a:srgbClr val="000000"/>
                  </a:solidFill>
                  <a:latin typeface="Calibri" charset="0"/>
                  <a:ea typeface="Calibri" charset="0"/>
                  <a:cs typeface="Calibri" charset="0"/>
                </a:rPr>
                <a:t>:</a:t>
              </a:r>
              <a:endParaRPr lang="en-US" sz="1200" dirty="0">
                <a:solidFill>
                  <a:srgbClr val="000000"/>
                </a:solidFill>
                <a:latin typeface="Calibri" charset="0"/>
                <a:ea typeface="Calibri" charset="0"/>
                <a:cs typeface="Calibri" charset="0"/>
              </a:endParaRPr>
            </a:p>
            <a:p>
              <a:pPr algn="ctr" defTabSz="685800"/>
              <a:r>
                <a:rPr lang="en-US" sz="1350" b="1" dirty="0">
                  <a:solidFill>
                    <a:srgbClr val="000000"/>
                  </a:solidFill>
                  <a:latin typeface="Calibri" charset="0"/>
                  <a:ea typeface="Calibri" charset="0"/>
                  <a:cs typeface="Calibri" charset="0"/>
                </a:rPr>
                <a:t>94.95%</a:t>
              </a:r>
            </a:p>
          </p:txBody>
        </p:sp>
        <p:sp>
          <p:nvSpPr>
            <p:cNvPr id="53" name="TextBox 52"/>
            <p:cNvSpPr txBox="1"/>
            <p:nvPr/>
          </p:nvSpPr>
          <p:spPr>
            <a:xfrm>
              <a:off x="2412295" y="1252825"/>
              <a:ext cx="999842" cy="638636"/>
            </a:xfrm>
            <a:prstGeom prst="rect">
              <a:avLst/>
            </a:prstGeom>
            <a:noFill/>
          </p:spPr>
          <p:txBody>
            <a:bodyPr wrap="square" rtlCol="0">
              <a:spAutoFit/>
            </a:bodyPr>
            <a:lstStyle/>
            <a:p>
              <a:pPr algn="ctr" defTabSz="685800"/>
              <a:r>
                <a:rPr lang="fr-CH" sz="1100" dirty="0">
                  <a:solidFill>
                    <a:srgbClr val="000000"/>
                  </a:solidFill>
                  <a:latin typeface="Calibri" charset="0"/>
                  <a:ea typeface="Calibri" charset="0"/>
                  <a:cs typeface="Calibri" charset="0"/>
                </a:rPr>
                <a:t>Performance goal:</a:t>
              </a:r>
            </a:p>
            <a:p>
              <a:pPr algn="ctr" defTabSz="685800"/>
              <a:r>
                <a:rPr lang="fr-CH" sz="1350" b="1" dirty="0">
                  <a:solidFill>
                    <a:srgbClr val="000000"/>
                  </a:solidFill>
                  <a:latin typeface="Calibri" charset="0"/>
                  <a:ea typeface="Calibri" charset="0"/>
                  <a:cs typeface="Calibri" charset="0"/>
                </a:rPr>
                <a:t>90%</a:t>
              </a:r>
              <a:endParaRPr lang="en-US" sz="1350" b="1" dirty="0">
                <a:solidFill>
                  <a:srgbClr val="000000"/>
                </a:solidFill>
                <a:latin typeface="Calibri" charset="0"/>
                <a:ea typeface="Calibri" charset="0"/>
                <a:cs typeface="Calibri" charset="0"/>
              </a:endParaRPr>
            </a:p>
          </p:txBody>
        </p:sp>
        <p:cxnSp>
          <p:nvCxnSpPr>
            <p:cNvPr id="54" name="Straight Connector 53"/>
            <p:cNvCxnSpPr/>
            <p:nvPr/>
          </p:nvCxnSpPr>
          <p:spPr>
            <a:xfrm flipV="1">
              <a:off x="5750403" y="2095693"/>
              <a:ext cx="0" cy="127286"/>
            </a:xfrm>
            <a:prstGeom prst="line">
              <a:avLst/>
            </a:prstGeom>
          </p:spPr>
          <p:style>
            <a:lnRef idx="2">
              <a:schemeClr val="accent1"/>
            </a:lnRef>
            <a:fillRef idx="0">
              <a:schemeClr val="accent1"/>
            </a:fillRef>
            <a:effectRef idx="1">
              <a:schemeClr val="accent1"/>
            </a:effectRef>
            <a:fontRef idx="minor">
              <a:schemeClr val="tx1"/>
            </a:fontRef>
          </p:style>
        </p:cxnSp>
        <p:sp>
          <p:nvSpPr>
            <p:cNvPr id="52" name="Right Arrow 51"/>
            <p:cNvSpPr/>
            <p:nvPr/>
          </p:nvSpPr>
          <p:spPr>
            <a:xfrm rot="10800000" flipH="1">
              <a:off x="2399941" y="2038811"/>
              <a:ext cx="492962" cy="223375"/>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dirty="0">
                <a:solidFill>
                  <a:prstClr val="white"/>
                </a:solidFill>
                <a:latin typeface="Calibri" charset="0"/>
                <a:ea typeface="Calibri" charset="0"/>
                <a:cs typeface="Calibri" charset="0"/>
              </a:endParaRPr>
            </a:p>
          </p:txBody>
        </p:sp>
        <p:cxnSp>
          <p:nvCxnSpPr>
            <p:cNvPr id="55" name="Straight Connector 54"/>
            <p:cNvCxnSpPr/>
            <p:nvPr/>
          </p:nvCxnSpPr>
          <p:spPr>
            <a:xfrm>
              <a:off x="2892903" y="1853972"/>
              <a:ext cx="6024" cy="519088"/>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grpSp>
      <p:graphicFrame>
        <p:nvGraphicFramePr>
          <p:cNvPr id="6" name="Table 5"/>
          <p:cNvGraphicFramePr>
            <a:graphicFrameLocks noGrp="1"/>
          </p:cNvGraphicFramePr>
          <p:nvPr>
            <p:extLst/>
          </p:nvPr>
        </p:nvGraphicFramePr>
        <p:xfrm>
          <a:off x="2494357" y="3096683"/>
          <a:ext cx="6268536" cy="1325880"/>
        </p:xfrm>
        <a:graphic>
          <a:graphicData uri="http://schemas.openxmlformats.org/drawingml/2006/table">
            <a:tbl>
              <a:tblPr firstRow="1" bandRow="1">
                <a:tableStyleId>{5C22544A-7EE6-4342-B048-85BDC9FD1C3A}</a:tableStyleId>
              </a:tblPr>
              <a:tblGrid>
                <a:gridCol w="1988538">
                  <a:extLst>
                    <a:ext uri="{9D8B030D-6E8A-4147-A177-3AD203B41FA5}">
                      <a16:colId xmlns:a16="http://schemas.microsoft.com/office/drawing/2014/main" val="20000"/>
                    </a:ext>
                  </a:extLst>
                </a:gridCol>
                <a:gridCol w="1146956">
                  <a:extLst>
                    <a:ext uri="{9D8B030D-6E8A-4147-A177-3AD203B41FA5}">
                      <a16:colId xmlns:a16="http://schemas.microsoft.com/office/drawing/2014/main" val="20001"/>
                    </a:ext>
                  </a:extLst>
                </a:gridCol>
                <a:gridCol w="1116583">
                  <a:extLst>
                    <a:ext uri="{9D8B030D-6E8A-4147-A177-3AD203B41FA5}">
                      <a16:colId xmlns:a16="http://schemas.microsoft.com/office/drawing/2014/main" val="20002"/>
                    </a:ext>
                  </a:extLst>
                </a:gridCol>
                <a:gridCol w="1197416">
                  <a:extLst>
                    <a:ext uri="{9D8B030D-6E8A-4147-A177-3AD203B41FA5}">
                      <a16:colId xmlns:a16="http://schemas.microsoft.com/office/drawing/2014/main" val="2318582957"/>
                    </a:ext>
                  </a:extLst>
                </a:gridCol>
                <a:gridCol w="819043">
                  <a:extLst>
                    <a:ext uri="{9D8B030D-6E8A-4147-A177-3AD203B41FA5}">
                      <a16:colId xmlns:a16="http://schemas.microsoft.com/office/drawing/2014/main" val="20003"/>
                    </a:ext>
                  </a:extLst>
                </a:gridCol>
              </a:tblGrid>
              <a:tr h="457200">
                <a:tc>
                  <a:txBody>
                    <a:bodyPr/>
                    <a:lstStyle/>
                    <a:p>
                      <a:r>
                        <a:rPr lang="en-US" sz="1200" dirty="0">
                          <a:latin typeface="Calibri" panose="020F0502020204030204" pitchFamily="34" charset="0"/>
                        </a:rPr>
                        <a:t>PRIMARY EFFECTIVENESS ENDPOINT (EFF Population)</a:t>
                      </a:r>
                    </a:p>
                  </a:txBody>
                  <a:tcPr/>
                </a:tc>
                <a:tc>
                  <a:txBody>
                    <a:bodyPr/>
                    <a:lstStyle/>
                    <a:p>
                      <a:r>
                        <a:rPr lang="en-US" sz="1200" dirty="0">
                          <a:latin typeface="Calibri" panose="020F0502020204030204" pitchFamily="34" charset="0"/>
                        </a:rPr>
                        <a:t>TACTICATH SE</a:t>
                      </a:r>
                      <a:r>
                        <a:rPr lang="en-US" sz="1200" baseline="0" dirty="0">
                          <a:latin typeface="Calibri" panose="020F0502020204030204" pitchFamily="34" charset="0"/>
                        </a:rPr>
                        <a:t> </a:t>
                      </a:r>
                    </a:p>
                    <a:p>
                      <a:r>
                        <a:rPr lang="en-US" sz="1200" baseline="0" dirty="0">
                          <a:latin typeface="Calibri" panose="020F0502020204030204" pitchFamily="34" charset="0"/>
                        </a:rPr>
                        <a:t>(N = 151)</a:t>
                      </a:r>
                      <a:endParaRPr lang="en-US" sz="1200" dirty="0">
                        <a:latin typeface="Calibri" panose="020F0502020204030204" pitchFamily="34" charset="0"/>
                      </a:endParaRPr>
                    </a:p>
                  </a:txBody>
                  <a:tcPr/>
                </a:tc>
                <a:tc>
                  <a:txBody>
                    <a:bodyPr/>
                    <a:lstStyle/>
                    <a:p>
                      <a:r>
                        <a:rPr lang="en-US" sz="1200" dirty="0">
                          <a:latin typeface="Calibri" panose="020F0502020204030204" pitchFamily="34" charset="0"/>
                        </a:rPr>
                        <a:t>LOWER ONE-SIDED 95% CL</a:t>
                      </a:r>
                      <a:r>
                        <a:rPr lang="en-US" sz="1200" baseline="30000" dirty="0">
                          <a:latin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PERFORMANCE GOAL</a:t>
                      </a:r>
                    </a:p>
                  </a:txBody>
                  <a:tcPr/>
                </a:tc>
                <a:tc>
                  <a:txBody>
                    <a:bodyPr/>
                    <a:lstStyle/>
                    <a:p>
                      <a:r>
                        <a:rPr lang="en-US" sz="1200" dirty="0">
                          <a:latin typeface="Calibri" panose="020F0502020204030204" pitchFamily="34" charset="0"/>
                        </a:rPr>
                        <a:t>P-VALUE</a:t>
                      </a:r>
                      <a:r>
                        <a:rPr lang="en-US" sz="1200" baseline="30000" dirty="0">
                          <a:latin typeface="Calibri" panose="020F0502020204030204" pitchFamily="34" charset="0"/>
                        </a:rPr>
                        <a:t>2</a:t>
                      </a:r>
                    </a:p>
                  </a:txBody>
                  <a:tcPr/>
                </a:tc>
                <a:extLst>
                  <a:ext uri="{0D108BD9-81ED-4DB2-BD59-A6C34878D82A}">
                    <a16:rowId xmlns:a16="http://schemas.microsoft.com/office/drawing/2014/main" val="10000"/>
                  </a:ext>
                </a:extLst>
              </a:tr>
              <a:tr h="274320">
                <a:tc>
                  <a:txBody>
                    <a:bodyPr/>
                    <a:lstStyle/>
                    <a:p>
                      <a:r>
                        <a:rPr lang="en-US" sz="1200" b="1" dirty="0">
                          <a:latin typeface="Calibri" panose="020F0502020204030204" pitchFamily="34" charset="0"/>
                        </a:rPr>
                        <a:t>Acute Procedure Success*</a:t>
                      </a:r>
                    </a:p>
                  </a:txBody>
                  <a:tcPr/>
                </a:tc>
                <a:tc>
                  <a:txBody>
                    <a:bodyPr/>
                    <a:lstStyle/>
                    <a:p>
                      <a:r>
                        <a:rPr lang="en-US" sz="1200" b="1" dirty="0">
                          <a:latin typeface="Calibri" panose="020F0502020204030204" pitchFamily="34" charset="0"/>
                        </a:rPr>
                        <a:t>98.0 (148/151)</a:t>
                      </a:r>
                    </a:p>
                  </a:txBody>
                  <a:tcPr/>
                </a:tc>
                <a:tc>
                  <a:txBody>
                    <a:bodyPr/>
                    <a:lstStyle/>
                    <a:p>
                      <a:r>
                        <a:rPr lang="en-US" sz="1200" b="1" dirty="0">
                          <a:latin typeface="Calibri" panose="020F0502020204030204" pitchFamily="34" charset="0"/>
                        </a:rPr>
                        <a:t>94.95%</a:t>
                      </a:r>
                    </a:p>
                  </a:txBody>
                  <a:tcPr/>
                </a:tc>
                <a:tc>
                  <a:txBody>
                    <a:bodyPr/>
                    <a:lstStyle/>
                    <a:p>
                      <a:r>
                        <a:rPr lang="en-US" sz="1200" b="1" dirty="0">
                          <a:latin typeface="Calibri" panose="020F0502020204030204" pitchFamily="34" charset="0"/>
                        </a:rPr>
                        <a:t>90%</a:t>
                      </a:r>
                    </a:p>
                  </a:txBody>
                  <a:tcPr/>
                </a:tc>
                <a:tc>
                  <a:txBody>
                    <a:bodyPr/>
                    <a:lstStyle/>
                    <a:p>
                      <a:r>
                        <a:rPr lang="en-US" sz="1200" b="1" dirty="0">
                          <a:latin typeface="Calibri" panose="020F0502020204030204" pitchFamily="34" charset="0"/>
                        </a:rPr>
                        <a:t>0.0001</a:t>
                      </a:r>
                    </a:p>
                  </a:txBody>
                  <a:tcPr/>
                </a:tc>
                <a:extLst>
                  <a:ext uri="{0D108BD9-81ED-4DB2-BD59-A6C34878D82A}">
                    <a16:rowId xmlns:a16="http://schemas.microsoft.com/office/drawing/2014/main" val="10001"/>
                  </a:ext>
                </a:extLst>
              </a:tr>
              <a:tr h="571500">
                <a:tc gridSpan="5">
                  <a:txBody>
                    <a:bodyPr/>
                    <a:lstStyle/>
                    <a:p>
                      <a:r>
                        <a:rPr lang="en-US" sz="1100" baseline="30000" dirty="0">
                          <a:latin typeface="Calibri" panose="020F0502020204030204" pitchFamily="34" charset="0"/>
                        </a:rPr>
                        <a:t>1 </a:t>
                      </a:r>
                      <a:r>
                        <a:rPr lang="en-US" sz="1100" dirty="0">
                          <a:latin typeface="Calibri" panose="020F0502020204030204" pitchFamily="34" charset="0"/>
                        </a:rPr>
                        <a:t>One-sided lower 95% confidence limit by Clopper Pearson Method.</a:t>
                      </a:r>
                    </a:p>
                    <a:p>
                      <a:r>
                        <a:rPr lang="en-US" sz="1100" baseline="30000" dirty="0">
                          <a:latin typeface="Calibri" panose="020F0502020204030204" pitchFamily="34" charset="0"/>
                        </a:rPr>
                        <a:t>2 </a:t>
                      </a:r>
                      <a:r>
                        <a:rPr lang="en-US" sz="1100" dirty="0">
                          <a:latin typeface="Calibri" panose="020F0502020204030204" pitchFamily="34" charset="0"/>
                        </a:rPr>
                        <a:t>One-sided p-value by using Binomial Exact Test against the performance goal of 90% to be compared with a one-sided significance level of 0.05.</a:t>
                      </a:r>
                    </a:p>
                  </a:txBody>
                  <a:tcPr/>
                </a:tc>
                <a:tc hMerge="1">
                  <a:txBody>
                    <a:bodyPr/>
                    <a:lstStyle/>
                    <a:p>
                      <a:endParaRPr lang="en-US" sz="1500" dirty="0">
                        <a:latin typeface="Calibri" panose="020F0502020204030204" pitchFamily="34" charset="0"/>
                      </a:endParaRPr>
                    </a:p>
                  </a:txBody>
                  <a:tcPr marL="121920" marR="121920" marT="60960" marB="60960"/>
                </a:tc>
                <a:tc hMerge="1">
                  <a:txBody>
                    <a:bodyPr/>
                    <a:lstStyle/>
                    <a:p>
                      <a:endParaRPr lang="en-US" sz="1500" dirty="0">
                        <a:latin typeface="Calibri" panose="020F0502020204030204" pitchFamily="34" charset="0"/>
                      </a:endParaRPr>
                    </a:p>
                  </a:txBody>
                  <a:tcPr marL="121920" marR="121920" marT="60960" marB="60960"/>
                </a:tc>
                <a:tc hMerge="1">
                  <a:txBody>
                    <a:bodyPr/>
                    <a:lstStyle/>
                    <a:p>
                      <a:endParaRPr lang="en-US"/>
                    </a:p>
                  </a:txBody>
                  <a:tcPr/>
                </a:tc>
                <a:tc hMerge="1">
                  <a:txBody>
                    <a:bodyPr/>
                    <a:lstStyle/>
                    <a:p>
                      <a:endParaRPr lang="en-US" sz="1500" dirty="0">
                        <a:latin typeface="Calibri" panose="020F0502020204030204" pitchFamily="34" charset="0"/>
                      </a:endParaRPr>
                    </a:p>
                  </a:txBody>
                  <a:tcPr marL="121920" marR="121920" marT="60960" marB="60960"/>
                </a:tc>
                <a:extLst>
                  <a:ext uri="{0D108BD9-81ED-4DB2-BD59-A6C34878D82A}">
                    <a16:rowId xmlns:a16="http://schemas.microsoft.com/office/drawing/2014/main" val="1045767153"/>
                  </a:ext>
                </a:extLst>
              </a:tr>
            </a:tbl>
          </a:graphicData>
        </a:graphic>
      </p:graphicFrame>
      <p:cxnSp>
        <p:nvCxnSpPr>
          <p:cNvPr id="30" name="Straight Connector 29">
            <a:extLst>
              <a:ext uri="{FF2B5EF4-FFF2-40B4-BE49-F238E27FC236}">
                <a16:creationId xmlns:a16="http://schemas.microsoft.com/office/drawing/2014/main" id="{B8CC4026-4C57-4C65-82E1-1A55E9D8A0BD}"/>
              </a:ext>
            </a:extLst>
          </p:cNvPr>
          <p:cNvCxnSpPr/>
          <p:nvPr/>
        </p:nvCxnSpPr>
        <p:spPr>
          <a:xfrm flipV="1">
            <a:off x="6286500" y="2246722"/>
            <a:ext cx="0" cy="216045"/>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AF15D027-40A1-439B-B1CC-23538C6465EB}"/>
              </a:ext>
            </a:extLst>
          </p:cNvPr>
          <p:cNvSpPr txBox="1"/>
          <p:nvPr/>
        </p:nvSpPr>
        <p:spPr>
          <a:xfrm>
            <a:off x="6057900" y="2460630"/>
            <a:ext cx="524880" cy="276999"/>
          </a:xfrm>
          <a:prstGeom prst="rect">
            <a:avLst/>
          </a:prstGeom>
          <a:noFill/>
        </p:spPr>
        <p:txBody>
          <a:bodyPr wrap="square" rtlCol="0">
            <a:spAutoFit/>
          </a:bodyPr>
          <a:lstStyle/>
          <a:p>
            <a:pPr algn="ctr" defTabSz="685800"/>
            <a:r>
              <a:rPr lang="en-US" sz="1200" b="1" dirty="0">
                <a:solidFill>
                  <a:srgbClr val="000000"/>
                </a:solidFill>
                <a:latin typeface="Calibri" charset="0"/>
                <a:ea typeface="Calibri" charset="0"/>
                <a:cs typeface="Calibri" charset="0"/>
              </a:rPr>
              <a:t>96%</a:t>
            </a:r>
          </a:p>
        </p:txBody>
      </p:sp>
      <p:sp>
        <p:nvSpPr>
          <p:cNvPr id="8" name="TextBox 7">
            <a:extLst>
              <a:ext uri="{FF2B5EF4-FFF2-40B4-BE49-F238E27FC236}">
                <a16:creationId xmlns:a16="http://schemas.microsoft.com/office/drawing/2014/main" id="{D0A8D15E-028B-4E63-A976-9730C880D53A}"/>
              </a:ext>
            </a:extLst>
          </p:cNvPr>
          <p:cNvSpPr txBox="1"/>
          <p:nvPr/>
        </p:nvSpPr>
        <p:spPr>
          <a:xfrm>
            <a:off x="2494357" y="4394200"/>
            <a:ext cx="6268536" cy="415498"/>
          </a:xfrm>
          <a:prstGeom prst="rect">
            <a:avLst/>
          </a:prstGeom>
          <a:noFill/>
        </p:spPr>
        <p:txBody>
          <a:bodyPr wrap="square" rtlCol="0">
            <a:spAutoFit/>
          </a:bodyPr>
          <a:lstStyle/>
          <a:p>
            <a:pPr defTabSz="685800"/>
            <a:r>
              <a:rPr lang="en-US" altLang="en-US" sz="1050" dirty="0">
                <a:solidFill>
                  <a:srgbClr val="000000"/>
                </a:solidFill>
                <a:latin typeface="Calibri" panose="020F0502020204030204" pitchFamily="34" charset="0"/>
              </a:rPr>
              <a:t>* The primary effectiveness endpoint was acute procedure success, defined as confirmation of entrance block at least 30 minutes after the last ablation in each pulmonary vein.  </a:t>
            </a:r>
          </a:p>
        </p:txBody>
      </p:sp>
      <p:sp>
        <p:nvSpPr>
          <p:cNvPr id="9" name="Text Placeholder 8">
            <a:extLst>
              <a:ext uri="{FF2B5EF4-FFF2-40B4-BE49-F238E27FC236}">
                <a16:creationId xmlns:a16="http://schemas.microsoft.com/office/drawing/2014/main" id="{38C728DC-E66E-4586-86CF-C772A0E930DF}"/>
              </a:ext>
            </a:extLst>
          </p:cNvPr>
          <p:cNvSpPr>
            <a:spLocks noGrp="1"/>
          </p:cNvSpPr>
          <p:nvPr>
            <p:ph type="body" sz="quarter" idx="15"/>
          </p:nvPr>
        </p:nvSpPr>
        <p:spPr/>
        <p:txBody>
          <a:bodyPr/>
          <a:lstStyle/>
          <a:p>
            <a:r>
              <a:rPr lang="en-US" altLang="en-US" dirty="0">
                <a:solidFill>
                  <a:srgbClr val="000000"/>
                </a:solidFill>
              </a:rPr>
              <a:t>1. </a:t>
            </a:r>
            <a:r>
              <a:rPr lang="en-US" altLang="en-US" dirty="0" err="1">
                <a:solidFill>
                  <a:srgbClr val="000000"/>
                </a:solidFill>
              </a:rPr>
              <a:t>TactiSense</a:t>
            </a:r>
            <a:r>
              <a:rPr lang="en-US" altLang="en-US" dirty="0">
                <a:solidFill>
                  <a:srgbClr val="000000"/>
                </a:solidFill>
              </a:rPr>
              <a:t> IDE study</a:t>
            </a:r>
            <a:r>
              <a:rPr lang="en-US" dirty="0">
                <a:solidFill>
                  <a:srgbClr val="000000"/>
                </a:solidFill>
              </a:rPr>
              <a:t>. </a:t>
            </a:r>
            <a:r>
              <a:rPr lang="en-US" dirty="0" err="1">
                <a:solidFill>
                  <a:srgbClr val="000000"/>
                </a:solidFill>
              </a:rPr>
              <a:t>TactiCath</a:t>
            </a:r>
            <a:r>
              <a:rPr lang="en-US" dirty="0">
                <a:solidFill>
                  <a:srgbClr val="000000"/>
                </a:solidFill>
              </a:rPr>
              <a:t> SE IFU #ARTEN600049107 A, Dec 2018.</a:t>
            </a:r>
            <a:endParaRPr lang="en-US" altLang="en-US" dirty="0">
              <a:solidFill>
                <a:srgbClr val="000000"/>
              </a:solidFill>
            </a:endParaRPr>
          </a:p>
        </p:txBody>
      </p:sp>
    </p:spTree>
    <p:extLst>
      <p:ext uri="{BB962C8B-B14F-4D97-AF65-F5344CB8AC3E}">
        <p14:creationId xmlns:p14="http://schemas.microsoft.com/office/powerpoint/2010/main" val="36220396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9073-DF8E-450E-9353-6655CED89BD3}"/>
              </a:ext>
            </a:extLst>
          </p:cNvPr>
          <p:cNvSpPr>
            <a:spLocks noGrp="1"/>
          </p:cNvSpPr>
          <p:nvPr>
            <p:ph type="title"/>
          </p:nvPr>
        </p:nvSpPr>
        <p:spPr>
          <a:xfrm>
            <a:off x="502920" y="271463"/>
            <a:ext cx="8229600" cy="685800"/>
          </a:xfrm>
        </p:spPr>
        <p:txBody>
          <a:bodyPr/>
          <a:lstStyle/>
          <a:p>
            <a:r>
              <a:rPr lang="en-US" dirty="0" err="1"/>
              <a:t>TactiSense</a:t>
            </a:r>
            <a:r>
              <a:rPr lang="en-US" dirty="0"/>
              <a:t> IDE:  Key Procedural Results</a:t>
            </a:r>
          </a:p>
        </p:txBody>
      </p:sp>
      <p:sp>
        <p:nvSpPr>
          <p:cNvPr id="18" name="TextBox 17">
            <a:extLst>
              <a:ext uri="{FF2B5EF4-FFF2-40B4-BE49-F238E27FC236}">
                <a16:creationId xmlns:a16="http://schemas.microsoft.com/office/drawing/2014/main" id="{EC9DF357-6CB7-4859-9C58-DDACCA83C7B1}"/>
              </a:ext>
            </a:extLst>
          </p:cNvPr>
          <p:cNvSpPr txBox="1"/>
          <p:nvPr/>
        </p:nvSpPr>
        <p:spPr>
          <a:xfrm>
            <a:off x="8113432" y="2681612"/>
            <a:ext cx="803348" cy="230832"/>
          </a:xfrm>
          <a:prstGeom prst="rect">
            <a:avLst/>
          </a:prstGeom>
          <a:noFill/>
        </p:spPr>
        <p:txBody>
          <a:bodyPr wrap="square" rtlCol="0">
            <a:spAutoFit/>
          </a:bodyPr>
          <a:lstStyle/>
          <a:p>
            <a:pPr algn="r" defTabSz="685800">
              <a:defRPr/>
            </a:pPr>
            <a:r>
              <a:rPr lang="en-US" sz="900" b="1" dirty="0">
                <a:solidFill>
                  <a:prstClr val="white"/>
                </a:solidFill>
                <a:latin typeface="Calibri" panose="020F0502020204030204" pitchFamily="34" charset="0"/>
                <a:cs typeface="Calibri" panose="020F0502020204030204" pitchFamily="34" charset="0"/>
              </a:rPr>
              <a:t>Q&amp;A</a:t>
            </a:r>
          </a:p>
        </p:txBody>
      </p:sp>
      <p:graphicFrame>
        <p:nvGraphicFramePr>
          <p:cNvPr id="3" name="Table 2">
            <a:extLst>
              <a:ext uri="{FF2B5EF4-FFF2-40B4-BE49-F238E27FC236}">
                <a16:creationId xmlns:a16="http://schemas.microsoft.com/office/drawing/2014/main" id="{22BDA6FF-B015-41C8-8875-FDFF3E878E22}"/>
              </a:ext>
            </a:extLst>
          </p:cNvPr>
          <p:cNvGraphicFramePr>
            <a:graphicFrameLocks noGrp="1"/>
          </p:cNvGraphicFramePr>
          <p:nvPr>
            <p:extLst>
              <p:ext uri="{D42A27DB-BD31-4B8C-83A1-F6EECF244321}">
                <p14:modId xmlns:p14="http://schemas.microsoft.com/office/powerpoint/2010/main" val="1851479991"/>
              </p:ext>
            </p:extLst>
          </p:nvPr>
        </p:nvGraphicFramePr>
        <p:xfrm>
          <a:off x="502920" y="627552"/>
          <a:ext cx="6695093" cy="4160520"/>
        </p:xfrm>
        <a:graphic>
          <a:graphicData uri="http://schemas.openxmlformats.org/drawingml/2006/table">
            <a:tbl>
              <a:tblPr firstRow="1" bandRow="1">
                <a:tableStyleId>{5C22544A-7EE6-4342-B048-85BDC9FD1C3A}</a:tableStyleId>
              </a:tblPr>
              <a:tblGrid>
                <a:gridCol w="4146550">
                  <a:extLst>
                    <a:ext uri="{9D8B030D-6E8A-4147-A177-3AD203B41FA5}">
                      <a16:colId xmlns:a16="http://schemas.microsoft.com/office/drawing/2014/main" val="3347630310"/>
                    </a:ext>
                  </a:extLst>
                </a:gridCol>
                <a:gridCol w="2548543">
                  <a:extLst>
                    <a:ext uri="{9D8B030D-6E8A-4147-A177-3AD203B41FA5}">
                      <a16:colId xmlns:a16="http://schemas.microsoft.com/office/drawing/2014/main" val="1269945991"/>
                    </a:ext>
                  </a:extLst>
                </a:gridCol>
              </a:tblGrid>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effectLst/>
                          <a:latin typeface="Calibri" panose="020F0502020204030204" pitchFamily="34" charset="0"/>
                        </a:rPr>
                        <a:t>TactiSense</a:t>
                      </a:r>
                      <a:r>
                        <a:rPr lang="en-US" sz="1200" kern="1200" dirty="0">
                          <a:effectLst/>
                          <a:latin typeface="Calibri" panose="020F0502020204030204" pitchFamily="34" charset="0"/>
                        </a:rPr>
                        <a:t> IDE Descriptive Endpoints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Procedural Characteristics</a:t>
                      </a:r>
                      <a:endParaRPr lang="en-US" sz="1200" b="0" dirty="0">
                        <a:latin typeface="Calibri" panose="020F0502020204030204" pitchFamily="34" charset="0"/>
                      </a:endParaRPr>
                    </a:p>
                  </a:txBody>
                  <a:tcPr marL="68580" marR="68580" marT="34290" marB="34290"/>
                </a:tc>
                <a:tc>
                  <a:txBody>
                    <a:bodyPr/>
                    <a:lstStyle/>
                    <a:p>
                      <a:r>
                        <a:rPr lang="en-US" sz="1200" dirty="0">
                          <a:latin typeface="Calibri" panose="020F0502020204030204" pitchFamily="34" charset="0"/>
                        </a:rPr>
                        <a:t>(EFF Population)</a:t>
                      </a:r>
                    </a:p>
                    <a:p>
                      <a:r>
                        <a:rPr lang="en-US" sz="1200" dirty="0">
                          <a:latin typeface="Calibri" panose="020F0502020204030204" pitchFamily="34" charset="0"/>
                        </a:rPr>
                        <a:t>Total N=150</a:t>
                      </a:r>
                    </a:p>
                  </a:txBody>
                  <a:tcPr marL="68580" marR="68580" marT="34290" marB="34290"/>
                </a:tc>
                <a:extLst>
                  <a:ext uri="{0D108BD9-81ED-4DB2-BD59-A6C34878D82A}">
                    <a16:rowId xmlns:a16="http://schemas.microsoft.com/office/drawing/2014/main" val="1959979739"/>
                  </a:ext>
                </a:extLst>
              </a:tr>
              <a:tr h="251460">
                <a:tc>
                  <a:txBody>
                    <a:bodyPr/>
                    <a:lstStyle/>
                    <a:p>
                      <a:r>
                        <a:rPr lang="en-US" sz="1200" dirty="0">
                          <a:latin typeface="Calibri" panose="020F0502020204030204" pitchFamily="34" charset="0"/>
                        </a:rPr>
                        <a:t>Was the recommended power of 10-30W used? (% Yes)</a:t>
                      </a:r>
                    </a:p>
                  </a:txBody>
                  <a:tcPr marL="68580" marR="68580" marT="34290" marB="34290"/>
                </a:tc>
                <a:tc>
                  <a:txBody>
                    <a:bodyPr/>
                    <a:lstStyle/>
                    <a:p>
                      <a:r>
                        <a:rPr lang="en-US" sz="1200" b="1" dirty="0">
                          <a:latin typeface="Calibri" panose="020F0502020204030204" pitchFamily="34" charset="0"/>
                        </a:rPr>
                        <a:t>58.7%</a:t>
                      </a:r>
                      <a:r>
                        <a:rPr lang="en-US" sz="1200" dirty="0">
                          <a:latin typeface="Calibri" panose="020F0502020204030204" pitchFamily="34" charset="0"/>
                        </a:rPr>
                        <a:t> (88/150)</a:t>
                      </a:r>
                    </a:p>
                  </a:txBody>
                  <a:tcPr marL="68580" marR="68580" marT="34290" marB="34290"/>
                </a:tc>
                <a:extLst>
                  <a:ext uri="{0D108BD9-81ED-4DB2-BD59-A6C34878D82A}">
                    <a16:rowId xmlns:a16="http://schemas.microsoft.com/office/drawing/2014/main" val="517074585"/>
                  </a:ext>
                </a:extLst>
              </a:tr>
              <a:tr h="434340">
                <a:tc>
                  <a:txBody>
                    <a:bodyPr/>
                    <a:lstStyle/>
                    <a:p>
                      <a:r>
                        <a:rPr lang="en-US" sz="1200" dirty="0">
                          <a:latin typeface="Calibri" panose="020F0502020204030204" pitchFamily="34" charset="0"/>
                        </a:rPr>
                        <a:t>Average RF power (W) </a:t>
                      </a:r>
                    </a:p>
                  </a:txBody>
                  <a:tcPr marL="68580" marR="68580" marT="34290" marB="34290"/>
                </a:tc>
                <a:tc>
                  <a:txBody>
                    <a:bodyPr/>
                    <a:lstStyle/>
                    <a:p>
                      <a:r>
                        <a:rPr lang="pt-BR" sz="1200" b="1" dirty="0">
                          <a:latin typeface="Calibri" panose="020F0502020204030204" pitchFamily="34" charset="0"/>
                        </a:rPr>
                        <a:t>Median</a:t>
                      </a:r>
                      <a:r>
                        <a:rPr lang="pt-BR" sz="1200" dirty="0">
                          <a:latin typeface="Calibri" panose="020F0502020204030204" pitchFamily="34" charset="0"/>
                        </a:rPr>
                        <a:t> (Q1, Q3):  </a:t>
                      </a:r>
                      <a:r>
                        <a:rPr lang="pt-BR" sz="1200" b="1" dirty="0">
                          <a:latin typeface="Calibri" panose="020F0502020204030204" pitchFamily="34" charset="0"/>
                        </a:rPr>
                        <a:t>29.0</a:t>
                      </a:r>
                      <a:r>
                        <a:rPr lang="pt-BR" sz="1200" dirty="0">
                          <a:latin typeface="Calibri" panose="020F0502020204030204" pitchFamily="34" charset="0"/>
                        </a:rPr>
                        <a:t> (26.0, 32.0) </a:t>
                      </a:r>
                    </a:p>
                    <a:p>
                      <a:r>
                        <a:rPr lang="pt-BR" sz="1200" dirty="0">
                          <a:latin typeface="Calibri" panose="020F0502020204030204" pitchFamily="34" charset="0"/>
                        </a:rPr>
                        <a:t>(n=149)</a:t>
                      </a:r>
                    </a:p>
                  </a:txBody>
                  <a:tcPr marL="68580" marR="68580" marT="34290" marB="34290"/>
                </a:tc>
                <a:extLst>
                  <a:ext uri="{0D108BD9-81ED-4DB2-BD59-A6C34878D82A}">
                    <a16:rowId xmlns:a16="http://schemas.microsoft.com/office/drawing/2014/main" val="1253839637"/>
                  </a:ext>
                </a:extLst>
              </a:tr>
              <a:tr h="800100">
                <a:tc>
                  <a:txBody>
                    <a:bodyPr/>
                    <a:lstStyle/>
                    <a:p>
                      <a:r>
                        <a:rPr lang="en-US" sz="1200" dirty="0">
                          <a:latin typeface="Calibri" panose="020F0502020204030204" pitchFamily="34" charset="0"/>
                        </a:rPr>
                        <a:t>Average contact force (g) per subject</a:t>
                      </a:r>
                    </a:p>
                  </a:txBody>
                  <a:tcPr marL="68580" marR="68580" marT="34290" marB="34290"/>
                </a:tc>
                <a:tc>
                  <a:txBody>
                    <a:bodyPr/>
                    <a:lstStyle/>
                    <a:p>
                      <a:r>
                        <a:rPr lang="en-US" sz="1200" b="1" dirty="0">
                          <a:latin typeface="Calibri" panose="020F0502020204030204" pitchFamily="34" charset="0"/>
                        </a:rPr>
                        <a:t>Mean</a:t>
                      </a:r>
                      <a:r>
                        <a:rPr lang="en-US" sz="1200" dirty="0">
                          <a:latin typeface="Calibri" panose="020F0502020204030204" pitchFamily="34" charset="0"/>
                        </a:rPr>
                        <a:t> ± SD:  </a:t>
                      </a:r>
                      <a:r>
                        <a:rPr lang="en-US" sz="1200" b="1" dirty="0">
                          <a:latin typeface="Calibri" panose="020F0502020204030204" pitchFamily="34" charset="0"/>
                        </a:rPr>
                        <a:t>12.1</a:t>
                      </a:r>
                      <a:r>
                        <a:rPr lang="en-US" sz="1200" dirty="0">
                          <a:latin typeface="Calibri" panose="020F0502020204030204" pitchFamily="34" charset="0"/>
                        </a:rPr>
                        <a:t> ± 4.7</a:t>
                      </a:r>
                    </a:p>
                    <a:p>
                      <a:r>
                        <a:rPr lang="en-US" sz="1200" b="1" dirty="0">
                          <a:latin typeface="Calibri" panose="020F0502020204030204" pitchFamily="34" charset="0"/>
                        </a:rPr>
                        <a:t>Median</a:t>
                      </a:r>
                      <a:r>
                        <a:rPr lang="en-US" sz="1200" dirty="0">
                          <a:latin typeface="Calibri" panose="020F0502020204030204" pitchFamily="34" charset="0"/>
                        </a:rPr>
                        <a:t> (Q1, Q3):  </a:t>
                      </a:r>
                      <a:r>
                        <a:rPr lang="en-US" sz="1200" b="1" dirty="0">
                          <a:latin typeface="Calibri" panose="020F0502020204030204" pitchFamily="34" charset="0"/>
                        </a:rPr>
                        <a:t>11.2</a:t>
                      </a:r>
                      <a:r>
                        <a:rPr lang="en-US" sz="1200" dirty="0">
                          <a:latin typeface="Calibri" panose="020F0502020204030204" pitchFamily="34" charset="0"/>
                        </a:rPr>
                        <a:t> (8.5, 14.3)</a:t>
                      </a:r>
                    </a:p>
                    <a:p>
                      <a:r>
                        <a:rPr lang="en-US" sz="1200" b="1" dirty="0">
                          <a:latin typeface="Calibri" panose="020F0502020204030204" pitchFamily="34" charset="0"/>
                        </a:rPr>
                        <a:t>Range</a:t>
                      </a:r>
                      <a:r>
                        <a:rPr lang="en-US" sz="1200" dirty="0">
                          <a:latin typeface="Calibri" panose="020F0502020204030204" pitchFamily="34" charset="0"/>
                        </a:rPr>
                        <a:t> (</a:t>
                      </a:r>
                      <a:r>
                        <a:rPr lang="en-US" sz="1200" b="1" dirty="0">
                          <a:latin typeface="Calibri" panose="020F0502020204030204" pitchFamily="34" charset="0"/>
                        </a:rPr>
                        <a:t>min, max</a:t>
                      </a:r>
                      <a:r>
                        <a:rPr lang="en-US" sz="1200" dirty="0">
                          <a:latin typeface="Calibri" panose="020F0502020204030204" pitchFamily="34" charset="0"/>
                        </a:rPr>
                        <a:t>):  (</a:t>
                      </a:r>
                      <a:r>
                        <a:rPr lang="en-US" sz="1200" b="1" dirty="0">
                          <a:latin typeface="Calibri" panose="020F0502020204030204" pitchFamily="34" charset="0"/>
                        </a:rPr>
                        <a:t>5.0, 32.0</a:t>
                      </a:r>
                      <a:r>
                        <a:rPr lang="en-US" sz="1200" dirty="0">
                          <a:latin typeface="Calibri" panose="020F0502020204030204" pitchFamily="34" charset="0"/>
                        </a:rPr>
                        <a:t>)</a:t>
                      </a:r>
                    </a:p>
                    <a:p>
                      <a:r>
                        <a:rPr lang="en-US" sz="1200" dirty="0">
                          <a:latin typeface="Calibri" panose="020F0502020204030204" pitchFamily="34" charset="0"/>
                        </a:rPr>
                        <a:t>(n=149)</a:t>
                      </a:r>
                    </a:p>
                  </a:txBody>
                  <a:tcPr marL="68580" marR="68580" marT="34290" marB="34290"/>
                </a:tc>
                <a:extLst>
                  <a:ext uri="{0D108BD9-81ED-4DB2-BD59-A6C34878D82A}">
                    <a16:rowId xmlns:a16="http://schemas.microsoft.com/office/drawing/2014/main" val="3865034047"/>
                  </a:ext>
                </a:extLst>
              </a:tr>
              <a:tr h="228065">
                <a:tc>
                  <a:txBody>
                    <a:bodyPr/>
                    <a:lstStyle/>
                    <a:p>
                      <a:r>
                        <a:rPr lang="en-US" sz="1200" dirty="0">
                          <a:latin typeface="Calibri" panose="020F0502020204030204" pitchFamily="34" charset="0"/>
                        </a:rPr>
                        <a:t>% of patients achieving ≥ 90% lesions with ≥10 g contact force</a:t>
                      </a:r>
                    </a:p>
                  </a:txBody>
                  <a:tcPr marL="68580" marR="68580" marT="34290" marB="34290"/>
                </a:tc>
                <a:tc>
                  <a:txBody>
                    <a:bodyPr/>
                    <a:lstStyle/>
                    <a:p>
                      <a:r>
                        <a:rPr lang="en-US" sz="1200" b="1" dirty="0">
                          <a:latin typeface="Calibri" panose="020F0502020204030204" pitchFamily="34" charset="0"/>
                        </a:rPr>
                        <a:t>3.4%</a:t>
                      </a:r>
                      <a:r>
                        <a:rPr lang="en-US" sz="1200" dirty="0">
                          <a:latin typeface="Calibri" panose="020F0502020204030204" pitchFamily="34" charset="0"/>
                        </a:rPr>
                        <a:t> (5/149) </a:t>
                      </a:r>
                    </a:p>
                  </a:txBody>
                  <a:tcPr marL="68580" marR="68580" marT="34290" marB="34290"/>
                </a:tc>
                <a:extLst>
                  <a:ext uri="{0D108BD9-81ED-4DB2-BD59-A6C34878D82A}">
                    <a16:rowId xmlns:a16="http://schemas.microsoft.com/office/drawing/2014/main" val="3700556176"/>
                  </a:ext>
                </a:extLst>
              </a:tr>
              <a:tr h="434340">
                <a:tc>
                  <a:txBody>
                    <a:bodyPr/>
                    <a:lstStyle/>
                    <a:p>
                      <a:r>
                        <a:rPr lang="en-US" sz="1200" dirty="0">
                          <a:latin typeface="Calibri" panose="020F0502020204030204" pitchFamily="34" charset="0"/>
                        </a:rPr>
                        <a:t>Total procedure time (min)</a:t>
                      </a:r>
                    </a:p>
                  </a:txBody>
                  <a:tcPr marL="68580" marR="68580" marT="34290" marB="34290"/>
                </a:tc>
                <a:tc>
                  <a:txBody>
                    <a:bodyPr/>
                    <a:lstStyle/>
                    <a:p>
                      <a:r>
                        <a:rPr lang="pt-BR" sz="1200" b="1" dirty="0">
                          <a:latin typeface="Calibri" panose="020F0502020204030204" pitchFamily="34" charset="0"/>
                        </a:rPr>
                        <a:t>Median</a:t>
                      </a:r>
                      <a:r>
                        <a:rPr lang="pt-BR" sz="1200" dirty="0">
                          <a:latin typeface="Calibri" panose="020F0502020204030204" pitchFamily="34" charset="0"/>
                        </a:rPr>
                        <a:t> (Q1, Q3):  </a:t>
                      </a:r>
                      <a:r>
                        <a:rPr lang="pt-BR" sz="1200" b="1" dirty="0">
                          <a:latin typeface="Calibri" panose="020F0502020204030204" pitchFamily="34" charset="0"/>
                        </a:rPr>
                        <a:t>159.5</a:t>
                      </a:r>
                      <a:r>
                        <a:rPr lang="pt-BR" sz="1200" dirty="0">
                          <a:latin typeface="Calibri" panose="020F0502020204030204" pitchFamily="34" charset="0"/>
                        </a:rPr>
                        <a:t> (123.0, 206.0) </a:t>
                      </a:r>
                    </a:p>
                    <a:p>
                      <a:r>
                        <a:rPr lang="pt-BR" sz="1200" dirty="0">
                          <a:latin typeface="Calibri" panose="020F0502020204030204" pitchFamily="34" charset="0"/>
                        </a:rPr>
                        <a:t>(n=150)</a:t>
                      </a:r>
                    </a:p>
                  </a:txBody>
                  <a:tcPr marL="68580" marR="68580" marT="34290" marB="34290"/>
                </a:tc>
                <a:extLst>
                  <a:ext uri="{0D108BD9-81ED-4DB2-BD59-A6C34878D82A}">
                    <a16:rowId xmlns:a16="http://schemas.microsoft.com/office/drawing/2014/main" val="3973664183"/>
                  </a:ext>
                </a:extLst>
              </a:tr>
              <a:tr h="434340">
                <a:tc>
                  <a:txBody>
                    <a:bodyPr/>
                    <a:lstStyle/>
                    <a:p>
                      <a:r>
                        <a:rPr lang="en-US" sz="1200" dirty="0">
                          <a:latin typeface="Calibri" panose="020F0502020204030204" pitchFamily="34" charset="0"/>
                        </a:rPr>
                        <a:t>Total RF time (entire case in min)</a:t>
                      </a:r>
                    </a:p>
                  </a:txBody>
                  <a:tcPr marL="68580" marR="68580" marT="34290" marB="34290"/>
                </a:tc>
                <a:tc>
                  <a:txBody>
                    <a:bodyPr/>
                    <a:lstStyle/>
                    <a:p>
                      <a:r>
                        <a:rPr lang="pt-BR" sz="1200" b="1" dirty="0">
                          <a:latin typeface="Calibri" panose="020F0502020204030204" pitchFamily="34" charset="0"/>
                        </a:rPr>
                        <a:t>Median</a:t>
                      </a:r>
                      <a:r>
                        <a:rPr lang="pt-BR" sz="1200" dirty="0">
                          <a:latin typeface="Calibri" panose="020F0502020204030204" pitchFamily="34" charset="0"/>
                        </a:rPr>
                        <a:t> (Q1, Q3):  </a:t>
                      </a:r>
                      <a:r>
                        <a:rPr lang="pt-BR" sz="1200" b="1" dirty="0">
                          <a:latin typeface="Calibri" panose="020F0502020204030204" pitchFamily="34" charset="0"/>
                        </a:rPr>
                        <a:t>35.7</a:t>
                      </a:r>
                      <a:r>
                        <a:rPr lang="pt-BR" sz="1200" dirty="0">
                          <a:latin typeface="Calibri" panose="020F0502020204030204" pitchFamily="34" charset="0"/>
                        </a:rPr>
                        <a:t> (28.9, 51.9) </a:t>
                      </a:r>
                    </a:p>
                    <a:p>
                      <a:r>
                        <a:rPr lang="pt-BR" sz="1200" dirty="0">
                          <a:latin typeface="Calibri" panose="020F0502020204030204" pitchFamily="34" charset="0"/>
                        </a:rPr>
                        <a:t>(n=149)</a:t>
                      </a:r>
                    </a:p>
                  </a:txBody>
                  <a:tcPr marL="68580" marR="68580" marT="34290" marB="34290"/>
                </a:tc>
                <a:extLst>
                  <a:ext uri="{0D108BD9-81ED-4DB2-BD59-A6C34878D82A}">
                    <a16:rowId xmlns:a16="http://schemas.microsoft.com/office/drawing/2014/main" val="1832742152"/>
                  </a:ext>
                </a:extLst>
              </a:tr>
              <a:tr h="434340">
                <a:tc>
                  <a:txBody>
                    <a:bodyPr/>
                    <a:lstStyle/>
                    <a:p>
                      <a:r>
                        <a:rPr lang="en-US" sz="1200" dirty="0">
                          <a:latin typeface="Calibri" panose="020F0502020204030204" pitchFamily="34" charset="0"/>
                        </a:rPr>
                        <a:t>Fluoroscopy time (min)</a:t>
                      </a:r>
                    </a:p>
                  </a:txBody>
                  <a:tcPr marL="68580" marR="68580" marT="34290" marB="34290"/>
                </a:tc>
                <a:tc>
                  <a:txBody>
                    <a:bodyPr/>
                    <a:lstStyle/>
                    <a:p>
                      <a:r>
                        <a:rPr lang="pt-BR" sz="1200" b="1" dirty="0">
                          <a:latin typeface="Calibri" panose="020F0502020204030204" pitchFamily="34" charset="0"/>
                        </a:rPr>
                        <a:t>Median</a:t>
                      </a:r>
                      <a:r>
                        <a:rPr lang="pt-BR" sz="1200" dirty="0">
                          <a:latin typeface="Calibri" panose="020F0502020204030204" pitchFamily="34" charset="0"/>
                        </a:rPr>
                        <a:t> (Q1, Q3):  </a:t>
                      </a:r>
                      <a:r>
                        <a:rPr lang="pt-BR" sz="1200" b="1" dirty="0">
                          <a:latin typeface="Calibri" panose="020F0502020204030204" pitchFamily="34" charset="0"/>
                        </a:rPr>
                        <a:t>9.0</a:t>
                      </a:r>
                      <a:r>
                        <a:rPr lang="pt-BR" sz="1200" dirty="0">
                          <a:latin typeface="Calibri" panose="020F0502020204030204" pitchFamily="34" charset="0"/>
                        </a:rPr>
                        <a:t> (5.0, 16.0) </a:t>
                      </a:r>
                    </a:p>
                    <a:p>
                      <a:r>
                        <a:rPr lang="pt-BR" sz="1200" dirty="0">
                          <a:latin typeface="Calibri" panose="020F0502020204030204" pitchFamily="34" charset="0"/>
                        </a:rPr>
                        <a:t>(n=150)</a:t>
                      </a:r>
                    </a:p>
                  </a:txBody>
                  <a:tcPr marL="68580" marR="68580" marT="34290" marB="34290"/>
                </a:tc>
                <a:extLst>
                  <a:ext uri="{0D108BD9-81ED-4DB2-BD59-A6C34878D82A}">
                    <a16:rowId xmlns:a16="http://schemas.microsoft.com/office/drawing/2014/main" val="900829538"/>
                  </a:ext>
                </a:extLst>
              </a:tr>
              <a:tr h="251460">
                <a:tc>
                  <a:txBody>
                    <a:bodyPr/>
                    <a:lstStyle/>
                    <a:p>
                      <a:r>
                        <a:rPr lang="en-US" sz="1200" dirty="0">
                          <a:latin typeface="Calibri" panose="020F0502020204030204" pitchFamily="34" charset="0"/>
                        </a:rPr>
                        <a:t>AutoMark turned on for procedure? (Yes)</a:t>
                      </a:r>
                    </a:p>
                  </a:txBody>
                  <a:tcPr marL="68580" marR="68580" marT="34290" marB="34290"/>
                </a:tc>
                <a:tc>
                  <a:txBody>
                    <a:bodyPr/>
                    <a:lstStyle/>
                    <a:p>
                      <a:r>
                        <a:rPr lang="en-US" sz="1200" b="1" dirty="0">
                          <a:latin typeface="Calibri" panose="020F0502020204030204" pitchFamily="34" charset="0"/>
                        </a:rPr>
                        <a:t>99.3%</a:t>
                      </a:r>
                      <a:r>
                        <a:rPr lang="en-US" sz="1200" dirty="0">
                          <a:latin typeface="Calibri" panose="020F0502020204030204" pitchFamily="34" charset="0"/>
                        </a:rPr>
                        <a:t> (149/150)</a:t>
                      </a:r>
                    </a:p>
                  </a:txBody>
                  <a:tcPr marL="68580" marR="68580" marT="34290" marB="34290"/>
                </a:tc>
                <a:extLst>
                  <a:ext uri="{0D108BD9-81ED-4DB2-BD59-A6C34878D82A}">
                    <a16:rowId xmlns:a16="http://schemas.microsoft.com/office/drawing/2014/main" val="1593326105"/>
                  </a:ext>
                </a:extLst>
              </a:tr>
              <a:tr h="251460">
                <a:tc>
                  <a:txBody>
                    <a:bodyPr/>
                    <a:lstStyle/>
                    <a:p>
                      <a:r>
                        <a:rPr lang="en-US" sz="1200" dirty="0">
                          <a:latin typeface="Calibri" panose="020F0502020204030204" pitchFamily="34" charset="0"/>
                        </a:rPr>
                        <a:t>Was AutoMark used to guide therapy? (Yes)</a:t>
                      </a:r>
                    </a:p>
                  </a:txBody>
                  <a:tcPr marL="68580" marR="68580" marT="34290" marB="34290"/>
                </a:tc>
                <a:tc>
                  <a:txBody>
                    <a:bodyPr/>
                    <a:lstStyle/>
                    <a:p>
                      <a:r>
                        <a:rPr lang="en-US" sz="1200" b="1" dirty="0">
                          <a:latin typeface="Calibri" panose="020F0502020204030204" pitchFamily="34" charset="0"/>
                        </a:rPr>
                        <a:t>92.6%</a:t>
                      </a:r>
                      <a:r>
                        <a:rPr lang="en-US" sz="1200" dirty="0">
                          <a:latin typeface="Calibri" panose="020F0502020204030204" pitchFamily="34" charset="0"/>
                        </a:rPr>
                        <a:t> (125/135)</a:t>
                      </a:r>
                    </a:p>
                  </a:txBody>
                  <a:tcPr marL="68580" marR="68580" marT="34290" marB="34290"/>
                </a:tc>
                <a:extLst>
                  <a:ext uri="{0D108BD9-81ED-4DB2-BD59-A6C34878D82A}">
                    <a16:rowId xmlns:a16="http://schemas.microsoft.com/office/drawing/2014/main" val="2376149012"/>
                  </a:ext>
                </a:extLst>
              </a:tr>
            </a:tbl>
          </a:graphicData>
        </a:graphic>
      </p:graphicFrame>
      <p:sp>
        <p:nvSpPr>
          <p:cNvPr id="6" name="Speech Bubble: Oval 5">
            <a:extLst>
              <a:ext uri="{FF2B5EF4-FFF2-40B4-BE49-F238E27FC236}">
                <a16:creationId xmlns:a16="http://schemas.microsoft.com/office/drawing/2014/main" id="{356C665A-97F1-49FF-8654-FEC6705BF149}"/>
              </a:ext>
            </a:extLst>
          </p:cNvPr>
          <p:cNvSpPr/>
          <p:nvPr/>
        </p:nvSpPr>
        <p:spPr>
          <a:xfrm>
            <a:off x="7086600" y="1028700"/>
            <a:ext cx="1943100" cy="971550"/>
          </a:xfrm>
          <a:prstGeom prst="wedgeEllipseCallout">
            <a:avLst>
              <a:gd name="adj1" fmla="val -64175"/>
              <a:gd name="adj2" fmla="val 70645"/>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50" dirty="0">
                <a:solidFill>
                  <a:srgbClr val="009CDE"/>
                </a:solidFill>
                <a:latin typeface="Georgia"/>
              </a:rPr>
              <a:t>CF range consistent with 2017 HRS Consensus Statement</a:t>
            </a:r>
          </a:p>
        </p:txBody>
      </p:sp>
      <p:sp>
        <p:nvSpPr>
          <p:cNvPr id="49" name="Speech Bubble: Oval 48">
            <a:extLst>
              <a:ext uri="{FF2B5EF4-FFF2-40B4-BE49-F238E27FC236}">
                <a16:creationId xmlns:a16="http://schemas.microsoft.com/office/drawing/2014/main" id="{A2E66A2B-CBCB-43CD-835B-16E7FE82BAA4}"/>
              </a:ext>
            </a:extLst>
          </p:cNvPr>
          <p:cNvSpPr/>
          <p:nvPr/>
        </p:nvSpPr>
        <p:spPr>
          <a:xfrm>
            <a:off x="7086600" y="2275078"/>
            <a:ext cx="1943100" cy="813068"/>
          </a:xfrm>
          <a:prstGeom prst="wedgeEllipseCallout">
            <a:avLst>
              <a:gd name="adj1" fmla="val -46980"/>
              <a:gd name="adj2" fmla="val 53343"/>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225"/>
              </a:spcBef>
              <a:defRPr/>
            </a:pPr>
            <a:r>
              <a:rPr lang="en-US" sz="1050" dirty="0">
                <a:solidFill>
                  <a:srgbClr val="009CDE"/>
                </a:solidFill>
                <a:latin typeface="Georgia"/>
              </a:rPr>
              <a:t>Procedure time includes 30-min wait after last lesion</a:t>
            </a:r>
          </a:p>
        </p:txBody>
      </p:sp>
      <p:sp>
        <p:nvSpPr>
          <p:cNvPr id="8" name="Speech Bubble: Oval 7">
            <a:extLst>
              <a:ext uri="{FF2B5EF4-FFF2-40B4-BE49-F238E27FC236}">
                <a16:creationId xmlns:a16="http://schemas.microsoft.com/office/drawing/2014/main" id="{7836EC90-8182-4E72-9D4B-D7CD3C1BEF59}"/>
              </a:ext>
            </a:extLst>
          </p:cNvPr>
          <p:cNvSpPr/>
          <p:nvPr/>
        </p:nvSpPr>
        <p:spPr>
          <a:xfrm>
            <a:off x="7086600" y="3245450"/>
            <a:ext cx="1943100" cy="813068"/>
          </a:xfrm>
          <a:prstGeom prst="wedgeEllipseCallout">
            <a:avLst>
              <a:gd name="adj1" fmla="val -61302"/>
              <a:gd name="adj2" fmla="val 41119"/>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225"/>
              </a:spcBef>
              <a:defRPr/>
            </a:pPr>
            <a:r>
              <a:rPr lang="en-US" sz="1050" dirty="0">
                <a:solidFill>
                  <a:srgbClr val="009CDE"/>
                </a:solidFill>
                <a:latin typeface="Georgia"/>
              </a:rPr>
              <a:t>Median fluoroscopy time:  </a:t>
            </a:r>
            <a:r>
              <a:rPr lang="en-US" sz="1050" b="1" dirty="0">
                <a:solidFill>
                  <a:srgbClr val="009CDE"/>
                </a:solidFill>
                <a:latin typeface="Georgia"/>
              </a:rPr>
              <a:t>9 minutes</a:t>
            </a:r>
          </a:p>
        </p:txBody>
      </p:sp>
      <p:sp>
        <p:nvSpPr>
          <p:cNvPr id="11" name="Text Placeholder 16">
            <a:extLst>
              <a:ext uri="{FF2B5EF4-FFF2-40B4-BE49-F238E27FC236}">
                <a16:creationId xmlns:a16="http://schemas.microsoft.com/office/drawing/2014/main" id="{6DD23602-449A-4724-975A-A6712B68926F}"/>
              </a:ext>
            </a:extLst>
          </p:cNvPr>
          <p:cNvSpPr txBox="1">
            <a:spLocks/>
          </p:cNvSpPr>
          <p:nvPr/>
        </p:nvSpPr>
        <p:spPr>
          <a:xfrm>
            <a:off x="502920" y="4788072"/>
            <a:ext cx="4064000" cy="331593"/>
          </a:xfrm>
          <a:prstGeom prst="rect">
            <a:avLst/>
          </a:prstGeom>
          <a:solidFill>
            <a:schemeClr val="bg1"/>
          </a:solidFill>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800">
              <a:spcBef>
                <a:spcPts val="450"/>
              </a:spcBef>
            </a:pPr>
            <a:r>
              <a:rPr lang="en-US" altLang="en-US" sz="825" b="0" dirty="0">
                <a:solidFill>
                  <a:srgbClr val="000000"/>
                </a:solidFill>
              </a:rPr>
              <a:t>1. </a:t>
            </a:r>
            <a:r>
              <a:rPr lang="en-US" altLang="en-US" sz="825" b="0" dirty="0" err="1">
                <a:solidFill>
                  <a:srgbClr val="000000"/>
                </a:solidFill>
              </a:rPr>
              <a:t>TactiSense</a:t>
            </a:r>
            <a:r>
              <a:rPr lang="en-US" altLang="en-US" sz="825" b="0" dirty="0">
                <a:solidFill>
                  <a:srgbClr val="000000"/>
                </a:solidFill>
              </a:rPr>
              <a:t> IDE study</a:t>
            </a:r>
            <a:r>
              <a:rPr lang="en-US" sz="825" b="0" dirty="0">
                <a:solidFill>
                  <a:srgbClr val="000000"/>
                </a:solidFill>
              </a:rPr>
              <a:t>. </a:t>
            </a:r>
            <a:r>
              <a:rPr lang="en-US" sz="825" b="0" dirty="0" err="1">
                <a:solidFill>
                  <a:srgbClr val="000000"/>
                </a:solidFill>
              </a:rPr>
              <a:t>TactiCath</a:t>
            </a:r>
            <a:r>
              <a:rPr lang="en-US" sz="825" b="0" dirty="0">
                <a:solidFill>
                  <a:srgbClr val="000000"/>
                </a:solidFill>
              </a:rPr>
              <a:t> SE IFU #ARTEN600049107 A, Dec 2018.</a:t>
            </a:r>
            <a:endParaRPr lang="en-US" altLang="en-US" sz="825" b="0" dirty="0">
              <a:solidFill>
                <a:srgbClr val="000000"/>
              </a:solidFill>
            </a:endParaRPr>
          </a:p>
        </p:txBody>
      </p:sp>
    </p:spTree>
    <p:extLst>
      <p:ext uri="{BB962C8B-B14F-4D97-AF65-F5344CB8AC3E}">
        <p14:creationId xmlns:p14="http://schemas.microsoft.com/office/powerpoint/2010/main" val="3915401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CEF0-82C7-458C-BDC4-A2FCB9FD9BFC}"/>
              </a:ext>
            </a:extLst>
          </p:cNvPr>
          <p:cNvSpPr>
            <a:spLocks noGrp="1"/>
          </p:cNvSpPr>
          <p:nvPr>
            <p:ph type="title"/>
          </p:nvPr>
        </p:nvSpPr>
        <p:spPr/>
        <p:txBody>
          <a:bodyPr/>
          <a:lstStyle/>
          <a:p>
            <a:r>
              <a:rPr lang="en-US" dirty="0" err="1"/>
              <a:t>TactiSense</a:t>
            </a:r>
            <a:r>
              <a:rPr lang="en-US" dirty="0"/>
              <a:t> IDE study conclusion</a:t>
            </a:r>
          </a:p>
        </p:txBody>
      </p:sp>
      <p:sp>
        <p:nvSpPr>
          <p:cNvPr id="7" name="Slide Number Placeholder 6">
            <a:extLst>
              <a:ext uri="{FF2B5EF4-FFF2-40B4-BE49-F238E27FC236}">
                <a16:creationId xmlns:a16="http://schemas.microsoft.com/office/drawing/2014/main" id="{9BB8DAFF-FC07-4462-B70B-C4A271454932}"/>
              </a:ext>
            </a:extLst>
          </p:cNvPr>
          <p:cNvSpPr>
            <a:spLocks noGrp="1"/>
          </p:cNvSpPr>
          <p:nvPr>
            <p:ph type="sldNum" sz="quarter" idx="12"/>
          </p:nvPr>
        </p:nvSpPr>
        <p:spPr/>
        <p:txBody>
          <a:bodyPr/>
          <a:lstStyle/>
          <a:p>
            <a:pPr defTabSz="685800"/>
            <a:fld id="{A2885E78-1F86-4A3D-9EE1-B0103B1CEF15}" type="slidenum">
              <a:rPr lang="en-US">
                <a:solidFill>
                  <a:srgbClr val="000000"/>
                </a:solidFill>
              </a:rPr>
              <a:pPr defTabSz="685800"/>
              <a:t>66</a:t>
            </a:fld>
            <a:endParaRPr lang="en-US" dirty="0">
              <a:solidFill>
                <a:srgbClr val="000000"/>
              </a:solidFill>
            </a:endParaRPr>
          </a:p>
        </p:txBody>
      </p:sp>
      <p:sp>
        <p:nvSpPr>
          <p:cNvPr id="11" name="Content Placeholder 9">
            <a:extLst>
              <a:ext uri="{FF2B5EF4-FFF2-40B4-BE49-F238E27FC236}">
                <a16:creationId xmlns:a16="http://schemas.microsoft.com/office/drawing/2014/main" id="{4F222965-3121-4B75-BD85-1012C145C16A}"/>
              </a:ext>
            </a:extLst>
          </p:cNvPr>
          <p:cNvSpPr>
            <a:spLocks noGrp="1"/>
          </p:cNvSpPr>
          <p:nvPr>
            <p:ph sz="half" idx="1"/>
          </p:nvPr>
        </p:nvSpPr>
        <p:spPr>
          <a:xfrm>
            <a:off x="502920" y="960120"/>
            <a:ext cx="8395978" cy="3611880"/>
          </a:xfrm>
        </p:spPr>
        <p:txBody>
          <a:bodyPr/>
          <a:lstStyle/>
          <a:p>
            <a:r>
              <a:rPr lang="en-US" sz="2100" dirty="0" err="1"/>
              <a:t>TactiSense</a:t>
            </a:r>
            <a:r>
              <a:rPr lang="en-US" sz="2100" dirty="0"/>
              <a:t> IDE </a:t>
            </a:r>
          </a:p>
          <a:p>
            <a:pPr marL="257175" indent="-257175">
              <a:spcBef>
                <a:spcPts val="225"/>
              </a:spcBef>
              <a:spcAft>
                <a:spcPts val="225"/>
              </a:spcAft>
              <a:buFont typeface="Arial" panose="020B0604020202020204" pitchFamily="34" charset="0"/>
              <a:buChar char="•"/>
            </a:pPr>
            <a:r>
              <a:rPr lang="en-US" sz="1500" dirty="0">
                <a:solidFill>
                  <a:schemeClr val="tx2"/>
                </a:solidFill>
              </a:rPr>
              <a:t>Prospective, multi-center, single-arm clinical trial to demonstrate acute safety and effectiveness of TCSE for treatment of PAF</a:t>
            </a:r>
          </a:p>
          <a:p>
            <a:pPr marL="257175" indent="-257175">
              <a:spcBef>
                <a:spcPts val="225"/>
              </a:spcBef>
              <a:spcAft>
                <a:spcPts val="225"/>
              </a:spcAft>
              <a:buFont typeface="Arial" panose="020B0604020202020204" pitchFamily="34" charset="0"/>
              <a:buChar char="•"/>
            </a:pPr>
            <a:r>
              <a:rPr lang="en-US" sz="1500" dirty="0">
                <a:solidFill>
                  <a:schemeClr val="tx2"/>
                </a:solidFill>
              </a:rPr>
              <a:t>Study met primary endpoints</a:t>
            </a:r>
          </a:p>
          <a:p>
            <a:pPr marL="384572" lvl="1" indent="-257175">
              <a:spcBef>
                <a:spcPts val="225"/>
              </a:spcBef>
              <a:spcAft>
                <a:spcPts val="225"/>
              </a:spcAft>
            </a:pPr>
            <a:r>
              <a:rPr lang="en-US" sz="1275" b="1" dirty="0">
                <a:solidFill>
                  <a:schemeClr val="tx2"/>
                </a:solidFill>
              </a:rPr>
              <a:t>Safety</a:t>
            </a:r>
            <a:r>
              <a:rPr lang="en-US" sz="1275" dirty="0">
                <a:solidFill>
                  <a:schemeClr val="tx2"/>
                </a:solidFill>
              </a:rPr>
              <a:t>:  rate of device or procedure-related primary SAEs within 7 days</a:t>
            </a:r>
          </a:p>
          <a:p>
            <a:pPr marL="384572" lvl="1" indent="-257175">
              <a:spcBef>
                <a:spcPts val="225"/>
              </a:spcBef>
              <a:spcAft>
                <a:spcPts val="225"/>
              </a:spcAft>
            </a:pPr>
            <a:r>
              <a:rPr lang="en-US" sz="1275" b="1" dirty="0">
                <a:solidFill>
                  <a:schemeClr val="tx2"/>
                </a:solidFill>
              </a:rPr>
              <a:t>Effectiveness</a:t>
            </a:r>
            <a:r>
              <a:rPr lang="en-US" sz="1275" dirty="0">
                <a:solidFill>
                  <a:schemeClr val="tx2"/>
                </a:solidFill>
              </a:rPr>
              <a:t>:  acute procedural success, defined as confirmation of entrance block in all pulmonary veins</a:t>
            </a:r>
          </a:p>
          <a:p>
            <a:pPr>
              <a:spcBef>
                <a:spcPts val="225"/>
              </a:spcBef>
              <a:spcAft>
                <a:spcPts val="225"/>
              </a:spcAft>
            </a:pPr>
            <a:r>
              <a:rPr lang="en-US" sz="1650" dirty="0"/>
              <a:t>Study Conclusion</a:t>
            </a:r>
          </a:p>
          <a:p>
            <a:pPr marL="0" lvl="1" indent="0">
              <a:spcBef>
                <a:spcPts val="225"/>
              </a:spcBef>
              <a:spcAft>
                <a:spcPts val="225"/>
              </a:spcAft>
              <a:buNone/>
            </a:pPr>
            <a:r>
              <a:rPr lang="en-US" sz="1500" b="1" dirty="0">
                <a:solidFill>
                  <a:schemeClr val="accent1"/>
                </a:solidFill>
                <a:latin typeface="Calibri" panose="020F0502020204030204" pitchFamily="34" charset="0"/>
              </a:rPr>
              <a:t>The </a:t>
            </a:r>
            <a:r>
              <a:rPr lang="en-US" sz="1500" b="1" dirty="0" err="1">
                <a:solidFill>
                  <a:schemeClr val="accent1"/>
                </a:solidFill>
                <a:latin typeface="Calibri" panose="020F0502020204030204" pitchFamily="34" charset="0"/>
              </a:rPr>
              <a:t>TactiSense</a:t>
            </a:r>
            <a:r>
              <a:rPr lang="en-US" sz="1500" b="1" dirty="0">
                <a:solidFill>
                  <a:schemeClr val="accent1"/>
                </a:solidFill>
                <a:latin typeface="Calibri" panose="020F0502020204030204" pitchFamily="34" charset="0"/>
              </a:rPr>
              <a:t> IDE results through 30 days demonstrate that the </a:t>
            </a:r>
            <a:r>
              <a:rPr lang="en-US" sz="1500" b="1" dirty="0" err="1">
                <a:solidFill>
                  <a:schemeClr val="accent1"/>
                </a:solidFill>
                <a:latin typeface="Calibri" panose="020F0502020204030204" pitchFamily="34" charset="0"/>
              </a:rPr>
              <a:t>TactiCath</a:t>
            </a:r>
            <a:r>
              <a:rPr lang="en-US" sz="1500" b="1" dirty="0">
                <a:solidFill>
                  <a:schemeClr val="accent1"/>
                </a:solidFill>
                <a:latin typeface="Calibri" panose="020F0502020204030204" pitchFamily="34" charset="0"/>
              </a:rPr>
              <a:t>™ Contact Force Ablation Catheter, Sensor Enabled™, is safe and effective for the treatment of paroxysmal atrial fibrillation.</a:t>
            </a:r>
          </a:p>
          <a:p>
            <a:endParaRPr lang="en-US" sz="1800" dirty="0"/>
          </a:p>
        </p:txBody>
      </p:sp>
      <p:sp>
        <p:nvSpPr>
          <p:cNvPr id="9" name="Text Placeholder 16">
            <a:extLst>
              <a:ext uri="{FF2B5EF4-FFF2-40B4-BE49-F238E27FC236}">
                <a16:creationId xmlns:a16="http://schemas.microsoft.com/office/drawing/2014/main" id="{01CE6D8F-18B5-4A5D-8373-5A0EBEC59E40}"/>
              </a:ext>
            </a:extLst>
          </p:cNvPr>
          <p:cNvSpPr txBox="1">
            <a:spLocks/>
          </p:cNvSpPr>
          <p:nvPr/>
        </p:nvSpPr>
        <p:spPr>
          <a:xfrm>
            <a:off x="416560" y="4770792"/>
            <a:ext cx="4064000" cy="331593"/>
          </a:xfrm>
          <a:prstGeom prst="rect">
            <a:avLst/>
          </a:prstGeom>
          <a:solidFill>
            <a:schemeClr val="bg1"/>
          </a:solidFill>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85800">
              <a:spcBef>
                <a:spcPts val="450"/>
              </a:spcBef>
            </a:pPr>
            <a:r>
              <a:rPr lang="en-US" altLang="en-US" sz="825" b="0" dirty="0">
                <a:solidFill>
                  <a:srgbClr val="000000"/>
                </a:solidFill>
              </a:rPr>
              <a:t>1. </a:t>
            </a:r>
            <a:r>
              <a:rPr lang="en-US" altLang="en-US" sz="825" b="0" dirty="0" err="1">
                <a:solidFill>
                  <a:srgbClr val="000000"/>
                </a:solidFill>
              </a:rPr>
              <a:t>TactiSense</a:t>
            </a:r>
            <a:r>
              <a:rPr lang="en-US" altLang="en-US" sz="825" b="0" dirty="0">
                <a:solidFill>
                  <a:srgbClr val="000000"/>
                </a:solidFill>
              </a:rPr>
              <a:t> IDE study</a:t>
            </a:r>
            <a:r>
              <a:rPr lang="en-US" sz="825" b="0" dirty="0">
                <a:solidFill>
                  <a:srgbClr val="000000"/>
                </a:solidFill>
              </a:rPr>
              <a:t>. </a:t>
            </a:r>
            <a:r>
              <a:rPr lang="en-US" sz="825" b="0" dirty="0" err="1">
                <a:solidFill>
                  <a:srgbClr val="000000"/>
                </a:solidFill>
              </a:rPr>
              <a:t>TactiCath</a:t>
            </a:r>
            <a:r>
              <a:rPr lang="en-US" sz="825" b="0" dirty="0">
                <a:solidFill>
                  <a:srgbClr val="000000"/>
                </a:solidFill>
              </a:rPr>
              <a:t> SE IFU #ARTEN600049107 A, Dec 2018.</a:t>
            </a:r>
            <a:endParaRPr lang="en-US" altLang="en-US" sz="825" b="0" dirty="0">
              <a:solidFill>
                <a:srgbClr val="000000"/>
              </a:solidFill>
            </a:endParaRPr>
          </a:p>
        </p:txBody>
      </p:sp>
    </p:spTree>
    <p:extLst>
      <p:ext uri="{BB962C8B-B14F-4D97-AF65-F5344CB8AC3E}">
        <p14:creationId xmlns:p14="http://schemas.microsoft.com/office/powerpoint/2010/main" val="32140775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Clinical Data</a:t>
            </a:r>
          </a:p>
        </p:txBody>
      </p:sp>
      <p:sp>
        <p:nvSpPr>
          <p:cNvPr id="3" name="Subtitle 2"/>
          <p:cNvSpPr>
            <a:spLocks noGrp="1"/>
          </p:cNvSpPr>
          <p:nvPr>
            <p:ph type="body" idx="1"/>
          </p:nvPr>
        </p:nvSpPr>
        <p:spPr/>
        <p:txBody>
          <a:bodyPr/>
          <a:lstStyle/>
          <a:p>
            <a:r>
              <a:rPr lang="en-US" dirty="0"/>
              <a:t>Additional Published Studies Using the </a:t>
            </a:r>
            <a:r>
              <a:rPr lang="en-US" dirty="0" err="1"/>
              <a:t>TactiCath</a:t>
            </a:r>
            <a:r>
              <a:rPr lang="en-US" dirty="0"/>
              <a:t>™ Catheter </a:t>
            </a:r>
            <a:br>
              <a:rPr lang="en-US" dirty="0"/>
            </a:br>
            <a:r>
              <a:rPr lang="en-US" dirty="0"/>
              <a:t>with Contact Force</a:t>
            </a:r>
          </a:p>
        </p:txBody>
      </p:sp>
      <p:sp>
        <p:nvSpPr>
          <p:cNvPr id="11" name="Date Placeholder 10"/>
          <p:cNvSpPr>
            <a:spLocks noGrp="1"/>
          </p:cNvSpPr>
          <p:nvPr>
            <p:ph type="dt" sz="half" idx="10"/>
          </p:nvPr>
        </p:nvSpPr>
        <p:spPr/>
        <p:txBody>
          <a:bodyPr/>
          <a:lstStyle/>
          <a:p>
            <a:fld id="{8ADA06AC-ACD7-7546-86B0-D41E91F3AE05}"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67</a:t>
            </a:fld>
            <a:endParaRPr lang="en-US" dirty="0"/>
          </a:p>
        </p:txBody>
      </p:sp>
    </p:spTree>
    <p:extLst>
      <p:ext uri="{BB962C8B-B14F-4D97-AF65-F5344CB8AC3E}">
        <p14:creationId xmlns:p14="http://schemas.microsoft.com/office/powerpoint/2010/main" val="204685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TactiCath</a:t>
            </a:r>
            <a:r>
              <a:rPr lang="en-US" baseline="30000" dirty="0"/>
              <a:t>™</a:t>
            </a:r>
            <a:r>
              <a:rPr lang="en-US" dirty="0"/>
              <a:t> Quartz contact force catheter safety</a:t>
            </a:r>
            <a:r>
              <a:rPr lang="en-US" baseline="30000" dirty="0"/>
              <a:t>1</a:t>
            </a:r>
          </a:p>
        </p:txBody>
      </p:sp>
      <p:sp>
        <p:nvSpPr>
          <p:cNvPr id="27" name="Content Placeholder 26"/>
          <p:cNvSpPr>
            <a:spLocks noGrp="1"/>
          </p:cNvSpPr>
          <p:nvPr>
            <p:ph sz="half" idx="1"/>
          </p:nvPr>
        </p:nvSpPr>
        <p:spPr>
          <a:xfrm>
            <a:off x="502920" y="1281630"/>
            <a:ext cx="4069080" cy="2837396"/>
          </a:xfrm>
        </p:spPr>
        <p:txBody>
          <a:bodyPr/>
          <a:lstStyle/>
          <a:p>
            <a:pPr lvl="1"/>
            <a:r>
              <a:rPr lang="en-US" sz="1400" b="1" dirty="0"/>
              <a:t>Low rate of major complications </a:t>
            </a:r>
            <a:r>
              <a:rPr lang="en-US" sz="1400" dirty="0"/>
              <a:t>(0.427%) including cardiac perforations (0.281%) </a:t>
            </a:r>
          </a:p>
        </p:txBody>
      </p:sp>
      <p:sp>
        <p:nvSpPr>
          <p:cNvPr id="3" name="Content Placeholder 2"/>
          <p:cNvSpPr>
            <a:spLocks noGrp="1"/>
          </p:cNvSpPr>
          <p:nvPr>
            <p:ph sz="half" idx="2"/>
          </p:nvPr>
        </p:nvSpPr>
        <p:spPr>
          <a:xfrm>
            <a:off x="4678327" y="1281630"/>
            <a:ext cx="4146696" cy="2837396"/>
          </a:xfrm>
        </p:spPr>
        <p:txBody>
          <a:bodyPr/>
          <a:lstStyle/>
          <a:p>
            <a:pPr lvl="1"/>
            <a:r>
              <a:rPr lang="en-US" sz="1400" b="1" dirty="0"/>
              <a:t>AE Fistula rate ≤ 1 in 10,000 </a:t>
            </a:r>
            <a:r>
              <a:rPr lang="en-US" sz="1400" dirty="0"/>
              <a:t>(0.01%) after US release and reinforcement of catheter operating parameters in 2015 </a:t>
            </a:r>
          </a:p>
          <a:p>
            <a:pPr lvl="2"/>
            <a:r>
              <a:rPr lang="en-US" sz="1200" dirty="0"/>
              <a:t>Incidence was 0.024% over full 2-year period</a:t>
            </a:r>
          </a:p>
        </p:txBody>
      </p:sp>
      <p:sp>
        <p:nvSpPr>
          <p:cNvPr id="12" name="Date Placeholder 11"/>
          <p:cNvSpPr>
            <a:spLocks noGrp="1"/>
          </p:cNvSpPr>
          <p:nvPr>
            <p:ph type="dt" sz="half" idx="10"/>
          </p:nvPr>
        </p:nvSpPr>
        <p:spPr/>
        <p:txBody>
          <a:bodyPr/>
          <a:lstStyle/>
          <a:p>
            <a:fld id="{EEC907DD-6465-3D45-85DC-651871651D9F}" type="datetime1">
              <a:rPr lang="en-US" smtClean="0"/>
              <a:pPr/>
              <a:t>3/29/2019</a:t>
            </a:fld>
            <a:endParaRPr lang="en-US"/>
          </a:p>
        </p:txBody>
      </p:sp>
      <p:sp>
        <p:nvSpPr>
          <p:cNvPr id="2" name="Slide Number Placeholder 1"/>
          <p:cNvSpPr>
            <a:spLocks noGrp="1"/>
          </p:cNvSpPr>
          <p:nvPr>
            <p:ph type="sldNum" sz="quarter" idx="12"/>
          </p:nvPr>
        </p:nvSpPr>
        <p:spPr/>
        <p:txBody>
          <a:bodyPr/>
          <a:lstStyle/>
          <a:p>
            <a:fld id="{0C9F10FC-1A7C-0142-9391-393B55E2CC4A}" type="slidenum">
              <a:rPr lang="en-US" smtClean="0"/>
              <a:pPr/>
              <a:t>68</a:t>
            </a:fld>
            <a:endParaRPr lang="en-US" dirty="0"/>
          </a:p>
        </p:txBody>
      </p:sp>
      <p:sp>
        <p:nvSpPr>
          <p:cNvPr id="19" name="Text Placeholder 18"/>
          <p:cNvSpPr>
            <a:spLocks noGrp="1"/>
          </p:cNvSpPr>
          <p:nvPr>
            <p:ph type="body" sz="quarter" idx="14"/>
          </p:nvPr>
        </p:nvSpPr>
        <p:spPr>
          <a:xfrm>
            <a:off x="502920" y="850602"/>
            <a:ext cx="8229600" cy="542611"/>
          </a:xfrm>
        </p:spPr>
        <p:txBody>
          <a:bodyPr/>
          <a:lstStyle/>
          <a:p>
            <a:pPr marL="0" lvl="1" indent="0">
              <a:spcBef>
                <a:spcPts val="200"/>
              </a:spcBef>
              <a:buNone/>
            </a:pPr>
            <a:r>
              <a:rPr lang="en-US" sz="1600" dirty="0"/>
              <a:t>Worldwide safety analysis showed </a:t>
            </a:r>
            <a:r>
              <a:rPr lang="en-US" sz="1600" b="1" dirty="0">
                <a:solidFill>
                  <a:schemeClr val="accent1"/>
                </a:solidFill>
              </a:rPr>
              <a:t>excellent safety profile of </a:t>
            </a:r>
            <a:r>
              <a:rPr lang="en-US" sz="1600" b="1" dirty="0" err="1">
                <a:solidFill>
                  <a:schemeClr val="accent1"/>
                </a:solidFill>
              </a:rPr>
              <a:t>TactiCath</a:t>
            </a:r>
            <a:r>
              <a:rPr lang="en-US" sz="1600" b="1" dirty="0">
                <a:solidFill>
                  <a:schemeClr val="accent1"/>
                </a:solidFill>
              </a:rPr>
              <a:t>™ catheters</a:t>
            </a:r>
            <a:endParaRPr lang="en-US" sz="1600" dirty="0">
              <a:solidFill>
                <a:schemeClr val="accent1"/>
              </a:solidFill>
            </a:endParaRPr>
          </a:p>
          <a:p>
            <a:pPr marL="0" lvl="1" indent="0">
              <a:spcBef>
                <a:spcPts val="200"/>
              </a:spcBef>
              <a:buNone/>
            </a:pPr>
            <a:endParaRPr lang="en-US" sz="1600" dirty="0"/>
          </a:p>
        </p:txBody>
      </p:sp>
      <p:sp>
        <p:nvSpPr>
          <p:cNvPr id="5" name="Text Placeholder 4"/>
          <p:cNvSpPr>
            <a:spLocks noGrp="1"/>
          </p:cNvSpPr>
          <p:nvPr>
            <p:ph type="body" sz="quarter" idx="15"/>
          </p:nvPr>
        </p:nvSpPr>
        <p:spPr/>
        <p:txBody>
          <a:bodyPr/>
          <a:lstStyle/>
          <a:p>
            <a:pPr marL="0" lvl="1">
              <a:spcBef>
                <a:spcPts val="200"/>
              </a:spcBef>
            </a:pPr>
            <a:r>
              <a:rPr lang="en-US" sz="800" dirty="0">
                <a:latin typeface="Calibri" panose="020F0502020204030204" pitchFamily="34" charset="0"/>
              </a:rPr>
              <a:t>Mansour M, et al. </a:t>
            </a:r>
            <a:r>
              <a:rPr lang="en-US" sz="800" i="1" dirty="0">
                <a:latin typeface="Calibri" panose="020F0502020204030204" pitchFamily="34" charset="0"/>
              </a:rPr>
              <a:t>Heart Rhythm</a:t>
            </a:r>
            <a:r>
              <a:rPr lang="en-US" sz="800" dirty="0">
                <a:latin typeface="Calibri" panose="020F0502020204030204" pitchFamily="34" charset="0"/>
              </a:rPr>
              <a:t>. 2017;14(11):1631–6.</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543" y="2339551"/>
            <a:ext cx="3833056" cy="224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54" y="1892982"/>
            <a:ext cx="3917914" cy="269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045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FBBEF4D-15AF-479E-8CD1-6CB18024044D}"/>
              </a:ext>
            </a:extLst>
          </p:cNvPr>
          <p:cNvSpPr>
            <a:spLocks noGrp="1"/>
          </p:cNvSpPr>
          <p:nvPr>
            <p:ph type="title"/>
          </p:nvPr>
        </p:nvSpPr>
        <p:spPr/>
        <p:txBody>
          <a:bodyPr>
            <a:noAutofit/>
          </a:bodyPr>
          <a:lstStyle/>
          <a:p>
            <a:r>
              <a:rPr lang="en-US" sz="2100" dirty="0"/>
              <a:t>Real-world Efficiency with </a:t>
            </a:r>
            <a:r>
              <a:rPr lang="en-US" sz="2100" dirty="0" err="1"/>
              <a:t>TactiCath</a:t>
            </a:r>
            <a:r>
              <a:rPr lang="en-US" sz="2100" dirty="0"/>
              <a:t>™ Quartz Catheters</a:t>
            </a:r>
          </a:p>
        </p:txBody>
      </p:sp>
      <p:sp>
        <p:nvSpPr>
          <p:cNvPr id="4" name="Date Placeholder 3">
            <a:extLst>
              <a:ext uri="{FF2B5EF4-FFF2-40B4-BE49-F238E27FC236}">
                <a16:creationId xmlns:a16="http://schemas.microsoft.com/office/drawing/2014/main" id="{BEE0E74F-1F18-42CB-A9AE-4DA2C53B85AB}"/>
              </a:ext>
            </a:extLst>
          </p:cNvPr>
          <p:cNvSpPr>
            <a:spLocks noGrp="1"/>
          </p:cNvSpPr>
          <p:nvPr>
            <p:ph type="dt" sz="half" idx="4294967295"/>
          </p:nvPr>
        </p:nvSpPr>
        <p:spPr>
          <a:xfrm>
            <a:off x="7717133" y="4767263"/>
            <a:ext cx="813917"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DE0983-67EB-9148-A833-1D9CF67F7389}" type="datetime1">
              <a:rPr kumimoji="0" lang="en-US"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3/29/2019</a:t>
            </a:fld>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7" name="Text Placeholder 26">
            <a:extLst>
              <a:ext uri="{FF2B5EF4-FFF2-40B4-BE49-F238E27FC236}">
                <a16:creationId xmlns:a16="http://schemas.microsoft.com/office/drawing/2014/main" id="{041625D5-5FBC-48DA-9AD5-8341CFFE931A}"/>
              </a:ext>
            </a:extLst>
          </p:cNvPr>
          <p:cNvSpPr>
            <a:spLocks noGrp="1"/>
          </p:cNvSpPr>
          <p:nvPr>
            <p:ph type="body" sz="quarter" idx="15"/>
          </p:nvPr>
        </p:nvSpPr>
        <p:spPr>
          <a:xfrm>
            <a:off x="508000" y="4698372"/>
            <a:ext cx="5361172" cy="342735"/>
          </a:xfrm>
        </p:spPr>
        <p:txBody>
          <a:bodyPr/>
          <a:lstStyle/>
          <a:p>
            <a:r>
              <a:rPr lang="en-US" dirty="0"/>
              <a:t>*Based on retrospective analysis of prospective study data</a:t>
            </a:r>
          </a:p>
          <a:p>
            <a:r>
              <a:rPr lang="en-US" dirty="0" err="1"/>
              <a:t>Verma</a:t>
            </a:r>
            <a:r>
              <a:rPr lang="en-US" dirty="0"/>
              <a:t> A, et al. Fiber optic contact force catheter efficiency and effectiveness in paroxysmal AF ablation from a large, multi-national, prospective registry (ABLATOR). Presentation at ESC Congress 2018, Munich, Germany. Abstract FP </a:t>
            </a:r>
            <a:r>
              <a:rPr lang="en-US" dirty="0" err="1"/>
              <a:t>Nr</a:t>
            </a:r>
            <a:r>
              <a:rPr lang="en-US" dirty="0"/>
              <a:t> 466. </a:t>
            </a:r>
          </a:p>
        </p:txBody>
      </p:sp>
      <p:grpSp>
        <p:nvGrpSpPr>
          <p:cNvPr id="30" name="Group 29">
            <a:extLst>
              <a:ext uri="{FF2B5EF4-FFF2-40B4-BE49-F238E27FC236}">
                <a16:creationId xmlns:a16="http://schemas.microsoft.com/office/drawing/2014/main" id="{6620900C-BB5F-4B70-848C-40C508B7D4AD}"/>
              </a:ext>
            </a:extLst>
          </p:cNvPr>
          <p:cNvGrpSpPr/>
          <p:nvPr/>
        </p:nvGrpSpPr>
        <p:grpSpPr>
          <a:xfrm>
            <a:off x="5192827" y="846385"/>
            <a:ext cx="3498168" cy="1844514"/>
            <a:chOff x="393192" y="2169304"/>
            <a:chExt cx="3498168" cy="1844514"/>
          </a:xfrm>
        </p:grpSpPr>
        <p:graphicFrame>
          <p:nvGraphicFramePr>
            <p:cNvPr id="8" name="Chart 7">
              <a:extLst>
                <a:ext uri="{FF2B5EF4-FFF2-40B4-BE49-F238E27FC236}">
                  <a16:creationId xmlns:a16="http://schemas.microsoft.com/office/drawing/2014/main" id="{CB610FDD-80E5-4A05-A991-BE1318BA5BC7}"/>
                </a:ext>
              </a:extLst>
            </p:cNvPr>
            <p:cNvGraphicFramePr/>
            <p:nvPr>
              <p:extLst/>
            </p:nvPr>
          </p:nvGraphicFramePr>
          <p:xfrm>
            <a:off x="393192" y="2448463"/>
            <a:ext cx="2235475" cy="1407560"/>
          </p:xfrm>
          <a:graphic>
            <a:graphicData uri="http://schemas.openxmlformats.org/drawingml/2006/chart">
              <c:chart xmlns:c="http://schemas.openxmlformats.org/drawingml/2006/chart" xmlns:r="http://schemas.openxmlformats.org/officeDocument/2006/relationships" r:id="rId3"/>
            </a:graphicData>
          </a:graphic>
        </p:graphicFrame>
        <p:grpSp>
          <p:nvGrpSpPr>
            <p:cNvPr id="29" name="Group 28">
              <a:extLst>
                <a:ext uri="{FF2B5EF4-FFF2-40B4-BE49-F238E27FC236}">
                  <a16:creationId xmlns:a16="http://schemas.microsoft.com/office/drawing/2014/main" id="{AA3C4202-08DF-4611-95CE-3E18E7BD71B3}"/>
                </a:ext>
              </a:extLst>
            </p:cNvPr>
            <p:cNvGrpSpPr/>
            <p:nvPr/>
          </p:nvGrpSpPr>
          <p:grpSpPr>
            <a:xfrm>
              <a:off x="720723" y="2169304"/>
              <a:ext cx="3170637" cy="1844514"/>
              <a:chOff x="720723" y="2169304"/>
              <a:chExt cx="3170637" cy="1844514"/>
            </a:xfrm>
          </p:grpSpPr>
          <p:graphicFrame>
            <p:nvGraphicFramePr>
              <p:cNvPr id="9" name="Chart 8">
                <a:extLst>
                  <a:ext uri="{FF2B5EF4-FFF2-40B4-BE49-F238E27FC236}">
                    <a16:creationId xmlns:a16="http://schemas.microsoft.com/office/drawing/2014/main" id="{9FF5B26B-AAFD-4965-B8AA-2C5FBC09DC99}"/>
                  </a:ext>
                </a:extLst>
              </p:cNvPr>
              <p:cNvGraphicFramePr/>
              <p:nvPr>
                <p:extLst/>
              </p:nvPr>
            </p:nvGraphicFramePr>
            <p:xfrm>
              <a:off x="1655885" y="2448463"/>
              <a:ext cx="2235475" cy="1407560"/>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89622524-B44D-467E-87FA-4C36F87B6F92}"/>
                  </a:ext>
                </a:extLst>
              </p:cNvPr>
              <p:cNvGrpSpPr/>
              <p:nvPr/>
            </p:nvGrpSpPr>
            <p:grpSpPr>
              <a:xfrm>
                <a:off x="720723" y="2169304"/>
                <a:ext cx="2635894" cy="1844514"/>
                <a:chOff x="720723" y="2169304"/>
                <a:chExt cx="2635894" cy="1844514"/>
              </a:xfrm>
            </p:grpSpPr>
            <p:sp>
              <p:nvSpPr>
                <p:cNvPr id="10" name="TextBox 9">
                  <a:extLst>
                    <a:ext uri="{FF2B5EF4-FFF2-40B4-BE49-F238E27FC236}">
                      <a16:creationId xmlns:a16="http://schemas.microsoft.com/office/drawing/2014/main" id="{2739FD5B-D8A3-4936-9F7F-1639C6F27C0A}"/>
                    </a:ext>
                  </a:extLst>
                </p:cNvPr>
                <p:cNvSpPr txBox="1"/>
                <p:nvPr/>
              </p:nvSpPr>
              <p:spPr>
                <a:xfrm>
                  <a:off x="1199532" y="2974528"/>
                  <a:ext cx="621769"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CDE"/>
                      </a:solidFill>
                      <a:effectLst/>
                      <a:uLnTx/>
                      <a:uFillTx/>
                      <a:latin typeface="Calibri" panose="020F0502020204030204" pitchFamily="34" charset="0"/>
                      <a:ea typeface="+mn-ea"/>
                      <a:cs typeface="+mn-cs"/>
                    </a:rPr>
                    <a:t>28.0 </a:t>
                  </a:r>
                  <a:r>
                    <a:rPr kumimoji="0" lang="en-US" sz="1200" b="0" i="0" u="none" strike="noStrike" kern="1200" cap="none" spc="0" normalizeH="0" baseline="0" noProof="0" dirty="0">
                      <a:ln>
                        <a:noFill/>
                      </a:ln>
                      <a:solidFill>
                        <a:srgbClr val="009CDE"/>
                      </a:solidFill>
                      <a:effectLst/>
                      <a:uLnTx/>
                      <a:uFillTx/>
                      <a:latin typeface="Calibri" panose="020F0502020204030204" pitchFamily="34" charset="0"/>
                      <a:ea typeface="+mn-ea"/>
                      <a:cs typeface="+mn-cs"/>
                    </a:rPr>
                    <a:t>min</a:t>
                  </a:r>
                </a:p>
              </p:txBody>
            </p:sp>
            <p:sp>
              <p:nvSpPr>
                <p:cNvPr id="11" name="TextBox 10">
                  <a:extLst>
                    <a:ext uri="{FF2B5EF4-FFF2-40B4-BE49-F238E27FC236}">
                      <a16:creationId xmlns:a16="http://schemas.microsoft.com/office/drawing/2014/main" id="{EDDE83B2-38FD-413B-A736-B3C43ACA3E9A}"/>
                    </a:ext>
                  </a:extLst>
                </p:cNvPr>
                <p:cNvSpPr txBox="1"/>
                <p:nvPr/>
              </p:nvSpPr>
              <p:spPr>
                <a:xfrm>
                  <a:off x="2461524" y="2972818"/>
                  <a:ext cx="621769"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71"/>
                      </a:solidFill>
                      <a:effectLst/>
                      <a:uLnTx/>
                      <a:uFillTx/>
                      <a:latin typeface="Calibri" panose="020F0502020204030204" pitchFamily="34" charset="0"/>
                      <a:ea typeface="+mn-ea"/>
                      <a:cs typeface="+mn-cs"/>
                    </a:rPr>
                    <a:t>46.5 </a:t>
                  </a:r>
                  <a:r>
                    <a:rPr kumimoji="0" lang="en-US" sz="1200" b="0" i="0" u="none" strike="noStrike" kern="1200" cap="none" spc="0" normalizeH="0" baseline="0" noProof="0" dirty="0">
                      <a:ln>
                        <a:noFill/>
                      </a:ln>
                      <a:solidFill>
                        <a:srgbClr val="004F71"/>
                      </a:solidFill>
                      <a:effectLst/>
                      <a:uLnTx/>
                      <a:uFillTx/>
                      <a:latin typeface="Calibri" panose="020F0502020204030204" pitchFamily="34" charset="0"/>
                      <a:ea typeface="+mn-ea"/>
                      <a:cs typeface="+mn-cs"/>
                    </a:rPr>
                    <a:t>min</a:t>
                  </a:r>
                </a:p>
              </p:txBody>
            </p:sp>
            <p:sp>
              <p:nvSpPr>
                <p:cNvPr id="16" name="TextBox 15">
                  <a:extLst>
                    <a:ext uri="{FF2B5EF4-FFF2-40B4-BE49-F238E27FC236}">
                      <a16:creationId xmlns:a16="http://schemas.microsoft.com/office/drawing/2014/main" id="{824A32E9-A687-44C4-BE08-8BDF869E56B8}"/>
                    </a:ext>
                  </a:extLst>
                </p:cNvPr>
                <p:cNvSpPr txBox="1"/>
                <p:nvPr/>
              </p:nvSpPr>
              <p:spPr>
                <a:xfrm>
                  <a:off x="720723" y="2169304"/>
                  <a:ext cx="263589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CDE"/>
                      </a:solidFill>
                      <a:effectLst/>
                      <a:uLnTx/>
                      <a:uFillTx/>
                      <a:latin typeface="Calibri" panose="020F0502020204030204" pitchFamily="34" charset="0"/>
                      <a:ea typeface="+mn-ea"/>
                      <a:cs typeface="+mn-cs"/>
                    </a:rPr>
                    <a:t>18 min. shorter total RF time</a:t>
                  </a:r>
                </a:p>
              </p:txBody>
            </p:sp>
            <p:sp>
              <p:nvSpPr>
                <p:cNvPr id="18" name="Content Placeholder 9">
                  <a:extLst>
                    <a:ext uri="{FF2B5EF4-FFF2-40B4-BE49-F238E27FC236}">
                      <a16:creationId xmlns:a16="http://schemas.microsoft.com/office/drawing/2014/main" id="{9C13E4AD-93A4-4617-AA24-70D0395B068F}"/>
                    </a:ext>
                  </a:extLst>
                </p:cNvPr>
                <p:cNvSpPr txBox="1">
                  <a:spLocks/>
                </p:cNvSpPr>
                <p:nvPr/>
              </p:nvSpPr>
              <p:spPr bwMode="auto">
                <a:xfrm>
                  <a:off x="924281" y="3720357"/>
                  <a:ext cx="1158564" cy="2934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0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9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9CDE"/>
                      </a:solidFill>
                      <a:effectLst/>
                      <a:uLnTx/>
                      <a:uFillTx/>
                      <a:latin typeface="Calibri" panose="020F0502020204030204" pitchFamily="34" charset="0"/>
                      <a:ea typeface="+mn-ea"/>
                    </a:rPr>
                    <a:t>ABLATOR</a:t>
                  </a:r>
                  <a:endParaRPr kumimoji="0" lang="en-US" sz="1400" b="1" i="0" u="none" strike="noStrike" kern="1200" cap="none" spc="0" normalizeH="0" baseline="0" noProof="0" dirty="0">
                    <a:ln>
                      <a:noFill/>
                    </a:ln>
                    <a:solidFill>
                      <a:srgbClr val="009CDE"/>
                    </a:solidFill>
                    <a:effectLst/>
                    <a:uLnTx/>
                    <a:uFillTx/>
                    <a:latin typeface="Georgia"/>
                    <a:ea typeface="+mn-ea"/>
                    <a:cs typeface="+mn-cs"/>
                  </a:endParaRPr>
                </a:p>
              </p:txBody>
            </p:sp>
            <p:sp>
              <p:nvSpPr>
                <p:cNvPr id="20" name="Content Placeholder 9">
                  <a:extLst>
                    <a:ext uri="{FF2B5EF4-FFF2-40B4-BE49-F238E27FC236}">
                      <a16:creationId xmlns:a16="http://schemas.microsoft.com/office/drawing/2014/main" id="{EBB5D664-3C22-49AD-9BCB-30D237C68EAF}"/>
                    </a:ext>
                  </a:extLst>
                </p:cNvPr>
                <p:cNvSpPr txBox="1">
                  <a:spLocks/>
                </p:cNvSpPr>
                <p:nvPr/>
              </p:nvSpPr>
              <p:spPr bwMode="auto">
                <a:xfrm>
                  <a:off x="2193126" y="3720357"/>
                  <a:ext cx="1158564" cy="2934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0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9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4F71"/>
                      </a:solidFill>
                      <a:effectLst/>
                      <a:uLnTx/>
                      <a:uFillTx/>
                      <a:latin typeface="Calibri" panose="020F0502020204030204" pitchFamily="34" charset="0"/>
                      <a:ea typeface="+mn-ea"/>
                    </a:rPr>
                    <a:t>TOCCASTAR</a:t>
                  </a:r>
                  <a:endParaRPr kumimoji="0" lang="en-US" sz="1400" b="1" i="0" u="none" strike="noStrike" kern="1200" cap="none" spc="0" normalizeH="0" baseline="0" noProof="0" dirty="0">
                    <a:ln>
                      <a:noFill/>
                    </a:ln>
                    <a:solidFill>
                      <a:srgbClr val="004F71"/>
                    </a:solidFill>
                    <a:effectLst/>
                    <a:uLnTx/>
                    <a:uFillTx/>
                    <a:latin typeface="Georgia"/>
                    <a:ea typeface="+mn-ea"/>
                    <a:cs typeface="+mn-cs"/>
                  </a:endParaRPr>
                </a:p>
              </p:txBody>
            </p:sp>
          </p:grpSp>
        </p:grpSp>
      </p:grpSp>
      <p:grpSp>
        <p:nvGrpSpPr>
          <p:cNvPr id="28" name="Group 27">
            <a:extLst>
              <a:ext uri="{FF2B5EF4-FFF2-40B4-BE49-F238E27FC236}">
                <a16:creationId xmlns:a16="http://schemas.microsoft.com/office/drawing/2014/main" id="{2EFB3C02-EB63-4EAB-85AE-72096688502B}"/>
              </a:ext>
            </a:extLst>
          </p:cNvPr>
          <p:cNvGrpSpPr/>
          <p:nvPr/>
        </p:nvGrpSpPr>
        <p:grpSpPr>
          <a:xfrm>
            <a:off x="5197954" y="2795122"/>
            <a:ext cx="3495439" cy="1855134"/>
            <a:chOff x="3421842" y="2170114"/>
            <a:chExt cx="3495439" cy="1855134"/>
          </a:xfrm>
        </p:grpSpPr>
        <p:graphicFrame>
          <p:nvGraphicFramePr>
            <p:cNvPr id="12" name="Chart 11">
              <a:extLst>
                <a:ext uri="{FF2B5EF4-FFF2-40B4-BE49-F238E27FC236}">
                  <a16:creationId xmlns:a16="http://schemas.microsoft.com/office/drawing/2014/main" id="{180051AF-9EB6-4175-88E0-DBB41B54194F}"/>
                </a:ext>
              </a:extLst>
            </p:cNvPr>
            <p:cNvGraphicFramePr/>
            <p:nvPr>
              <p:extLst/>
            </p:nvPr>
          </p:nvGraphicFramePr>
          <p:xfrm>
            <a:off x="3421842" y="2461771"/>
            <a:ext cx="2235475" cy="1407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C2B61A03-C961-45AD-ABB6-663EF57CE78F}"/>
                </a:ext>
              </a:extLst>
            </p:cNvPr>
            <p:cNvGraphicFramePr/>
            <p:nvPr>
              <p:extLst/>
            </p:nvPr>
          </p:nvGraphicFramePr>
          <p:xfrm>
            <a:off x="4681806" y="2460244"/>
            <a:ext cx="2235475" cy="1407560"/>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F6111015-098F-4DA4-BBF6-E5562F717D5C}"/>
                </a:ext>
              </a:extLst>
            </p:cNvPr>
            <p:cNvSpPr txBox="1"/>
            <p:nvPr/>
          </p:nvSpPr>
          <p:spPr>
            <a:xfrm>
              <a:off x="4228696" y="2972818"/>
              <a:ext cx="621769" cy="40229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CDE"/>
                  </a:solidFill>
                  <a:effectLst/>
                  <a:uLnTx/>
                  <a:uFillTx/>
                  <a:latin typeface="Calibri" panose="020F0502020204030204" pitchFamily="34" charset="0"/>
                  <a:ea typeface="+mn-ea"/>
                  <a:cs typeface="+mn-cs"/>
                </a:rPr>
                <a:t>13.0</a:t>
              </a:r>
              <a:r>
                <a:rPr kumimoji="0" lang="en-US" sz="1200" b="0" i="0" u="none" strike="noStrike" kern="1200" cap="none" spc="0" normalizeH="0" baseline="0" noProof="0" dirty="0">
                  <a:ln>
                    <a:noFill/>
                  </a:ln>
                  <a:solidFill>
                    <a:srgbClr val="009CDE"/>
                  </a:solidFill>
                  <a:effectLst/>
                  <a:uLnTx/>
                  <a:uFillTx/>
                  <a:latin typeface="Calibri" panose="020F0502020204030204" pitchFamily="34" charset="0"/>
                  <a:ea typeface="+mn-ea"/>
                  <a:cs typeface="+mn-cs"/>
                </a:rPr>
                <a:t>min</a:t>
              </a:r>
            </a:p>
          </p:txBody>
        </p:sp>
        <p:sp>
          <p:nvSpPr>
            <p:cNvPr id="15" name="TextBox 14">
              <a:extLst>
                <a:ext uri="{FF2B5EF4-FFF2-40B4-BE49-F238E27FC236}">
                  <a16:creationId xmlns:a16="http://schemas.microsoft.com/office/drawing/2014/main" id="{62E9F153-D36F-4E7D-ABE5-1C01272DFA31}"/>
                </a:ext>
              </a:extLst>
            </p:cNvPr>
            <p:cNvSpPr txBox="1"/>
            <p:nvPr/>
          </p:nvSpPr>
          <p:spPr>
            <a:xfrm>
              <a:off x="5490688" y="2971108"/>
              <a:ext cx="621769" cy="400110"/>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F71"/>
                  </a:solidFill>
                  <a:effectLst/>
                  <a:uLnTx/>
                  <a:uFillTx/>
                  <a:latin typeface="Calibri" panose="020F0502020204030204" pitchFamily="34" charset="0"/>
                  <a:ea typeface="+mn-ea"/>
                  <a:cs typeface="+mn-cs"/>
                </a:rPr>
                <a:t>27.0 </a:t>
              </a:r>
              <a:r>
                <a:rPr kumimoji="0" lang="en-US" sz="1200" b="0" i="0" u="none" strike="noStrike" kern="1200" cap="none" spc="0" normalizeH="0" baseline="0" noProof="0" dirty="0">
                  <a:ln>
                    <a:noFill/>
                  </a:ln>
                  <a:solidFill>
                    <a:srgbClr val="004F71"/>
                  </a:solidFill>
                  <a:effectLst/>
                  <a:uLnTx/>
                  <a:uFillTx/>
                  <a:latin typeface="Calibri" panose="020F0502020204030204" pitchFamily="34" charset="0"/>
                  <a:ea typeface="+mn-ea"/>
                  <a:cs typeface="+mn-cs"/>
                </a:rPr>
                <a:t>min</a:t>
              </a:r>
            </a:p>
          </p:txBody>
        </p:sp>
        <p:sp>
          <p:nvSpPr>
            <p:cNvPr id="17" name="TextBox 16">
              <a:extLst>
                <a:ext uri="{FF2B5EF4-FFF2-40B4-BE49-F238E27FC236}">
                  <a16:creationId xmlns:a16="http://schemas.microsoft.com/office/drawing/2014/main" id="{C5397375-379D-4379-BFDD-91F24FBC619E}"/>
                </a:ext>
              </a:extLst>
            </p:cNvPr>
            <p:cNvSpPr txBox="1"/>
            <p:nvPr/>
          </p:nvSpPr>
          <p:spPr>
            <a:xfrm>
              <a:off x="3813381" y="2170114"/>
              <a:ext cx="30386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4002B"/>
                  </a:solidFill>
                  <a:effectLst/>
                  <a:uLnTx/>
                  <a:uFillTx/>
                  <a:latin typeface="Calibri" panose="020F0502020204030204" pitchFamily="34" charset="0"/>
                  <a:ea typeface="+mn-ea"/>
                  <a:cs typeface="+mn-cs"/>
                </a:rPr>
                <a:t>14 min. shorter fluoroscopy time</a:t>
              </a:r>
            </a:p>
          </p:txBody>
        </p:sp>
        <p:sp>
          <p:nvSpPr>
            <p:cNvPr id="19" name="Content Placeholder 9">
              <a:extLst>
                <a:ext uri="{FF2B5EF4-FFF2-40B4-BE49-F238E27FC236}">
                  <a16:creationId xmlns:a16="http://schemas.microsoft.com/office/drawing/2014/main" id="{E18FC726-7F58-4394-BFA2-B23ADF05217E}"/>
                </a:ext>
              </a:extLst>
            </p:cNvPr>
            <p:cNvSpPr txBox="1">
              <a:spLocks/>
            </p:cNvSpPr>
            <p:nvPr/>
          </p:nvSpPr>
          <p:spPr bwMode="auto">
            <a:xfrm>
              <a:off x="3960298" y="3731787"/>
              <a:ext cx="1158564" cy="2934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0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9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9CDE"/>
                  </a:solidFill>
                  <a:effectLst/>
                  <a:uLnTx/>
                  <a:uFillTx/>
                  <a:latin typeface="Calibri" panose="020F0502020204030204" pitchFamily="34" charset="0"/>
                  <a:ea typeface="+mn-ea"/>
                </a:rPr>
                <a:t>ABLATOR</a:t>
              </a:r>
            </a:p>
          </p:txBody>
        </p:sp>
        <p:sp>
          <p:nvSpPr>
            <p:cNvPr id="21" name="Content Placeholder 9">
              <a:extLst>
                <a:ext uri="{FF2B5EF4-FFF2-40B4-BE49-F238E27FC236}">
                  <a16:creationId xmlns:a16="http://schemas.microsoft.com/office/drawing/2014/main" id="{73707B01-6FF7-43F1-A493-074E803BB717}"/>
                </a:ext>
              </a:extLst>
            </p:cNvPr>
            <p:cNvSpPr txBox="1">
              <a:spLocks/>
            </p:cNvSpPr>
            <p:nvPr/>
          </p:nvSpPr>
          <p:spPr bwMode="auto">
            <a:xfrm>
              <a:off x="5222290" y="3731787"/>
              <a:ext cx="1158564" cy="29346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0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1000"/>
                </a:lnSpc>
                <a:spcBef>
                  <a:spcPts val="9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4F71"/>
                  </a:solidFill>
                  <a:effectLst/>
                  <a:uLnTx/>
                  <a:uFillTx/>
                  <a:latin typeface="Calibri" panose="020F0502020204030204" pitchFamily="34" charset="0"/>
                  <a:ea typeface="+mn-ea"/>
                </a:rPr>
                <a:t>TOCCASTAR</a:t>
              </a:r>
            </a:p>
          </p:txBody>
        </p:sp>
      </p:grpSp>
      <p:sp>
        <p:nvSpPr>
          <p:cNvPr id="33" name="Content Placeholder 2">
            <a:extLst>
              <a:ext uri="{FF2B5EF4-FFF2-40B4-BE49-F238E27FC236}">
                <a16:creationId xmlns:a16="http://schemas.microsoft.com/office/drawing/2014/main" id="{D792805D-1449-4850-B0BE-2E35AA722D90}"/>
              </a:ext>
            </a:extLst>
          </p:cNvPr>
          <p:cNvSpPr txBox="1">
            <a:spLocks/>
          </p:cNvSpPr>
          <p:nvPr/>
        </p:nvSpPr>
        <p:spPr>
          <a:xfrm>
            <a:off x="502920" y="754381"/>
            <a:ext cx="4765856" cy="3890080"/>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400" b="1" kern="1200" cap="all" baseline="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all" spc="0" normalizeH="0" baseline="0" noProof="0" dirty="0">
                <a:ln>
                  <a:noFill/>
                </a:ln>
                <a:solidFill>
                  <a:srgbClr val="009CDE"/>
                </a:solidFill>
                <a:effectLst/>
                <a:uLnTx/>
                <a:uFillTx/>
                <a:latin typeface="Calibri" panose="020F0502020204030204" pitchFamily="34" charset="0"/>
                <a:ea typeface="+mn-ea"/>
              </a:rPr>
              <a:t>Median RF and fluoroscopy times in the prospective, real-world ABLATOR cohort were 18 and 14 minutes shorter than in TOCCASTAR</a:t>
            </a:r>
          </a:p>
          <a:p>
            <a:pPr marL="342900" marR="0" lvl="0" indent="-34290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9CDE"/>
                </a:solidFill>
                <a:effectLst/>
                <a:uLnTx/>
                <a:uFillTx/>
                <a:latin typeface="Georgia"/>
                <a:ea typeface="+mn-ea"/>
              </a:rPr>
              <a:t>ABLATOR Registry </a:t>
            </a:r>
            <a:r>
              <a:rPr kumimoji="0" lang="en-US" sz="1400" b="0" i="1" u="none" strike="noStrike" kern="1200" cap="none" spc="0" normalizeH="0" baseline="0" noProof="0" dirty="0">
                <a:ln>
                  <a:noFill/>
                </a:ln>
                <a:solidFill>
                  <a:srgbClr val="009CDE"/>
                </a:solidFill>
                <a:effectLst/>
                <a:uLnTx/>
                <a:uFillTx/>
                <a:latin typeface="Georgia"/>
                <a:ea typeface="+mn-ea"/>
              </a:rPr>
              <a:t>de novo </a:t>
            </a:r>
            <a:r>
              <a:rPr kumimoji="0" lang="en-US" sz="1400" b="0" i="0" u="none" strike="noStrike" kern="1200" cap="none" spc="0" normalizeH="0" baseline="0" noProof="0" dirty="0">
                <a:ln>
                  <a:noFill/>
                </a:ln>
                <a:solidFill>
                  <a:srgbClr val="009CDE"/>
                </a:solidFill>
                <a:effectLst/>
                <a:uLnTx/>
                <a:uFillTx/>
                <a:latin typeface="Georgia"/>
                <a:ea typeface="+mn-ea"/>
              </a:rPr>
              <a:t>PAF subgroup (N=473) vs. </a:t>
            </a:r>
            <a:r>
              <a:rPr kumimoji="0" lang="en-US" sz="1400" b="0" i="0" u="none" strike="noStrike" kern="1200" cap="none" spc="0" normalizeH="0" baseline="0" noProof="0" dirty="0">
                <a:ln>
                  <a:noFill/>
                </a:ln>
                <a:solidFill>
                  <a:srgbClr val="004F71"/>
                </a:solidFill>
                <a:effectLst/>
                <a:uLnTx/>
                <a:uFillTx/>
                <a:latin typeface="Georgia"/>
                <a:ea typeface="+mn-ea"/>
              </a:rPr>
              <a:t>TOCCASTAR </a:t>
            </a:r>
            <a:r>
              <a:rPr kumimoji="0" lang="en-US" sz="1400" b="0" i="0" u="none" strike="noStrike" kern="1200" cap="none" spc="0" normalizeH="0" baseline="0" noProof="0" dirty="0" err="1">
                <a:ln>
                  <a:noFill/>
                </a:ln>
                <a:solidFill>
                  <a:srgbClr val="004F71"/>
                </a:solidFill>
                <a:effectLst/>
                <a:uLnTx/>
                <a:uFillTx/>
                <a:latin typeface="Georgia"/>
                <a:ea typeface="+mn-ea"/>
              </a:rPr>
              <a:t>TactiCath</a:t>
            </a:r>
            <a:r>
              <a:rPr kumimoji="0" lang="en-US" sz="1400" b="0" i="0" u="none" strike="noStrike" kern="1200" cap="none" spc="0" normalizeH="0" baseline="0" noProof="0" dirty="0">
                <a:ln>
                  <a:noFill/>
                </a:ln>
                <a:solidFill>
                  <a:srgbClr val="004F71"/>
                </a:solidFill>
                <a:effectLst/>
                <a:uLnTx/>
                <a:uFillTx/>
                <a:latin typeface="Georgia"/>
                <a:ea typeface="+mn-ea"/>
              </a:rPr>
              <a:t>™ catheter subgroup (N=152)</a:t>
            </a:r>
            <a:r>
              <a:rPr kumimoji="0" lang="en-US" sz="1400" b="0" i="0" u="none" strike="noStrike" kern="1200" cap="none" spc="0" normalizeH="0" baseline="0" noProof="0" dirty="0">
                <a:ln>
                  <a:noFill/>
                </a:ln>
                <a:solidFill>
                  <a:srgbClr val="000000"/>
                </a:solidFill>
                <a:effectLst/>
                <a:uLnTx/>
                <a:uFillTx/>
                <a:latin typeface="Georgia"/>
                <a:ea typeface="+mn-ea"/>
              </a:rPr>
              <a:t>, respectively</a:t>
            </a:r>
          </a:p>
          <a:p>
            <a:pPr marL="399515" marR="0" lvl="0" indent="-342900" algn="l" defTabSz="121917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all" spc="0" normalizeH="0" baseline="0" noProof="0" dirty="0">
                <a:ln>
                  <a:noFill/>
                </a:ln>
                <a:solidFill>
                  <a:srgbClr val="000000"/>
                </a:solidFill>
                <a:effectLst/>
                <a:uLnTx/>
                <a:uFillTx/>
                <a:latin typeface="Calibri" panose="020F0502020204030204" pitchFamily="34" charset="0"/>
                <a:ea typeface="+mn-ea"/>
              </a:rPr>
              <a:t>Similar success and repeat ablation rates*: </a:t>
            </a:r>
          </a:p>
          <a:p>
            <a:pPr marL="646100" marR="0" lvl="1" indent="-34290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Georgia"/>
                <a:ea typeface="+mn-ea"/>
                <a:cs typeface="+mn-cs"/>
              </a:rPr>
              <a:t>Clinically relevant freedom from AF/AFL/AT </a:t>
            </a:r>
            <a:r>
              <a:rPr kumimoji="0" lang="en-US" sz="1300" b="0" i="0" u="none" strike="noStrike" kern="1200" cap="none" spc="0" normalizeH="0" baseline="0" noProof="0" dirty="0" err="1">
                <a:ln>
                  <a:noFill/>
                </a:ln>
                <a:solidFill>
                  <a:srgbClr val="000000"/>
                </a:solidFill>
                <a:effectLst/>
                <a:uLnTx/>
                <a:uFillTx/>
                <a:latin typeface="Georgia"/>
                <a:ea typeface="+mn-ea"/>
                <a:cs typeface="+mn-cs"/>
              </a:rPr>
              <a:t>at</a:t>
            </a:r>
            <a:r>
              <a:rPr kumimoji="0" lang="en-US" sz="1300" b="0" i="0" u="none" strike="noStrike" kern="1200" cap="none" spc="0" normalizeH="0" baseline="0" noProof="0" dirty="0">
                <a:ln>
                  <a:noFill/>
                </a:ln>
                <a:solidFill>
                  <a:srgbClr val="000000"/>
                </a:solidFill>
                <a:effectLst/>
                <a:uLnTx/>
                <a:uFillTx/>
                <a:latin typeface="Georgia"/>
                <a:ea typeface="+mn-ea"/>
                <a:cs typeface="+mn-cs"/>
              </a:rPr>
              <a:t> 1 year (on or off AADs, Kaplan-Meier estimates):  </a:t>
            </a:r>
            <a:r>
              <a:rPr kumimoji="0" lang="en-US" sz="1300" b="1" i="0" u="none" strike="noStrike" kern="1200" cap="none" spc="0" normalizeH="0" baseline="0" noProof="0" dirty="0">
                <a:ln>
                  <a:noFill/>
                </a:ln>
                <a:solidFill>
                  <a:srgbClr val="009CDE"/>
                </a:solidFill>
                <a:effectLst/>
                <a:uLnTx/>
                <a:uFillTx/>
                <a:latin typeface="Georgia"/>
                <a:ea typeface="+mn-ea"/>
                <a:cs typeface="+mn-cs"/>
              </a:rPr>
              <a:t>76.9%</a:t>
            </a:r>
            <a:r>
              <a:rPr kumimoji="0" lang="en-US" sz="1300" b="0" i="0" u="none" strike="noStrike" kern="1200" cap="none" spc="0" normalizeH="0" baseline="0" noProof="0" dirty="0">
                <a:ln>
                  <a:noFill/>
                </a:ln>
                <a:solidFill>
                  <a:srgbClr val="000000"/>
                </a:solidFill>
                <a:effectLst/>
                <a:uLnTx/>
                <a:uFillTx/>
                <a:latin typeface="Georgia"/>
                <a:ea typeface="+mn-ea"/>
                <a:cs typeface="+mn-cs"/>
              </a:rPr>
              <a:t> vs. </a:t>
            </a:r>
            <a:r>
              <a:rPr kumimoji="0" lang="en-US" sz="1300" b="0" i="0" u="none" strike="noStrike" kern="1200" cap="none" spc="0" normalizeH="0" baseline="0" noProof="0" dirty="0">
                <a:ln>
                  <a:noFill/>
                </a:ln>
                <a:solidFill>
                  <a:srgbClr val="004F71"/>
                </a:solidFill>
                <a:effectLst/>
                <a:uLnTx/>
                <a:uFillTx/>
                <a:latin typeface="Georgia"/>
                <a:ea typeface="+mn-ea"/>
                <a:cs typeface="+mn-cs"/>
              </a:rPr>
              <a:t>78.3%</a:t>
            </a:r>
          </a:p>
          <a:p>
            <a:pPr marL="646100" marR="0" lvl="1" indent="-34290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Georgia"/>
                <a:ea typeface="+mn-ea"/>
                <a:cs typeface="+mn-cs"/>
              </a:rPr>
              <a:t>Off-drug</a:t>
            </a:r>
            <a:r>
              <a:rPr kumimoji="0" lang="en-US" sz="1300" b="0" i="0" u="none" strike="noStrike" kern="1200" cap="none" spc="0" normalizeH="0" baseline="0" noProof="0" dirty="0">
                <a:ln>
                  <a:noFill/>
                </a:ln>
                <a:solidFill>
                  <a:srgbClr val="000000"/>
                </a:solidFill>
                <a:effectLst/>
                <a:uLnTx/>
                <a:uFillTx/>
                <a:latin typeface="Georgia"/>
                <a:ea typeface="+mn-ea"/>
                <a:cs typeface="+mn-cs"/>
              </a:rPr>
              <a:t> </a:t>
            </a:r>
            <a:r>
              <a:rPr kumimoji="0" lang="en-US" sz="1300" b="1" i="0" u="none" strike="noStrike" kern="1200" cap="none" spc="0" normalizeH="0" baseline="0" noProof="0" dirty="0">
                <a:ln>
                  <a:noFill/>
                </a:ln>
                <a:solidFill>
                  <a:srgbClr val="000000"/>
                </a:solidFill>
                <a:effectLst/>
                <a:uLnTx/>
                <a:uFillTx/>
                <a:latin typeface="Georgia"/>
                <a:ea typeface="+mn-ea"/>
                <a:cs typeface="+mn-cs"/>
              </a:rPr>
              <a:t>freedom from AF/AFL/AT </a:t>
            </a:r>
            <a:r>
              <a:rPr kumimoji="0" lang="en-US" sz="1300" b="0" i="0" u="none" strike="noStrike" kern="1200" cap="none" spc="0" normalizeH="0" baseline="0" noProof="0" dirty="0" err="1">
                <a:ln>
                  <a:noFill/>
                </a:ln>
                <a:solidFill>
                  <a:srgbClr val="000000"/>
                </a:solidFill>
                <a:effectLst/>
                <a:uLnTx/>
                <a:uFillTx/>
                <a:latin typeface="Georgia"/>
                <a:ea typeface="+mn-ea"/>
                <a:cs typeface="+mn-cs"/>
              </a:rPr>
              <a:t>at</a:t>
            </a:r>
            <a:r>
              <a:rPr kumimoji="0" lang="en-US" sz="1300" b="0" i="0" u="none" strike="noStrike" kern="1200" cap="none" spc="0" normalizeH="0" baseline="0" noProof="0" dirty="0">
                <a:ln>
                  <a:noFill/>
                </a:ln>
                <a:solidFill>
                  <a:srgbClr val="000000"/>
                </a:solidFill>
                <a:effectLst/>
                <a:uLnTx/>
                <a:uFillTx/>
                <a:latin typeface="Georgia"/>
                <a:ea typeface="+mn-ea"/>
                <a:cs typeface="+mn-cs"/>
              </a:rPr>
              <a:t> 1 year (Kaplan-Meier estimates):  </a:t>
            </a:r>
            <a:r>
              <a:rPr kumimoji="0" lang="en-US" sz="1300" b="1" i="0" u="none" strike="noStrike" kern="1200" cap="none" spc="0" normalizeH="0" baseline="0" noProof="0" dirty="0">
                <a:ln>
                  <a:noFill/>
                </a:ln>
                <a:solidFill>
                  <a:srgbClr val="009CDE"/>
                </a:solidFill>
                <a:effectLst/>
                <a:uLnTx/>
                <a:uFillTx/>
                <a:latin typeface="Georgia"/>
                <a:ea typeface="+mn-ea"/>
                <a:cs typeface="+mn-cs"/>
              </a:rPr>
              <a:t>71.6%</a:t>
            </a:r>
            <a:r>
              <a:rPr kumimoji="0" lang="en-US" sz="1300" b="0" i="0" u="none" strike="noStrike" kern="1200" cap="none" spc="0" normalizeH="0" baseline="0" noProof="0" dirty="0">
                <a:ln>
                  <a:noFill/>
                </a:ln>
                <a:solidFill>
                  <a:srgbClr val="000000"/>
                </a:solidFill>
                <a:effectLst/>
                <a:uLnTx/>
                <a:uFillTx/>
                <a:latin typeface="Georgia"/>
                <a:ea typeface="+mn-ea"/>
                <a:cs typeface="+mn-cs"/>
              </a:rPr>
              <a:t> vs. </a:t>
            </a:r>
            <a:r>
              <a:rPr kumimoji="0" lang="en-US" sz="1300" b="0" i="0" u="none" strike="noStrike" kern="1200" cap="none" spc="0" normalizeH="0" baseline="0" noProof="0" dirty="0">
                <a:ln>
                  <a:noFill/>
                </a:ln>
                <a:solidFill>
                  <a:srgbClr val="004F71"/>
                </a:solidFill>
                <a:effectLst/>
                <a:uLnTx/>
                <a:uFillTx/>
                <a:latin typeface="Georgia"/>
                <a:ea typeface="+mn-ea"/>
                <a:cs typeface="+mn-cs"/>
              </a:rPr>
              <a:t>68.0%</a:t>
            </a:r>
          </a:p>
          <a:p>
            <a:pPr marL="646100" marR="0" lvl="1" indent="-34290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Georgia"/>
                <a:ea typeface="+mn-ea"/>
                <a:cs typeface="+mn-cs"/>
              </a:rPr>
              <a:t>Repeat ablations </a:t>
            </a:r>
            <a:r>
              <a:rPr kumimoji="0" lang="en-US" sz="1300" b="0" i="0" u="none" strike="noStrike" kern="1200" cap="none" spc="0" normalizeH="0" baseline="0" noProof="0" dirty="0">
                <a:ln>
                  <a:noFill/>
                </a:ln>
                <a:solidFill>
                  <a:srgbClr val="000000"/>
                </a:solidFill>
                <a:effectLst/>
                <a:uLnTx/>
                <a:uFillTx/>
                <a:latin typeface="Georgia"/>
                <a:ea typeface="+mn-ea"/>
                <a:cs typeface="+mn-cs"/>
              </a:rPr>
              <a:t>through 12m (after blanking period): </a:t>
            </a:r>
            <a:r>
              <a:rPr kumimoji="0" lang="en-US" sz="1300" b="1" i="0" u="none" strike="noStrike" kern="1200" cap="none" spc="0" normalizeH="0" baseline="0" noProof="0" dirty="0">
                <a:ln>
                  <a:noFill/>
                </a:ln>
                <a:solidFill>
                  <a:srgbClr val="000000"/>
                </a:solidFill>
                <a:effectLst/>
                <a:uLnTx/>
                <a:uFillTx/>
                <a:latin typeface="Georgia"/>
                <a:ea typeface="+mn-ea"/>
                <a:cs typeface="+mn-cs"/>
              </a:rPr>
              <a:t> </a:t>
            </a:r>
            <a:r>
              <a:rPr kumimoji="0" lang="en-US" sz="1300" b="1" i="0" u="none" strike="noStrike" kern="1200" cap="none" spc="0" normalizeH="0" baseline="0" noProof="0" dirty="0">
                <a:ln>
                  <a:noFill/>
                </a:ln>
                <a:solidFill>
                  <a:srgbClr val="009CDE"/>
                </a:solidFill>
                <a:effectLst/>
                <a:uLnTx/>
                <a:uFillTx/>
                <a:latin typeface="Georgia"/>
                <a:ea typeface="+mn-ea"/>
                <a:cs typeface="+mn-cs"/>
              </a:rPr>
              <a:t>9.9% </a:t>
            </a:r>
            <a:r>
              <a:rPr kumimoji="0" lang="en-US" sz="1300" b="0" i="0" u="none" strike="noStrike" kern="1200" cap="none" spc="0" normalizeH="0" baseline="0" noProof="0" dirty="0">
                <a:ln>
                  <a:noFill/>
                </a:ln>
                <a:solidFill>
                  <a:srgbClr val="000000"/>
                </a:solidFill>
                <a:effectLst/>
                <a:uLnTx/>
                <a:uFillTx/>
                <a:latin typeface="Georgia"/>
                <a:ea typeface="+mn-ea"/>
                <a:cs typeface="+mn-cs"/>
              </a:rPr>
              <a:t>vs. </a:t>
            </a:r>
            <a:r>
              <a:rPr kumimoji="0" lang="en-US" sz="1300" b="0" i="0" u="none" strike="noStrike" kern="1200" cap="none" spc="0" normalizeH="0" baseline="0" noProof="0" dirty="0">
                <a:ln>
                  <a:noFill/>
                </a:ln>
                <a:solidFill>
                  <a:srgbClr val="004F71"/>
                </a:solidFill>
                <a:effectLst/>
                <a:uLnTx/>
                <a:uFillTx/>
                <a:latin typeface="Georgia"/>
                <a:ea typeface="+mn-ea"/>
                <a:cs typeface="+mn-cs"/>
              </a:rPr>
              <a:t>11.0%</a:t>
            </a:r>
          </a:p>
          <a:p>
            <a:pPr marL="646100" marR="0" lvl="1" indent="-34290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0000"/>
                </a:solidFill>
                <a:effectLst/>
                <a:uLnTx/>
                <a:uFillTx/>
                <a:latin typeface="Georgia"/>
                <a:ea typeface="+mn-ea"/>
                <a:cs typeface="+mn-cs"/>
              </a:rPr>
              <a:t>Procedure/device-related serious adverse event</a:t>
            </a:r>
            <a:r>
              <a:rPr kumimoji="0" lang="en-US" sz="1300" b="0" i="0" u="none" strike="noStrike" kern="1200" cap="none" spc="0" normalizeH="0" baseline="0" noProof="0" dirty="0">
                <a:ln>
                  <a:noFill/>
                </a:ln>
                <a:solidFill>
                  <a:srgbClr val="000000"/>
                </a:solidFill>
                <a:effectLst/>
                <a:uLnTx/>
                <a:uFillTx/>
                <a:latin typeface="Georgia"/>
                <a:ea typeface="+mn-ea"/>
                <a:cs typeface="+mn-cs"/>
              </a:rPr>
              <a:t> rate within 7 days:  </a:t>
            </a:r>
            <a:r>
              <a:rPr kumimoji="0" lang="en-US" sz="1300" b="1" i="0" u="none" strike="noStrike" kern="1200" cap="none" spc="0" normalizeH="0" baseline="0" noProof="0" dirty="0">
                <a:ln>
                  <a:noFill/>
                </a:ln>
                <a:solidFill>
                  <a:srgbClr val="009CDE"/>
                </a:solidFill>
                <a:effectLst/>
                <a:uLnTx/>
                <a:uFillTx/>
                <a:latin typeface="Georgia"/>
                <a:ea typeface="+mn-ea"/>
                <a:cs typeface="+mn-cs"/>
              </a:rPr>
              <a:t>3.2%</a:t>
            </a:r>
            <a:r>
              <a:rPr kumimoji="0" lang="en-US" sz="1300" b="0" i="0" u="none" strike="noStrike" kern="1200" cap="none" spc="0" normalizeH="0" baseline="0" noProof="0" dirty="0">
                <a:ln>
                  <a:noFill/>
                </a:ln>
                <a:solidFill>
                  <a:srgbClr val="000000"/>
                </a:solidFill>
                <a:effectLst/>
                <a:uLnTx/>
                <a:uFillTx/>
                <a:latin typeface="Georgia"/>
                <a:ea typeface="+mn-ea"/>
                <a:cs typeface="+mn-cs"/>
              </a:rPr>
              <a:t> vs. </a:t>
            </a:r>
            <a:r>
              <a:rPr kumimoji="0" lang="en-US" sz="1300" b="0" i="0" u="none" strike="noStrike" kern="1200" cap="none" spc="0" normalizeH="0" baseline="0" noProof="0" dirty="0">
                <a:ln>
                  <a:noFill/>
                </a:ln>
                <a:solidFill>
                  <a:srgbClr val="004F71"/>
                </a:solidFill>
                <a:effectLst/>
                <a:uLnTx/>
                <a:uFillTx/>
                <a:latin typeface="Georgia"/>
                <a:ea typeface="+mn-ea"/>
                <a:cs typeface="+mn-cs"/>
              </a:rPr>
              <a:t>7.2%</a:t>
            </a:r>
            <a:r>
              <a:rPr kumimoji="0" lang="en-US" sz="1300" b="0" i="0" u="none" strike="noStrike" kern="1200" cap="none" spc="0" normalizeH="0" baseline="0" noProof="0" dirty="0">
                <a:ln>
                  <a:noFill/>
                </a:ln>
                <a:solidFill>
                  <a:srgbClr val="000000"/>
                </a:solidFill>
                <a:effectLst/>
                <a:uLnTx/>
                <a:uFillTx/>
                <a:latin typeface="Georgia"/>
                <a:ea typeface="+mn-ea"/>
                <a:cs typeface="+mn-cs"/>
              </a:rPr>
              <a:t> </a:t>
            </a:r>
          </a:p>
        </p:txBody>
      </p:sp>
    </p:spTree>
    <p:extLst>
      <p:ext uri="{BB962C8B-B14F-4D97-AF65-F5344CB8AC3E}">
        <p14:creationId xmlns:p14="http://schemas.microsoft.com/office/powerpoint/2010/main" val="65087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AF recurrence and cost of repeat ablations</a:t>
            </a:r>
          </a:p>
        </p:txBody>
      </p:sp>
      <p:sp>
        <p:nvSpPr>
          <p:cNvPr id="27" name="Content Placeholder 2"/>
          <p:cNvSpPr>
            <a:spLocks noGrp="1"/>
          </p:cNvSpPr>
          <p:nvPr>
            <p:ph idx="1"/>
          </p:nvPr>
        </p:nvSpPr>
        <p:spPr>
          <a:xfrm>
            <a:off x="502920" y="914401"/>
            <a:ext cx="3831085" cy="3367454"/>
          </a:xfrm>
        </p:spPr>
        <p:txBody>
          <a:bodyPr/>
          <a:lstStyle/>
          <a:p>
            <a:pPr lvl="1">
              <a:lnSpc>
                <a:spcPts val="1600"/>
              </a:lnSpc>
            </a:pPr>
            <a:r>
              <a:rPr lang="en-US" sz="1400" b="0" cap="none" dirty="0">
                <a:solidFill>
                  <a:schemeClr val="tx1"/>
                </a:solidFill>
                <a:latin typeface="+mj-lt"/>
              </a:rPr>
              <a:t>AF recurrences after conventional RF or </a:t>
            </a:r>
            <a:r>
              <a:rPr lang="en-US" sz="1400" b="0" cap="none" dirty="0" err="1">
                <a:solidFill>
                  <a:schemeClr val="tx1"/>
                </a:solidFill>
                <a:latin typeface="+mj-lt"/>
              </a:rPr>
              <a:t>cryoablation</a:t>
            </a:r>
            <a:r>
              <a:rPr lang="en-US" sz="1400" b="0" cap="none" dirty="0">
                <a:solidFill>
                  <a:schemeClr val="tx1"/>
                </a:solidFill>
                <a:latin typeface="+mj-lt"/>
              </a:rPr>
              <a:t> range from 16–62% — often leading to repeat ablation</a:t>
            </a:r>
            <a:r>
              <a:rPr lang="en-US" sz="1400" b="0" cap="none" baseline="30000" dirty="0">
                <a:solidFill>
                  <a:schemeClr val="tx1"/>
                </a:solidFill>
                <a:latin typeface="+mj-lt"/>
              </a:rPr>
              <a:t>1,2</a:t>
            </a:r>
          </a:p>
          <a:p>
            <a:pPr lvl="1">
              <a:lnSpc>
                <a:spcPts val="1600"/>
              </a:lnSpc>
            </a:pPr>
            <a:r>
              <a:rPr lang="en-US" sz="1400" b="0" cap="none" dirty="0">
                <a:solidFill>
                  <a:schemeClr val="tx1"/>
                </a:solidFill>
                <a:latin typeface="+mj-lt"/>
              </a:rPr>
              <a:t>An economic analysis showed that </a:t>
            </a:r>
            <a:r>
              <a:rPr lang="en-US" sz="1400" b="1" cap="none" dirty="0">
                <a:solidFill>
                  <a:schemeClr val="accent1"/>
                </a:solidFill>
                <a:latin typeface="+mj-lt"/>
              </a:rPr>
              <a:t>cost of care increased ~4× to $52,821 in the year after initial AF ablation for patients with repeat ablations</a:t>
            </a:r>
            <a:r>
              <a:rPr lang="en-US" sz="1400" b="1" cap="none" baseline="30000" dirty="0">
                <a:solidFill>
                  <a:schemeClr val="accent1"/>
                </a:solidFill>
                <a:latin typeface="+mj-lt"/>
              </a:rPr>
              <a:t>3</a:t>
            </a:r>
          </a:p>
          <a:p>
            <a:pPr lvl="2">
              <a:lnSpc>
                <a:spcPts val="1600"/>
              </a:lnSpc>
            </a:pPr>
            <a:r>
              <a:rPr lang="en-US" sz="1400" dirty="0"/>
              <a:t>Repeat ablation was needed in 17% of 12,027 patients in this U.S. claims dataset</a:t>
            </a:r>
          </a:p>
          <a:p>
            <a:pPr lvl="2">
              <a:lnSpc>
                <a:spcPts val="1600"/>
              </a:lnSpc>
            </a:pPr>
            <a:r>
              <a:rPr lang="en-US" sz="1400" dirty="0"/>
              <a:t>Even after excluding the repeat ablation procedure, cost was increased by 46% (mean increase of $6,209; p &lt; 0.001)</a:t>
            </a:r>
          </a:p>
        </p:txBody>
      </p:sp>
      <p:sp>
        <p:nvSpPr>
          <p:cNvPr id="13" name="Date Placeholder 12"/>
          <p:cNvSpPr>
            <a:spLocks noGrp="1"/>
          </p:cNvSpPr>
          <p:nvPr>
            <p:ph type="dt" sz="half" idx="10"/>
          </p:nvPr>
        </p:nvSpPr>
        <p:spPr/>
        <p:txBody>
          <a:bodyPr/>
          <a:lstStyle/>
          <a:p>
            <a:fld id="{E89549A4-FF95-F74F-85A3-B21F8ED3A313}" type="datetime1">
              <a:rPr lang="en-US" smtClean="0"/>
              <a:pPr/>
              <a:t>3/29/2019</a:t>
            </a:fld>
            <a:endParaRPr lang="en-US"/>
          </a:p>
        </p:txBody>
      </p:sp>
      <p:sp>
        <p:nvSpPr>
          <p:cNvPr id="4" name="Slide Number Placeholder 3"/>
          <p:cNvSpPr>
            <a:spLocks noGrp="1"/>
          </p:cNvSpPr>
          <p:nvPr>
            <p:ph type="sldNum" sz="quarter" idx="12"/>
          </p:nvPr>
        </p:nvSpPr>
        <p:spPr/>
        <p:txBody>
          <a:bodyPr/>
          <a:lstStyle/>
          <a:p>
            <a:fld id="{0D939DF2-F6EF-DF48-BFB1-3E61F4268D8A}" type="slidenum">
              <a:rPr lang="en-US" smtClean="0"/>
              <a:pPr/>
              <a:t>7</a:t>
            </a:fld>
            <a:endParaRPr lang="en-US" dirty="0"/>
          </a:p>
        </p:txBody>
      </p:sp>
      <p:sp>
        <p:nvSpPr>
          <p:cNvPr id="19" name="Text Placeholder 18"/>
          <p:cNvSpPr>
            <a:spLocks noGrp="1"/>
          </p:cNvSpPr>
          <p:nvPr>
            <p:ph type="body" sz="quarter" idx="15"/>
          </p:nvPr>
        </p:nvSpPr>
        <p:spPr>
          <a:xfrm>
            <a:off x="508000" y="4564252"/>
            <a:ext cx="4064000" cy="465714"/>
          </a:xfrm>
        </p:spPr>
        <p:txBody>
          <a:bodyPr/>
          <a:lstStyle/>
          <a:p>
            <a:r>
              <a:rPr lang="en-US" dirty="0"/>
              <a:t>1. </a:t>
            </a:r>
            <a:r>
              <a:rPr lang="en-US" dirty="0" err="1"/>
              <a:t>Shurrab</a:t>
            </a:r>
            <a:r>
              <a:rPr lang="en-US" dirty="0"/>
              <a:t>, </a:t>
            </a:r>
            <a:r>
              <a:rPr lang="en-US" i="1" dirty="0"/>
              <a:t>J Am Heart </a:t>
            </a:r>
            <a:r>
              <a:rPr lang="en-US" i="1" dirty="0" err="1"/>
              <a:t>Assoc</a:t>
            </a:r>
            <a:r>
              <a:rPr lang="en-US" i="1" dirty="0"/>
              <a:t> </a:t>
            </a:r>
            <a:r>
              <a:rPr lang="en-US" dirty="0"/>
              <a:t>2015 Sep 21;4(9):e002476.</a:t>
            </a:r>
            <a:br>
              <a:rPr lang="en-US" dirty="0"/>
            </a:br>
            <a:r>
              <a:rPr lang="en-US" dirty="0"/>
              <a:t>2. Cheng, </a:t>
            </a:r>
            <a:r>
              <a:rPr lang="en-US" i="1" dirty="0" err="1"/>
              <a:t>Int</a:t>
            </a:r>
            <a:r>
              <a:rPr lang="en-US" i="1" dirty="0"/>
              <a:t> J </a:t>
            </a:r>
            <a:r>
              <a:rPr lang="en-US" i="1" dirty="0" err="1"/>
              <a:t>Cardiol</a:t>
            </a:r>
            <a:r>
              <a:rPr lang="en-US" i="1" dirty="0"/>
              <a:t> </a:t>
            </a:r>
            <a:r>
              <a:rPr lang="en-US" dirty="0"/>
              <a:t>2015;181:297–302.</a:t>
            </a:r>
            <a:br>
              <a:rPr lang="en-US" dirty="0"/>
            </a:br>
            <a:r>
              <a:rPr lang="en-US" dirty="0"/>
              <a:t>3. Mansour, </a:t>
            </a:r>
            <a:r>
              <a:rPr lang="en-US" i="1" dirty="0"/>
              <a:t>JACC </a:t>
            </a:r>
            <a:r>
              <a:rPr lang="en-US" i="1" dirty="0" err="1"/>
              <a:t>Clin</a:t>
            </a:r>
            <a:r>
              <a:rPr lang="en-US" i="1" dirty="0"/>
              <a:t> </a:t>
            </a:r>
            <a:r>
              <a:rPr lang="en-US" i="1" dirty="0" err="1"/>
              <a:t>Electrophysiol</a:t>
            </a:r>
            <a:r>
              <a:rPr lang="en-US" dirty="0"/>
              <a:t>. 2017 Feb;3(2):129-138.</a:t>
            </a:r>
          </a:p>
        </p:txBody>
      </p:sp>
      <p:grpSp>
        <p:nvGrpSpPr>
          <p:cNvPr id="6" name="Group 5"/>
          <p:cNvGrpSpPr/>
          <p:nvPr/>
        </p:nvGrpSpPr>
        <p:grpSpPr>
          <a:xfrm>
            <a:off x="4572000" y="874779"/>
            <a:ext cx="4285864" cy="3767558"/>
            <a:chOff x="4578908" y="831980"/>
            <a:chExt cx="4110416" cy="3727382"/>
          </a:xfrm>
        </p:grpSpPr>
        <p:pic>
          <p:nvPicPr>
            <p:cNvPr id="8" name="Picture 5"/>
            <p:cNvPicPr>
              <a:picLocks noChangeAspect="1" noChangeArrowheads="1"/>
            </p:cNvPicPr>
            <p:nvPr/>
          </p:nvPicPr>
          <p:blipFill>
            <a:blip r:embed="rId3" cstate="print"/>
            <a:srcRect/>
            <a:stretch>
              <a:fillRect/>
            </a:stretch>
          </p:blipFill>
          <p:spPr bwMode="auto">
            <a:xfrm>
              <a:off x="4578908" y="1260283"/>
              <a:ext cx="4110416" cy="3299079"/>
            </a:xfrm>
            <a:prstGeom prst="rect">
              <a:avLst/>
            </a:prstGeom>
            <a:noFill/>
            <a:ln w="9525">
              <a:noFill/>
              <a:miter lim="800000"/>
              <a:headEnd/>
              <a:tailEnd/>
            </a:ln>
          </p:spPr>
        </p:pic>
        <p:sp>
          <p:nvSpPr>
            <p:cNvPr id="2" name="TextBox 1"/>
            <p:cNvSpPr txBox="1"/>
            <p:nvPr/>
          </p:nvSpPr>
          <p:spPr>
            <a:xfrm>
              <a:off x="5079227" y="831980"/>
              <a:ext cx="3548045" cy="456742"/>
            </a:xfrm>
            <a:prstGeom prst="rect">
              <a:avLst/>
            </a:prstGeom>
            <a:solidFill>
              <a:schemeClr val="bg1"/>
            </a:solidFill>
          </p:spPr>
          <p:txBody>
            <a:bodyPr wrap="square" rtlCol="0">
              <a:spAutoFit/>
            </a:bodyPr>
            <a:lstStyle/>
            <a:p>
              <a:pPr algn="ctr">
                <a:lnSpc>
                  <a:spcPts val="1400"/>
                </a:lnSpc>
              </a:pPr>
              <a:r>
                <a:rPr lang="en-US" sz="1400" b="1" dirty="0">
                  <a:solidFill>
                    <a:schemeClr val="tx2"/>
                  </a:solidFill>
                  <a:latin typeface="Calibri" panose="020F0502020204030204" pitchFamily="34" charset="0"/>
                  <a:ea typeface="Calibri" charset="0"/>
                  <a:cs typeface="Calibri" charset="0"/>
                </a:rPr>
                <a:t>MEAN COST OF CARE IN PATIENTS </a:t>
              </a:r>
              <a:br>
                <a:rPr lang="en-US" sz="1400" b="1" dirty="0">
                  <a:solidFill>
                    <a:schemeClr val="tx2"/>
                  </a:solidFill>
                  <a:latin typeface="Calibri" panose="020F0502020204030204" pitchFamily="34" charset="0"/>
                  <a:ea typeface="Calibri" charset="0"/>
                  <a:cs typeface="Calibri" charset="0"/>
                </a:rPr>
              </a:br>
              <a:r>
                <a:rPr lang="en-US" sz="1400" b="1" dirty="0">
                  <a:solidFill>
                    <a:schemeClr val="tx2"/>
                  </a:solidFill>
                  <a:latin typeface="Calibri" panose="020F0502020204030204" pitchFamily="34" charset="0"/>
                  <a:ea typeface="Calibri" charset="0"/>
                  <a:cs typeface="Calibri" charset="0"/>
                </a:rPr>
                <a:t>WITH AND WITHOUT REPEAT ABLATION</a:t>
              </a:r>
              <a:r>
                <a:rPr lang="en-US" sz="1400" b="1" baseline="30000" dirty="0">
                  <a:solidFill>
                    <a:schemeClr val="tx2"/>
                  </a:solidFill>
                  <a:latin typeface="Calibri" panose="020F0502020204030204" pitchFamily="34" charset="0"/>
                  <a:ea typeface="Calibri" charset="0"/>
                  <a:cs typeface="Calibri" charset="0"/>
                </a:rPr>
                <a:t>3</a:t>
              </a:r>
            </a:p>
          </p:txBody>
        </p:sp>
      </p:grpSp>
      <p:sp>
        <p:nvSpPr>
          <p:cNvPr id="5" name="TextBox 4"/>
          <p:cNvSpPr txBox="1"/>
          <p:nvPr/>
        </p:nvSpPr>
        <p:spPr>
          <a:xfrm>
            <a:off x="5093676" y="1339636"/>
            <a:ext cx="3699487" cy="276999"/>
          </a:xfrm>
          <a:prstGeom prst="rect">
            <a:avLst/>
          </a:prstGeom>
          <a:solidFill>
            <a:schemeClr val="tx2"/>
          </a:solidFill>
        </p:spPr>
        <p:txBody>
          <a:bodyPr wrap="square" rtlCol="0">
            <a:spAutoFit/>
          </a:bodyPr>
          <a:lstStyle/>
          <a:p>
            <a:r>
              <a:rPr lang="en-US" sz="1200" dirty="0">
                <a:solidFill>
                  <a:schemeClr val="bg1"/>
                </a:solidFill>
                <a:latin typeface="Calibri" panose="020F0502020204030204" pitchFamily="34" charset="0"/>
              </a:rPr>
              <a:t>REPEAT NEEDED IN 17% OF PATIENTS</a:t>
            </a:r>
          </a:p>
        </p:txBody>
      </p:sp>
    </p:spTree>
    <p:extLst>
      <p:ext uri="{BB962C8B-B14F-4D97-AF65-F5344CB8AC3E}">
        <p14:creationId xmlns:p14="http://schemas.microsoft.com/office/powerpoint/2010/main" val="20722849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622" y="2071261"/>
            <a:ext cx="3611117" cy="2540398"/>
          </a:xfrm>
          <a:prstGeom prst="rect">
            <a:avLst/>
          </a:prstGeom>
        </p:spPr>
      </p:pic>
      <p:sp>
        <p:nvSpPr>
          <p:cNvPr id="26" name="TextBox 25"/>
          <p:cNvSpPr txBox="1"/>
          <p:nvPr/>
        </p:nvSpPr>
        <p:spPr>
          <a:xfrm>
            <a:off x="2229788" y="3429003"/>
            <a:ext cx="1001107" cy="369332"/>
          </a:xfrm>
          <a:prstGeom prst="rect">
            <a:avLst/>
          </a:prstGeom>
          <a:noFill/>
        </p:spPr>
        <p:txBody>
          <a:bodyPr wrap="none" rtlCol="0">
            <a:spAutoFit/>
          </a:bodyPr>
          <a:lstStyle/>
          <a:p>
            <a:pPr algn="ctr" fontAlgn="auto">
              <a:spcBef>
                <a:spcPts val="0"/>
              </a:spcBef>
              <a:spcAft>
                <a:spcPts val="0"/>
              </a:spcAft>
            </a:pPr>
            <a:r>
              <a:rPr lang="en-US" dirty="0">
                <a:solidFill>
                  <a:srgbClr val="FFFFFF"/>
                </a:solidFill>
                <a:latin typeface="Arial"/>
              </a:rPr>
              <a:t>$11,528</a:t>
            </a:r>
          </a:p>
        </p:txBody>
      </p:sp>
      <p:sp>
        <p:nvSpPr>
          <p:cNvPr id="3" name="Title 2"/>
          <p:cNvSpPr>
            <a:spLocks noGrp="1"/>
          </p:cNvSpPr>
          <p:nvPr>
            <p:ph type="title"/>
          </p:nvPr>
        </p:nvSpPr>
        <p:spPr/>
        <p:txBody>
          <a:bodyPr>
            <a:normAutofit fontScale="90000"/>
          </a:bodyPr>
          <a:lstStyle/>
          <a:p>
            <a:r>
              <a:rPr lang="en-US" dirty="0"/>
              <a:t>Shorter procedures and fewer recurrences with CF</a:t>
            </a:r>
            <a:br>
              <a:rPr lang="en-US" dirty="0"/>
            </a:br>
            <a:r>
              <a:rPr lang="en-US" sz="1400" dirty="0"/>
              <a:t>Meta-analysis of contact force technology including, but not limited to, </a:t>
            </a:r>
            <a:r>
              <a:rPr lang="en-US" sz="1400" dirty="0" err="1"/>
              <a:t>TactiCath</a:t>
            </a:r>
            <a:r>
              <a:rPr lang="en-US" sz="1400" dirty="0"/>
              <a:t>™ catheter</a:t>
            </a:r>
          </a:p>
        </p:txBody>
      </p:sp>
      <p:sp>
        <p:nvSpPr>
          <p:cNvPr id="8" name="Text Placeholder 7"/>
          <p:cNvSpPr>
            <a:spLocks noGrp="1"/>
          </p:cNvSpPr>
          <p:nvPr>
            <p:ph sz="half" idx="1"/>
          </p:nvPr>
        </p:nvSpPr>
        <p:spPr/>
        <p:txBody>
          <a:bodyPr/>
          <a:lstStyle/>
          <a:p>
            <a:r>
              <a:rPr lang="en-US" sz="1200" b="0" dirty="0">
                <a:solidFill>
                  <a:schemeClr val="tx1"/>
                </a:solidFill>
                <a:latin typeface="+mn-lt"/>
              </a:rPr>
              <a:t>An independent meta-analysis showed that AF ablation procedure and fluoroscopy times were significantly shorter for Contact Force (CF) procedures compared with conventional RF ablation.</a:t>
            </a:r>
          </a:p>
          <a:p>
            <a:endParaRPr lang="en-US" sz="1200" dirty="0"/>
          </a:p>
        </p:txBody>
      </p:sp>
      <p:sp>
        <p:nvSpPr>
          <p:cNvPr id="2" name="Content Placeholder 1"/>
          <p:cNvSpPr>
            <a:spLocks noGrp="1"/>
          </p:cNvSpPr>
          <p:nvPr>
            <p:ph sz="half" idx="2"/>
          </p:nvPr>
        </p:nvSpPr>
        <p:spPr/>
        <p:txBody>
          <a:bodyPr/>
          <a:lstStyle/>
          <a:p>
            <a:r>
              <a:rPr lang="en-US" sz="1200" b="0" dirty="0">
                <a:solidFill>
                  <a:schemeClr val="tx1"/>
                </a:solidFill>
                <a:latin typeface="+mj-lt"/>
              </a:rPr>
              <a:t>AF recurrence rates were also lower for contact force, with similar complication rates.</a:t>
            </a:r>
          </a:p>
          <a:p>
            <a:endParaRPr lang="en-US" sz="1200" dirty="0"/>
          </a:p>
        </p:txBody>
      </p:sp>
      <p:sp>
        <p:nvSpPr>
          <p:cNvPr id="14" name="Date Placeholder 13"/>
          <p:cNvSpPr>
            <a:spLocks noGrp="1"/>
          </p:cNvSpPr>
          <p:nvPr>
            <p:ph type="dt" sz="half" idx="10"/>
          </p:nvPr>
        </p:nvSpPr>
        <p:spPr/>
        <p:txBody>
          <a:bodyPr/>
          <a:lstStyle/>
          <a:p>
            <a:fld id="{D03E1ADF-ABF5-B843-9B2E-355C2A97E040}" type="datetime1">
              <a:rPr lang="en-US" smtClean="0"/>
              <a:pPr/>
              <a:t>3/29/2019</a:t>
            </a:fld>
            <a:endParaRPr lang="en-US"/>
          </a:p>
        </p:txBody>
      </p:sp>
      <p:sp>
        <p:nvSpPr>
          <p:cNvPr id="12" name="Slide Number Placeholder 11"/>
          <p:cNvSpPr>
            <a:spLocks noGrp="1"/>
          </p:cNvSpPr>
          <p:nvPr>
            <p:ph type="sldNum" sz="quarter" idx="12"/>
          </p:nvPr>
        </p:nvSpPr>
        <p:spPr/>
        <p:txBody>
          <a:bodyPr/>
          <a:lstStyle/>
          <a:p>
            <a:fld id="{085EDA93-A499-3148-8E05-3AFA8C8E42A8}" type="slidenum">
              <a:rPr lang="en-US" smtClean="0"/>
              <a:pPr/>
              <a:t>70</a:t>
            </a:fld>
            <a:endParaRPr lang="en-US" dirty="0"/>
          </a:p>
        </p:txBody>
      </p:sp>
      <p:sp>
        <p:nvSpPr>
          <p:cNvPr id="4" name="Text Placeholder 3"/>
          <p:cNvSpPr>
            <a:spLocks noGrp="1"/>
          </p:cNvSpPr>
          <p:nvPr>
            <p:ph type="body" sz="quarter" idx="15"/>
          </p:nvPr>
        </p:nvSpPr>
        <p:spPr/>
        <p:txBody>
          <a:bodyPr/>
          <a:lstStyle/>
          <a:p>
            <a:r>
              <a:rPr lang="en-US" dirty="0" err="1"/>
              <a:t>Shurrab</a:t>
            </a:r>
            <a:r>
              <a:rPr lang="en-US" dirty="0"/>
              <a:t>, </a:t>
            </a:r>
            <a:r>
              <a:rPr lang="en-US" i="1" dirty="0"/>
              <a:t>J Am Heart </a:t>
            </a:r>
            <a:r>
              <a:rPr lang="en-US" i="1" dirty="0" err="1"/>
              <a:t>Assoc</a:t>
            </a:r>
            <a:r>
              <a:rPr lang="en-US" i="1" dirty="0"/>
              <a:t> </a:t>
            </a:r>
            <a:r>
              <a:rPr lang="en-US" dirty="0"/>
              <a:t>2015;4(9) :e002476. </a:t>
            </a:r>
          </a:p>
        </p:txBody>
      </p:sp>
      <p:sp>
        <p:nvSpPr>
          <p:cNvPr id="5" name="Rectangle 4"/>
          <p:cNvSpPr/>
          <p:nvPr/>
        </p:nvSpPr>
        <p:spPr>
          <a:xfrm>
            <a:off x="654300" y="1725365"/>
            <a:ext cx="6671173" cy="307777"/>
          </a:xfrm>
          <a:prstGeom prst="rect">
            <a:avLst/>
          </a:prstGeom>
        </p:spPr>
        <p:txBody>
          <a:bodyPr wrap="square">
            <a:spAutoFit/>
          </a:bodyPr>
          <a:lstStyle/>
          <a:p>
            <a:pPr algn="ctr"/>
            <a:r>
              <a:rPr lang="en-US" sz="1400" b="1" dirty="0">
                <a:solidFill>
                  <a:schemeClr val="tx2"/>
                </a:solidFill>
                <a:latin typeface="Calibri" panose="020F0502020204030204" pitchFamily="34" charset="0"/>
              </a:rPr>
              <a:t>CONTACT FORCE IMPACT ON AF ABLATION PROCEDURES AND RECURRENCES</a:t>
            </a:r>
          </a:p>
        </p:txBody>
      </p:sp>
      <p:pic>
        <p:nvPicPr>
          <p:cNvPr id="7" name="Picture 6"/>
          <p:cNvPicPr>
            <a:picLocks noChangeAspect="1"/>
          </p:cNvPicPr>
          <p:nvPr/>
        </p:nvPicPr>
        <p:blipFill>
          <a:blip r:embed="rId4"/>
          <a:stretch>
            <a:fillRect/>
          </a:stretch>
        </p:blipFill>
        <p:spPr>
          <a:xfrm>
            <a:off x="4835986" y="2357706"/>
            <a:ext cx="2640460" cy="2265777"/>
          </a:xfrm>
          <a:prstGeom prst="rect">
            <a:avLst/>
          </a:prstGeom>
        </p:spPr>
      </p:pic>
    </p:spTree>
    <p:extLst>
      <p:ext uri="{BB962C8B-B14F-4D97-AF65-F5344CB8AC3E}">
        <p14:creationId xmlns:p14="http://schemas.microsoft.com/office/powerpoint/2010/main" val="11193796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74320"/>
            <a:ext cx="8395978" cy="685800"/>
          </a:xfrm>
        </p:spPr>
        <p:txBody>
          <a:bodyPr>
            <a:noAutofit/>
          </a:bodyPr>
          <a:lstStyle/>
          <a:p>
            <a:r>
              <a:rPr lang="en-US" sz="2100" dirty="0" err="1"/>
              <a:t>TactiCath</a:t>
            </a:r>
            <a:r>
              <a:rPr lang="en-US" sz="2100" dirty="0"/>
              <a:t>™ Catheter, Sensor Enabled™ early European experience</a:t>
            </a:r>
            <a:r>
              <a:rPr lang="en-US" sz="2100" baseline="30000" dirty="0"/>
              <a:t>1</a:t>
            </a:r>
          </a:p>
        </p:txBody>
      </p:sp>
      <p:sp>
        <p:nvSpPr>
          <p:cNvPr id="21" name="Slide Number Placeholder 3"/>
          <p:cNvSpPr>
            <a:spLocks noGrp="1"/>
          </p:cNvSpPr>
          <p:nvPr>
            <p:ph type="sldNum" sz="quarter" idx="12"/>
          </p:nvPr>
        </p:nvSpPr>
        <p:spPr>
          <a:xfrm>
            <a:off x="8606290" y="4821174"/>
            <a:ext cx="292608" cy="212598"/>
          </a:xfrm>
        </p:spPr>
        <p:txBody>
          <a:bodyPr/>
          <a:lstStyle/>
          <a:p>
            <a:fld id="{0D939DF2-F6EF-DF48-BFB1-3E61F4268D8A}" type="slidenum">
              <a:rPr lang="en-US" smtClean="0"/>
              <a:pPr/>
              <a:t>71</a:t>
            </a:fld>
            <a:endParaRPr lang="en-US" dirty="0"/>
          </a:p>
        </p:txBody>
      </p:sp>
      <p:sp>
        <p:nvSpPr>
          <p:cNvPr id="28" name="Content Placeholder 4"/>
          <p:cNvSpPr>
            <a:spLocks noGrp="1"/>
          </p:cNvSpPr>
          <p:nvPr>
            <p:ph idx="1"/>
          </p:nvPr>
        </p:nvSpPr>
        <p:spPr>
          <a:xfrm>
            <a:off x="502919" y="914400"/>
            <a:ext cx="4204735" cy="3199617"/>
          </a:xfrm>
        </p:spPr>
        <p:txBody>
          <a:bodyPr/>
          <a:lstStyle/>
          <a:p>
            <a:pPr lvl="1"/>
            <a:r>
              <a:rPr lang="en-US" sz="1400" b="1" dirty="0">
                <a:solidFill>
                  <a:schemeClr val="tx2"/>
                </a:solidFill>
              </a:rPr>
              <a:t>MAGNETIC SENSOR ENABLED CONTACT FORCE CATHETER PROCEDURAL DATA</a:t>
            </a:r>
            <a:r>
              <a:rPr lang="en-US" sz="1400" b="1" baseline="30000" dirty="0">
                <a:solidFill>
                  <a:schemeClr val="tx2"/>
                </a:solidFill>
              </a:rPr>
              <a:t>1</a:t>
            </a:r>
            <a:endParaRPr lang="en-US" sz="1400" baseline="30000" dirty="0"/>
          </a:p>
          <a:p>
            <a:pPr lvl="2"/>
            <a:r>
              <a:rPr lang="en-US" sz="1200" b="1" dirty="0"/>
              <a:t>Paroxysmal atrial fibrillation (PAF, </a:t>
            </a:r>
            <a:r>
              <a:rPr lang="en-US" sz="1200" b="1" i="1" dirty="0"/>
              <a:t>de novo</a:t>
            </a:r>
            <a:r>
              <a:rPr lang="en-US" sz="1200" b="1" dirty="0"/>
              <a:t>) ablation was the most common indication for ablation across 38 European centers (63.0% of 208 total cases)</a:t>
            </a:r>
            <a:endParaRPr lang="en-US" sz="1200" dirty="0"/>
          </a:p>
          <a:p>
            <a:pPr lvl="2"/>
            <a:r>
              <a:rPr lang="en-US" sz="1200" dirty="0"/>
              <a:t>Bidirectional catheters were utilized in 64.3% of cases (207/208 reporting)</a:t>
            </a:r>
          </a:p>
          <a:p>
            <a:pPr lvl="2"/>
            <a:r>
              <a:rPr lang="en-US" sz="1200" dirty="0"/>
              <a:t>Steerable sheath was used in 73.1% of cases (197/208 reporting)</a:t>
            </a:r>
          </a:p>
          <a:p>
            <a:pPr lvl="2"/>
            <a:r>
              <a:rPr lang="en-US" sz="1200" dirty="0"/>
              <a:t>In </a:t>
            </a:r>
            <a:r>
              <a:rPr lang="en-US" sz="1200" i="1" dirty="0"/>
              <a:t>de novo </a:t>
            </a:r>
            <a:r>
              <a:rPr lang="en-US" sz="1200" dirty="0"/>
              <a:t>PAF ablation, mean procedure and RF times were 144.9 ± 57.7 and 33.2 ± 15.6 minutes, respectively </a:t>
            </a:r>
          </a:p>
        </p:txBody>
      </p:sp>
      <p:sp>
        <p:nvSpPr>
          <p:cNvPr id="9" name="Text Placeholder 9">
            <a:extLst>
              <a:ext uri="{FF2B5EF4-FFF2-40B4-BE49-F238E27FC236}">
                <a16:creationId xmlns:a16="http://schemas.microsoft.com/office/drawing/2014/main" id="{D0908488-25B1-4B97-9371-0CC1D6823229}"/>
              </a:ext>
            </a:extLst>
          </p:cNvPr>
          <p:cNvSpPr txBox="1">
            <a:spLocks/>
          </p:cNvSpPr>
          <p:nvPr/>
        </p:nvSpPr>
        <p:spPr>
          <a:xfrm>
            <a:off x="190156" y="4404719"/>
            <a:ext cx="4376057" cy="519526"/>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00" b="0" dirty="0">
                <a:solidFill>
                  <a:schemeClr val="tx1"/>
                </a:solidFill>
              </a:rPr>
              <a:t>1.  JL </a:t>
            </a:r>
            <a:r>
              <a:rPr lang="en-US" sz="800" b="0" dirty="0" err="1">
                <a:solidFill>
                  <a:schemeClr val="tx1"/>
                </a:solidFill>
              </a:rPr>
              <a:t>Lloret</a:t>
            </a:r>
            <a:r>
              <a:rPr lang="en-US" sz="800" b="0" dirty="0">
                <a:solidFill>
                  <a:schemeClr val="tx1"/>
                </a:solidFill>
              </a:rPr>
              <a:t>, S James, S Trines, RA </a:t>
            </a:r>
            <a:r>
              <a:rPr lang="en-US" sz="800" b="0" dirty="0" err="1">
                <a:solidFill>
                  <a:schemeClr val="tx1"/>
                </a:solidFill>
              </a:rPr>
              <a:t>Dehnavi</a:t>
            </a:r>
            <a:r>
              <a:rPr lang="en-US" sz="800" b="0" dirty="0">
                <a:solidFill>
                  <a:schemeClr val="tx1"/>
                </a:solidFill>
              </a:rPr>
              <a:t>, JL Merino, D </a:t>
            </a:r>
            <a:r>
              <a:rPr lang="en-US" sz="800" b="0" dirty="0" err="1">
                <a:solidFill>
                  <a:schemeClr val="tx1"/>
                </a:solidFill>
              </a:rPr>
              <a:t>Raine</a:t>
            </a:r>
            <a:r>
              <a:rPr lang="en-US" sz="800" b="0" dirty="0">
                <a:solidFill>
                  <a:schemeClr val="tx1"/>
                </a:solidFill>
              </a:rPr>
              <a:t>, N Clappers, D Jones, A Pisapia, P Gora. Early European experience with a magnetic sensor enabled contact force-sensing catheter. Poster presentation at EHRA 2018, March 18, 2018, Barcelona, Spain. Abstract P367. </a:t>
            </a:r>
            <a:r>
              <a:rPr lang="en-US" sz="800" b="0" i="1" dirty="0">
                <a:solidFill>
                  <a:schemeClr val="tx1"/>
                </a:solidFill>
              </a:rPr>
              <a:t>EP </a:t>
            </a:r>
            <a:r>
              <a:rPr lang="en-US" sz="800" b="0" i="1" dirty="0" err="1">
                <a:solidFill>
                  <a:schemeClr val="tx1"/>
                </a:solidFill>
              </a:rPr>
              <a:t>Europace</a:t>
            </a:r>
            <a:r>
              <a:rPr lang="en-US" sz="800" b="0" i="1" dirty="0">
                <a:solidFill>
                  <a:schemeClr val="tx1"/>
                </a:solidFill>
              </a:rPr>
              <a:t> </a:t>
            </a:r>
            <a:r>
              <a:rPr lang="en-US" sz="800" b="0" dirty="0">
                <a:solidFill>
                  <a:schemeClr val="tx1"/>
                </a:solidFill>
              </a:rPr>
              <a:t>1 Mar 2018;20(</a:t>
            </a:r>
            <a:r>
              <a:rPr lang="en-US" sz="800" b="0" dirty="0" err="1">
                <a:solidFill>
                  <a:schemeClr val="tx1"/>
                </a:solidFill>
              </a:rPr>
              <a:t>suppl</a:t>
            </a:r>
            <a:r>
              <a:rPr lang="en-US" sz="800" b="0" dirty="0">
                <a:solidFill>
                  <a:schemeClr val="tx1"/>
                </a:solidFill>
              </a:rPr>
              <a:t> 1):i63-64. </a:t>
            </a:r>
          </a:p>
        </p:txBody>
      </p:sp>
      <p:graphicFrame>
        <p:nvGraphicFramePr>
          <p:cNvPr id="6" name="Chart 5">
            <a:extLst>
              <a:ext uri="{FF2B5EF4-FFF2-40B4-BE49-F238E27FC236}">
                <a16:creationId xmlns:a16="http://schemas.microsoft.com/office/drawing/2014/main" id="{E89F0CF9-2BB4-4101-8BE0-ADB4BB6B9C4B}"/>
              </a:ext>
            </a:extLst>
          </p:cNvPr>
          <p:cNvGraphicFramePr/>
          <p:nvPr>
            <p:extLst>
              <p:ext uri="{D42A27DB-BD31-4B8C-83A1-F6EECF244321}">
                <p14:modId xmlns:p14="http://schemas.microsoft.com/office/powerpoint/2010/main" val="1748651756"/>
              </p:ext>
            </p:extLst>
          </p:nvPr>
        </p:nvGraphicFramePr>
        <p:xfrm>
          <a:off x="4707654" y="1088915"/>
          <a:ext cx="3898636" cy="30162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032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1650B-215E-49A1-859A-27205A3FDD31}"/>
              </a:ext>
            </a:extLst>
          </p:cNvPr>
          <p:cNvSpPr>
            <a:spLocks noGrp="1"/>
          </p:cNvSpPr>
          <p:nvPr>
            <p:ph type="title"/>
          </p:nvPr>
        </p:nvSpPr>
        <p:spPr/>
        <p:txBody>
          <a:bodyPr>
            <a:normAutofit fontScale="90000"/>
          </a:bodyPr>
          <a:lstStyle/>
          <a:p>
            <a:r>
              <a:rPr lang="en-US" dirty="0"/>
              <a:t>AF ablation using </a:t>
            </a:r>
            <a:r>
              <a:rPr lang="en-US" dirty="0" err="1"/>
              <a:t>TactiCath</a:t>
            </a:r>
            <a:r>
              <a:rPr lang="en-US" dirty="0"/>
              <a:t>™ catheter and HD mapping</a:t>
            </a:r>
          </a:p>
        </p:txBody>
      </p:sp>
      <p:sp>
        <p:nvSpPr>
          <p:cNvPr id="3" name="Content Placeholder 2">
            <a:extLst>
              <a:ext uri="{FF2B5EF4-FFF2-40B4-BE49-F238E27FC236}">
                <a16:creationId xmlns:a16="http://schemas.microsoft.com/office/drawing/2014/main" id="{67F81E83-1C5B-449A-B7CB-BA55920F044C}"/>
              </a:ext>
            </a:extLst>
          </p:cNvPr>
          <p:cNvSpPr>
            <a:spLocks noGrp="1"/>
          </p:cNvSpPr>
          <p:nvPr>
            <p:ph idx="1"/>
          </p:nvPr>
        </p:nvSpPr>
        <p:spPr>
          <a:xfrm>
            <a:off x="502920" y="754381"/>
            <a:ext cx="4914900" cy="3890080"/>
          </a:xfrm>
        </p:spPr>
        <p:txBody>
          <a:bodyPr/>
          <a:lstStyle/>
          <a:p>
            <a:pPr lvl="0" defTabSz="1219170">
              <a:spcBef>
                <a:spcPts val="0"/>
              </a:spcBef>
            </a:pPr>
            <a:r>
              <a:rPr lang="en-US" sz="1600" dirty="0"/>
              <a:t>Study showed improved freedom from AF following HD mapping and ablation of PVI plus low voltage signals (LVS) vs. PVI alone</a:t>
            </a:r>
            <a:r>
              <a:rPr lang="en-US" sz="1600" cap="none" dirty="0"/>
              <a:t> </a:t>
            </a:r>
          </a:p>
          <a:p>
            <a:pPr marL="342900" lvl="0" indent="-342900" defTabSz="1219170">
              <a:buFont typeface="Arial" panose="020B0604020202020204" pitchFamily="34" charset="0"/>
              <a:buChar char="•"/>
            </a:pPr>
            <a:r>
              <a:rPr lang="en-US" sz="1400" b="0" cap="none" dirty="0">
                <a:solidFill>
                  <a:srgbClr val="009CDE"/>
                </a:solidFill>
                <a:latin typeface="Georgia"/>
              </a:rPr>
              <a:t>Single center case control comparison study using </a:t>
            </a:r>
            <a:r>
              <a:rPr lang="en-US" sz="1400" b="0" cap="none" dirty="0" err="1">
                <a:solidFill>
                  <a:srgbClr val="009CDE"/>
                </a:solidFill>
                <a:latin typeface="Georgia"/>
              </a:rPr>
              <a:t>TactiCath</a:t>
            </a:r>
            <a:r>
              <a:rPr lang="en-US" sz="1400" b="0" cap="none" dirty="0">
                <a:solidFill>
                  <a:srgbClr val="009CDE"/>
                </a:solidFill>
                <a:latin typeface="Georgia"/>
              </a:rPr>
              <a:t>™ ablation catheter for AF ablation:  </a:t>
            </a:r>
          </a:p>
          <a:p>
            <a:pPr marL="569378" lvl="1" indent="-342900" defTabSz="1219170"/>
            <a:r>
              <a:rPr lang="en-US" sz="1400" dirty="0">
                <a:solidFill>
                  <a:schemeClr val="accent2"/>
                </a:solidFill>
              </a:rPr>
              <a:t>150 patients underwent HD mapping-guided PVI plus LVS ablation</a:t>
            </a:r>
          </a:p>
          <a:p>
            <a:pPr marL="876287" lvl="2" indent="-342900" defTabSz="1219170"/>
            <a:r>
              <a:rPr lang="en-US" sz="1300" dirty="0">
                <a:solidFill>
                  <a:srgbClr val="000000"/>
                </a:solidFill>
              </a:rPr>
              <a:t>Bidirectional PVI confirmed in 149; low-voltage activation mapping identified residual LVS (&lt;0.5 mV) in PV antra for further ablation in 31 cases</a:t>
            </a:r>
          </a:p>
          <a:p>
            <a:pPr marL="876287" lvl="2" indent="-342900" defTabSz="1219170"/>
            <a:r>
              <a:rPr lang="en-US" sz="1300" dirty="0">
                <a:solidFill>
                  <a:srgbClr val="000000"/>
                </a:solidFill>
              </a:rPr>
              <a:t>AF recurrence in 9.3% (n=14, after 298 ± 275 days)</a:t>
            </a:r>
          </a:p>
          <a:p>
            <a:pPr marL="569378" lvl="1" indent="-342900" defTabSz="1219170"/>
            <a:r>
              <a:rPr lang="en-US" sz="1400" dirty="0"/>
              <a:t>452 historical controls underwent circular mapping catheter-guided PVI alone </a:t>
            </a:r>
          </a:p>
          <a:p>
            <a:pPr marL="876287" lvl="2" indent="-342900" defTabSz="1219170"/>
            <a:r>
              <a:rPr lang="en-US" sz="1300" dirty="0">
                <a:solidFill>
                  <a:srgbClr val="000000"/>
                </a:solidFill>
              </a:rPr>
              <a:t>Bidirectional PVI confirmed in all 452 cases</a:t>
            </a:r>
          </a:p>
          <a:p>
            <a:pPr marL="876287" lvl="2" indent="-342900" defTabSz="1219170"/>
            <a:r>
              <a:rPr lang="en-US" sz="1300" dirty="0">
                <a:solidFill>
                  <a:srgbClr val="000000"/>
                </a:solidFill>
              </a:rPr>
              <a:t>AF recurrence in 26.1% (n=118, after 542 ± 884 days)</a:t>
            </a:r>
          </a:p>
          <a:p>
            <a:endParaRPr lang="en-US" dirty="0"/>
          </a:p>
        </p:txBody>
      </p:sp>
      <p:sp>
        <p:nvSpPr>
          <p:cNvPr id="4" name="Date Placeholder 3">
            <a:extLst>
              <a:ext uri="{FF2B5EF4-FFF2-40B4-BE49-F238E27FC236}">
                <a16:creationId xmlns:a16="http://schemas.microsoft.com/office/drawing/2014/main" id="{9316349C-5D5C-4727-93F4-D5A4ACA5E1FF}"/>
              </a:ext>
            </a:extLst>
          </p:cNvPr>
          <p:cNvSpPr>
            <a:spLocks noGrp="1"/>
          </p:cNvSpPr>
          <p:nvPr>
            <p:ph type="dt" sz="half" idx="10"/>
          </p:nvPr>
        </p:nvSpPr>
        <p:spPr/>
        <p:txBody>
          <a:bodyPr/>
          <a:lstStyle/>
          <a:p>
            <a:fld id="{DEDE0983-67EB-9148-A833-1D9CF67F7389}" type="datetime1">
              <a:rPr lang="en-US" smtClean="0">
                <a:solidFill>
                  <a:srgbClr val="000000"/>
                </a:solidFill>
              </a:rPr>
              <a:t>3/29/2019</a:t>
            </a:fld>
            <a:endParaRPr lang="en-US" dirty="0">
              <a:solidFill>
                <a:srgbClr val="000000"/>
              </a:solidFill>
            </a:endParaRPr>
          </a:p>
        </p:txBody>
      </p:sp>
      <p:sp>
        <p:nvSpPr>
          <p:cNvPr id="5" name="Slide Number Placeholder 4">
            <a:extLst>
              <a:ext uri="{FF2B5EF4-FFF2-40B4-BE49-F238E27FC236}">
                <a16:creationId xmlns:a16="http://schemas.microsoft.com/office/drawing/2014/main" id="{A5120865-ADE9-4D03-8595-1AF080D02D28}"/>
              </a:ext>
            </a:extLst>
          </p:cNvPr>
          <p:cNvSpPr>
            <a:spLocks noGrp="1"/>
          </p:cNvSpPr>
          <p:nvPr>
            <p:ph type="sldNum" sz="quarter" idx="12"/>
          </p:nvPr>
        </p:nvSpPr>
        <p:spPr/>
        <p:txBody>
          <a:bodyPr/>
          <a:lstStyle/>
          <a:p>
            <a:fld id="{A2885E78-1F86-4A3D-9EE1-B0103B1CEF15}" type="slidenum">
              <a:rPr lang="en-US" smtClean="0">
                <a:solidFill>
                  <a:srgbClr val="000000"/>
                </a:solidFill>
              </a:rPr>
              <a:pPr/>
              <a:t>72</a:t>
            </a:fld>
            <a:endParaRPr lang="en-US">
              <a:solidFill>
                <a:srgbClr val="000000"/>
              </a:solidFill>
            </a:endParaRPr>
          </a:p>
        </p:txBody>
      </p:sp>
      <p:sp>
        <p:nvSpPr>
          <p:cNvPr id="6" name="Text Placeholder 5">
            <a:extLst>
              <a:ext uri="{FF2B5EF4-FFF2-40B4-BE49-F238E27FC236}">
                <a16:creationId xmlns:a16="http://schemas.microsoft.com/office/drawing/2014/main" id="{29FE2A4B-1B77-4B1B-9C70-6A88B9AEC783}"/>
              </a:ext>
            </a:extLst>
          </p:cNvPr>
          <p:cNvSpPr>
            <a:spLocks noGrp="1"/>
          </p:cNvSpPr>
          <p:nvPr>
            <p:ph type="body" sz="quarter" idx="15"/>
          </p:nvPr>
        </p:nvSpPr>
        <p:spPr/>
        <p:txBody>
          <a:bodyPr/>
          <a:lstStyle/>
          <a:p>
            <a:r>
              <a:rPr lang="en-US" dirty="0"/>
              <a:t>1.  </a:t>
            </a:r>
            <a:r>
              <a:rPr lang="en-US" dirty="0" err="1"/>
              <a:t>Segerson</a:t>
            </a:r>
            <a:r>
              <a:rPr lang="en-US" dirty="0"/>
              <a:t>, et al. </a:t>
            </a:r>
            <a:r>
              <a:rPr lang="pt-BR" i="1" dirty="0"/>
              <a:t>Heart Rhythm</a:t>
            </a:r>
            <a:r>
              <a:rPr lang="pt-BR" dirty="0"/>
              <a:t>. 2018 Aug;15(8):1158-64. </a:t>
            </a:r>
          </a:p>
        </p:txBody>
      </p:sp>
      <p:pic>
        <p:nvPicPr>
          <p:cNvPr id="7" name="Picture 6">
            <a:extLst>
              <a:ext uri="{FF2B5EF4-FFF2-40B4-BE49-F238E27FC236}">
                <a16:creationId xmlns:a16="http://schemas.microsoft.com/office/drawing/2014/main" id="{FC9053CD-838E-41E0-8FCD-5DEC40E2BD3D}"/>
              </a:ext>
            </a:extLst>
          </p:cNvPr>
          <p:cNvPicPr>
            <a:picLocks noChangeAspect="1"/>
          </p:cNvPicPr>
          <p:nvPr/>
        </p:nvPicPr>
        <p:blipFill>
          <a:blip r:embed="rId3"/>
          <a:stretch>
            <a:fillRect/>
          </a:stretch>
        </p:blipFill>
        <p:spPr>
          <a:xfrm>
            <a:off x="5397457" y="1131570"/>
            <a:ext cx="3501441" cy="3563887"/>
          </a:xfrm>
          <a:prstGeom prst="rect">
            <a:avLst/>
          </a:prstGeom>
        </p:spPr>
      </p:pic>
    </p:spTree>
    <p:extLst>
      <p:ext uri="{BB962C8B-B14F-4D97-AF65-F5344CB8AC3E}">
        <p14:creationId xmlns:p14="http://schemas.microsoft.com/office/powerpoint/2010/main" val="26268255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TactiCath</a:t>
            </a:r>
            <a:r>
              <a:rPr lang="en-US" baseline="30000" dirty="0"/>
              <a:t>™</a:t>
            </a:r>
            <a:r>
              <a:rPr lang="en-US" dirty="0"/>
              <a:t> catheter independent procedural data </a:t>
            </a:r>
            <a:r>
              <a:rPr lang="en-US" sz="1200" dirty="0"/>
              <a:t>(1 of 2)</a:t>
            </a:r>
          </a:p>
        </p:txBody>
      </p:sp>
      <p:sp>
        <p:nvSpPr>
          <p:cNvPr id="4" name="Content Placeholder 3"/>
          <p:cNvSpPr>
            <a:spLocks noGrp="1"/>
          </p:cNvSpPr>
          <p:nvPr>
            <p:ph idx="1"/>
          </p:nvPr>
        </p:nvSpPr>
        <p:spPr>
          <a:xfrm>
            <a:off x="502919" y="914401"/>
            <a:ext cx="8523093" cy="3367454"/>
          </a:xfrm>
        </p:spPr>
        <p:txBody>
          <a:bodyPr/>
          <a:lstStyle/>
          <a:p>
            <a:pPr marL="0" lvl="1" indent="0">
              <a:buNone/>
            </a:pPr>
            <a:r>
              <a:rPr lang="en-US" sz="1200" dirty="0"/>
              <a:t>Clinical procedural data summary from 12 independent studies including more than 400 patients undergoing ablation with the TactiCath catheter, and additional patients treated with other contact force sensing catheters or with non-CF ablation. </a:t>
            </a:r>
          </a:p>
        </p:txBody>
      </p:sp>
      <p:sp>
        <p:nvSpPr>
          <p:cNvPr id="12" name="Date Placeholder 11"/>
          <p:cNvSpPr>
            <a:spLocks noGrp="1"/>
          </p:cNvSpPr>
          <p:nvPr>
            <p:ph type="dt" sz="half" idx="10"/>
          </p:nvPr>
        </p:nvSpPr>
        <p:spPr/>
        <p:txBody>
          <a:bodyPr/>
          <a:lstStyle/>
          <a:p>
            <a:fld id="{C6FAC688-5010-8843-B41A-D927076AC443}"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73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199342307"/>
              </p:ext>
            </p:extLst>
          </p:nvPr>
        </p:nvGraphicFramePr>
        <p:xfrm>
          <a:off x="0" y="1548668"/>
          <a:ext cx="9144000" cy="3063240"/>
        </p:xfrm>
        <a:graphic>
          <a:graphicData uri="http://schemas.openxmlformats.org/drawingml/2006/table">
            <a:tbl>
              <a:tblPr firstRow="1" bandRow="1">
                <a:tableStyleId>{5C22544A-7EE6-4342-B048-85BDC9FD1C3A}</a:tableStyleId>
              </a:tblPr>
              <a:tblGrid>
                <a:gridCol w="939452">
                  <a:extLst>
                    <a:ext uri="{9D8B030D-6E8A-4147-A177-3AD203B41FA5}">
                      <a16:colId xmlns:a16="http://schemas.microsoft.com/office/drawing/2014/main" val="20000"/>
                    </a:ext>
                  </a:extLst>
                </a:gridCol>
                <a:gridCol w="676406">
                  <a:extLst>
                    <a:ext uri="{9D8B030D-6E8A-4147-A177-3AD203B41FA5}">
                      <a16:colId xmlns:a16="http://schemas.microsoft.com/office/drawing/2014/main" val="20001"/>
                    </a:ext>
                  </a:extLst>
                </a:gridCol>
                <a:gridCol w="864295">
                  <a:extLst>
                    <a:ext uri="{9D8B030D-6E8A-4147-A177-3AD203B41FA5}">
                      <a16:colId xmlns:a16="http://schemas.microsoft.com/office/drawing/2014/main" val="20002"/>
                    </a:ext>
                  </a:extLst>
                </a:gridCol>
                <a:gridCol w="638828">
                  <a:extLst>
                    <a:ext uri="{9D8B030D-6E8A-4147-A177-3AD203B41FA5}">
                      <a16:colId xmlns:a16="http://schemas.microsoft.com/office/drawing/2014/main" val="20003"/>
                    </a:ext>
                  </a:extLst>
                </a:gridCol>
                <a:gridCol w="1227551">
                  <a:extLst>
                    <a:ext uri="{9D8B030D-6E8A-4147-A177-3AD203B41FA5}">
                      <a16:colId xmlns:a16="http://schemas.microsoft.com/office/drawing/2014/main" val="20004"/>
                    </a:ext>
                  </a:extLst>
                </a:gridCol>
                <a:gridCol w="1978660">
                  <a:extLst>
                    <a:ext uri="{9D8B030D-6E8A-4147-A177-3AD203B41FA5}">
                      <a16:colId xmlns:a16="http://schemas.microsoft.com/office/drawing/2014/main" val="20005"/>
                    </a:ext>
                  </a:extLst>
                </a:gridCol>
                <a:gridCol w="656230">
                  <a:extLst>
                    <a:ext uri="{9D8B030D-6E8A-4147-A177-3AD203B41FA5}">
                      <a16:colId xmlns:a16="http://schemas.microsoft.com/office/drawing/2014/main" val="20006"/>
                    </a:ext>
                  </a:extLst>
                </a:gridCol>
                <a:gridCol w="2162578">
                  <a:extLst>
                    <a:ext uri="{9D8B030D-6E8A-4147-A177-3AD203B41FA5}">
                      <a16:colId xmlns:a16="http://schemas.microsoft.com/office/drawing/2014/main" val="20007"/>
                    </a:ext>
                  </a:extLst>
                </a:gridCol>
              </a:tblGrid>
              <a:tr h="253014">
                <a:tc>
                  <a:txBody>
                    <a:bodyPr/>
                    <a:lstStyle/>
                    <a:p>
                      <a:pPr marL="0" marR="0" algn="l">
                        <a:spcBef>
                          <a:spcPts val="0"/>
                        </a:spcBef>
                        <a:spcAft>
                          <a:spcPts val="0"/>
                        </a:spcAft>
                      </a:pPr>
                      <a:r>
                        <a:rPr lang="en-US" sz="1000" b="1" dirty="0">
                          <a:effectLst/>
                          <a:latin typeface="Calibri" charset="0"/>
                          <a:ea typeface="Calibri" charset="0"/>
                          <a:cs typeface="Calibri" charset="0"/>
                        </a:rPr>
                        <a:t>Lead Author, Year </a:t>
                      </a:r>
                      <a:endParaRPr lang="en-US" sz="1000" b="1"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900" dirty="0">
                          <a:effectLst/>
                          <a:latin typeface="Calibri" charset="0"/>
                          <a:ea typeface="Calibri" charset="0"/>
                          <a:cs typeface="Calibri" charset="0"/>
                        </a:rPr>
                        <a:t>Ablation procedures</a:t>
                      </a:r>
                      <a:endParaRPr lang="en-US" sz="900" dirty="0">
                        <a:solidFill>
                          <a:srgbClr val="000000"/>
                        </a:solidFill>
                        <a:effectLst/>
                        <a:latin typeface="Calibri" charset="0"/>
                        <a:ea typeface="Calibri" charset="0"/>
                        <a:cs typeface="Calibri" charset="0"/>
                      </a:endParaRPr>
                    </a:p>
                  </a:txBody>
                  <a:tcPr marL="68580" marR="68580" marT="34290" marB="34290" anchor="ctr"/>
                </a:tc>
                <a:tc gridSpan="3">
                  <a:txBody>
                    <a:bodyPr/>
                    <a:lstStyle/>
                    <a:p>
                      <a:pPr marL="0" marR="0" algn="ctr">
                        <a:spcBef>
                          <a:spcPts val="0"/>
                        </a:spcBef>
                        <a:spcAft>
                          <a:spcPts val="0"/>
                        </a:spcAft>
                      </a:pPr>
                      <a:r>
                        <a:rPr lang="en-US" sz="1000" dirty="0">
                          <a:effectLst/>
                          <a:latin typeface="Calibri" charset="0"/>
                          <a:ea typeface="Calibri" charset="0"/>
                          <a:cs typeface="Calibri" charset="0"/>
                        </a:rPr>
                        <a:t>Number of patients</a:t>
                      </a:r>
                      <a:r>
                        <a:rPr lang="en-US" sz="1000" baseline="0" dirty="0">
                          <a:effectLst/>
                          <a:latin typeface="Calibri" charset="0"/>
                          <a:ea typeface="Calibri" charset="0"/>
                          <a:cs typeface="Calibri" charset="0"/>
                        </a:rPr>
                        <a:t> per ablation catheter type</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dirty="0">
                          <a:effectLst/>
                          <a:latin typeface="Calibri" charset="0"/>
                          <a:ea typeface="Calibri" charset="0"/>
                          <a:cs typeface="Calibri" charset="0"/>
                        </a:rPr>
                        <a:t>Procedure</a:t>
                      </a:r>
                      <a:r>
                        <a:rPr lang="en-US" sz="1000" baseline="0" dirty="0">
                          <a:effectLst/>
                          <a:latin typeface="Calibri" charset="0"/>
                          <a:ea typeface="Calibri" charset="0"/>
                          <a:cs typeface="Calibri" charset="0"/>
                        </a:rPr>
                        <a:t> / Ablation / Fluoroscopy Duration (min.) / [</a:t>
                      </a:r>
                      <a:r>
                        <a:rPr lang="en-US" sz="1000" baseline="0" dirty="0" err="1">
                          <a:effectLst/>
                          <a:latin typeface="Calibri" charset="0"/>
                          <a:ea typeface="Calibri" charset="0"/>
                          <a:cs typeface="Calibri" charset="0"/>
                        </a:rPr>
                        <a:t>Fluoro</a:t>
                      </a:r>
                      <a:r>
                        <a:rPr lang="en-US" sz="1000" baseline="0" dirty="0">
                          <a:effectLst/>
                          <a:latin typeface="Calibri" charset="0"/>
                          <a:ea typeface="Calibri" charset="0"/>
                          <a:cs typeface="Calibri" charset="0"/>
                        </a:rPr>
                        <a:t> </a:t>
                      </a:r>
                      <a:r>
                        <a:rPr lang="en-US" sz="1000" dirty="0">
                          <a:effectLst/>
                          <a:latin typeface="Calibri" charset="0"/>
                          <a:ea typeface="Calibri" charset="0"/>
                          <a:cs typeface="Calibri" charset="0"/>
                        </a:rPr>
                        <a:t>Dose]</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468">
                <a:tc>
                  <a:txBody>
                    <a:bodyPr/>
                    <a:lstStyle/>
                    <a:p>
                      <a:endParaRPr lang="en-US" sz="800" b="1"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TactiCath cath.</a:t>
                      </a:r>
                    </a:p>
                  </a:txBody>
                  <a:tcPr marL="68580" marR="68580" marT="34290" marB="34290" anchor="ctr">
                    <a:lnB w="12700" cmpd="sng">
                      <a:noFill/>
                    </a:lnB>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lnB w="12700" cmpd="sng">
                      <a:noFill/>
                    </a:lnB>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a:t>
                      </a:r>
                    </a:p>
                  </a:txBody>
                  <a:tcPr marL="68580" marR="68580" marT="34290" marB="34290" anchor="ctr">
                    <a:lnB w="12700" cmpd="sng">
                      <a:noFill/>
                    </a:lnB>
                    <a:solidFill>
                      <a:schemeClr val="tx1">
                        <a:lumMod val="65000"/>
                        <a:lumOff val="35000"/>
                      </a:schemeClr>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TactiCath catheter</a:t>
                      </a:r>
                    </a:p>
                  </a:txBody>
                  <a:tcPr marL="68580" marR="68580" marT="34290" marB="34290" anchor="ctr">
                    <a:lnB w="12700" cmpd="sng">
                      <a:noFill/>
                    </a:lnB>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catheter</a:t>
                      </a:r>
                    </a:p>
                  </a:txBody>
                  <a:tcPr marL="68580" marR="68580" marT="34290" marB="34290" anchor="ctr">
                    <a:lnB w="12700" cmpd="sng">
                      <a:noFill/>
                    </a:lnB>
                    <a:solidFill>
                      <a:schemeClr val="tx1">
                        <a:lumMod val="65000"/>
                        <a:lumOff val="35000"/>
                      </a:schemeClr>
                    </a:solidFill>
                  </a:tcPr>
                </a:tc>
                <a:extLst>
                  <a:ext uri="{0D108BD9-81ED-4DB2-BD59-A6C34878D82A}">
                    <a16:rowId xmlns:a16="http://schemas.microsoft.com/office/drawing/2014/main" val="10001"/>
                  </a:ext>
                </a:extLst>
              </a:tr>
              <a:tr h="122468">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Casella, 2014</a:t>
                      </a:r>
                      <a:r>
                        <a:rPr lang="en-US" sz="800" b="1" u="none" baseline="30000" dirty="0">
                          <a:solidFill>
                            <a:schemeClr val="tx1"/>
                          </a:solidFill>
                          <a:effectLst/>
                          <a:latin typeface="Calibri" charset="0"/>
                          <a:ea typeface="Calibri" charset="0"/>
                          <a:cs typeface="Calibri" charset="0"/>
                        </a:rPr>
                        <a:t>1</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20</a:t>
                      </a:r>
                    </a:p>
                  </a:txBody>
                  <a:tcPr marL="68580" marR="68580" marT="34290" marB="3429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35 (RF)</a:t>
                      </a:r>
                    </a:p>
                  </a:txBody>
                  <a:tcPr marL="68580" marR="68580" marT="34290" marB="3429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NR / 34.5 / NR / [NR]</a:t>
                      </a:r>
                    </a:p>
                  </a:txBody>
                  <a:tcPr marL="68580" marR="68580" marT="34290" marB="3429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0" dirty="0">
                          <a:latin typeface="Calibri" charset="0"/>
                          <a:ea typeface="Calibri" charset="0"/>
                          <a:cs typeface="Calibri" charset="0"/>
                        </a:rPr>
                        <a:t>NA</a:t>
                      </a:r>
                    </a:p>
                  </a:txBody>
                  <a:tcPr marL="68580" marR="68580" marT="34290" marB="34290" anchor="ctr">
                    <a:lnL>
                      <a:noFill/>
                    </a:lnL>
                    <a:lnR w="12700" cmpd="sng">
                      <a:noFill/>
                    </a:lnR>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NR / 51.0 / NR / [NR]</a:t>
                      </a:r>
                    </a:p>
                  </a:txBody>
                  <a:tcPr marL="68580" marR="68580" marT="34290" marB="3429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Wakili</a:t>
                      </a:r>
                      <a:r>
                        <a:rPr lang="en-US" sz="800" b="1" u="none" dirty="0">
                          <a:solidFill>
                            <a:schemeClr val="tx1"/>
                          </a:solidFill>
                          <a:effectLst/>
                          <a:latin typeface="Calibri" charset="0"/>
                          <a:ea typeface="Calibri" charset="0"/>
                          <a:cs typeface="Calibri" charset="0"/>
                        </a:rPr>
                        <a:t>, 2014</a:t>
                      </a:r>
                      <a:r>
                        <a:rPr lang="en-US" sz="800" b="1" u="none" baseline="30000" dirty="0">
                          <a:solidFill>
                            <a:schemeClr val="tx1"/>
                          </a:solidFill>
                          <a:effectLst/>
                          <a:latin typeface="Calibri" charset="0"/>
                          <a:ea typeface="Calibri" charset="0"/>
                          <a:cs typeface="Calibri" charset="0"/>
                        </a:rPr>
                        <a:t>2</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(58% PAF)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32</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35 (RF)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nn-NO" sz="800" b="0" dirty="0">
                          <a:solidFill>
                            <a:schemeClr val="tx1"/>
                          </a:solidFill>
                          <a:effectLst/>
                          <a:latin typeface="Calibri" charset="0"/>
                          <a:ea typeface="Calibri" charset="0"/>
                          <a:cs typeface="Calibri" charset="0"/>
                        </a:rPr>
                        <a:t>Mean: 78.1 (LA) / 30.8 / 33.0 /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0" dirty="0">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nn-NO" sz="800" b="0" dirty="0" err="1">
                          <a:solidFill>
                            <a:schemeClr val="tx1"/>
                          </a:solidFill>
                          <a:effectLst/>
                          <a:latin typeface="Calibri" charset="0"/>
                          <a:ea typeface="Calibri" charset="0"/>
                          <a:cs typeface="Calibri" charset="0"/>
                        </a:rPr>
                        <a:t>Mean</a:t>
                      </a:r>
                      <a:r>
                        <a:rPr lang="nn-NO" sz="800" b="0" dirty="0">
                          <a:solidFill>
                            <a:schemeClr val="tx1"/>
                          </a:solidFill>
                          <a:effectLst/>
                          <a:latin typeface="Calibri" charset="0"/>
                          <a:ea typeface="Calibri" charset="0"/>
                          <a:cs typeface="Calibri" charset="0"/>
                        </a:rPr>
                        <a:t>: 95.5 (LA) / 31.7 / 51.4 /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Wutzler</a:t>
                      </a:r>
                      <a:r>
                        <a:rPr lang="en-US" sz="800" b="1" u="none" dirty="0">
                          <a:solidFill>
                            <a:schemeClr val="tx1"/>
                          </a:solidFill>
                          <a:effectLst/>
                          <a:latin typeface="Calibri" charset="0"/>
                          <a:ea typeface="Calibri" charset="0"/>
                          <a:cs typeface="Calibri" charset="0"/>
                        </a:rPr>
                        <a:t>, 2014</a:t>
                      </a:r>
                      <a:r>
                        <a:rPr lang="en-US" sz="800" b="1" u="none" baseline="30000" dirty="0">
                          <a:solidFill>
                            <a:schemeClr val="tx1"/>
                          </a:solidFill>
                          <a:effectLst/>
                          <a:latin typeface="Calibri" charset="0"/>
                          <a:ea typeface="Calibri" charset="0"/>
                          <a:cs typeface="Calibri" charset="0"/>
                        </a:rPr>
                        <a:t>3</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(73% PAF)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31</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112 (RF)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128.4 / NR / 39.7 /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800" b="0" dirty="0">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157.7 / NR / 43.8 /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22468">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le </a:t>
                      </a:r>
                      <a:r>
                        <a:rPr lang="en-US" sz="800" b="1" u="none" dirty="0" err="1">
                          <a:solidFill>
                            <a:schemeClr val="tx1"/>
                          </a:solidFill>
                          <a:effectLst/>
                          <a:latin typeface="Calibri" charset="0"/>
                          <a:ea typeface="Calibri" charset="0"/>
                          <a:cs typeface="Calibri" charset="0"/>
                        </a:rPr>
                        <a:t>Polain</a:t>
                      </a:r>
                      <a:r>
                        <a:rPr lang="en-US" sz="800" b="1" u="none" dirty="0">
                          <a:solidFill>
                            <a:schemeClr val="tx1"/>
                          </a:solidFill>
                          <a:effectLst/>
                          <a:latin typeface="Calibri" charset="0"/>
                          <a:ea typeface="Calibri" charset="0"/>
                          <a:cs typeface="Calibri" charset="0"/>
                        </a:rPr>
                        <a:t> </a:t>
                      </a:r>
                      <a:r>
                        <a:rPr lang="en-US" sz="800" b="1" u="none" dirty="0" err="1">
                          <a:solidFill>
                            <a:schemeClr val="tx1"/>
                          </a:solidFill>
                          <a:effectLst/>
                          <a:latin typeface="Calibri" charset="0"/>
                          <a:ea typeface="Calibri" charset="0"/>
                          <a:cs typeface="Calibri" charset="0"/>
                        </a:rPr>
                        <a:t>deWaroux</a:t>
                      </a:r>
                      <a:r>
                        <a:rPr lang="en-US" sz="800" b="1" u="none" dirty="0">
                          <a:solidFill>
                            <a:schemeClr val="tx1"/>
                          </a:solidFill>
                          <a:effectLst/>
                          <a:latin typeface="Calibri" charset="0"/>
                          <a:ea typeface="Calibri" charset="0"/>
                          <a:cs typeface="Calibri" charset="0"/>
                        </a:rPr>
                        <a:t>, 2015</a:t>
                      </a:r>
                      <a:r>
                        <a:rPr lang="en-US" sz="800" b="1" u="none" baseline="30000" dirty="0">
                          <a:solidFill>
                            <a:schemeClr val="tx1"/>
                          </a:solidFill>
                          <a:effectLst/>
                          <a:latin typeface="Calibri" charset="0"/>
                          <a:ea typeface="Calibri" charset="0"/>
                          <a:cs typeface="Calibri" charset="0"/>
                        </a:rPr>
                        <a:t>4</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34</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nn-NO" sz="800" b="0" baseline="0" dirty="0">
                          <a:solidFill>
                            <a:schemeClr val="tx1"/>
                          </a:solidFill>
                          <a:effectLst/>
                          <a:latin typeface="Calibri" charset="0"/>
                          <a:ea typeface="Calibri" charset="0"/>
                          <a:cs typeface="Calibri" charset="0"/>
                        </a:rPr>
                        <a:t>NR / 66-77 (range) / NR [NR]</a:t>
                      </a:r>
                      <a:endParaRPr lang="en-US" sz="800" b="0"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22468">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Matsuda, 2015</a:t>
                      </a:r>
                      <a:r>
                        <a:rPr lang="en-US" sz="800" b="1" u="none" baseline="30000" dirty="0">
                          <a:solidFill>
                            <a:schemeClr val="tx1"/>
                          </a:solidFill>
                          <a:effectLst/>
                          <a:latin typeface="Calibri" charset="0"/>
                          <a:ea typeface="Calibri" charset="0"/>
                          <a:cs typeface="Calibri" charset="0"/>
                        </a:rPr>
                        <a:t>5</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(60% PAF)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25</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142 / 30.2 / NR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22468">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Providencia, 2015</a:t>
                      </a:r>
                      <a:r>
                        <a:rPr lang="en-US" sz="800" b="1" u="none" baseline="30000" dirty="0">
                          <a:solidFill>
                            <a:schemeClr val="tx1"/>
                          </a:solidFill>
                          <a:effectLst/>
                          <a:latin typeface="Calibri" charset="0"/>
                          <a:ea typeface="Calibri" charset="0"/>
                          <a:cs typeface="Calibri" charset="0"/>
                        </a:rPr>
                        <a:t>6</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AF (55.5% PAF) </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110</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253</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358 (RF)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NR </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nn-NO" sz="800" b="0" dirty="0">
                          <a:solidFill>
                            <a:schemeClr val="tx1"/>
                          </a:solidFill>
                          <a:effectLst/>
                          <a:latin typeface="Calibri" charset="0"/>
                          <a:ea typeface="Calibri" charset="0"/>
                          <a:cs typeface="Calibri" charset="0"/>
                        </a:rPr>
                        <a:t>NR / NR / (6-7 min longer than CF) / [NR]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Squara</a:t>
                      </a:r>
                      <a:r>
                        <a:rPr lang="en-US" sz="800" b="1" u="none" dirty="0">
                          <a:solidFill>
                            <a:schemeClr val="tx1"/>
                          </a:solidFill>
                          <a:effectLst/>
                          <a:latin typeface="Calibri" charset="0"/>
                          <a:ea typeface="Calibri" charset="0"/>
                          <a:cs typeface="Calibri" charset="0"/>
                        </a:rPr>
                        <a:t>, 2015</a:t>
                      </a:r>
                      <a:r>
                        <a:rPr lang="en-US" sz="800" b="1" u="none" baseline="30000" dirty="0">
                          <a:solidFill>
                            <a:schemeClr val="tx1"/>
                          </a:solidFill>
                          <a:effectLst/>
                          <a:latin typeface="Calibri" charset="0"/>
                          <a:ea typeface="Calibri" charset="0"/>
                          <a:cs typeface="Calibri" charset="0"/>
                        </a:rPr>
                        <a:t>7</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39</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159</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178 (CB2)</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122.5 / NR / 19.3 / [4273 cGy·cm</a:t>
                      </a:r>
                      <a:r>
                        <a:rPr lang="en-US" sz="800" b="0" baseline="30000" dirty="0">
                          <a:solidFill>
                            <a:schemeClr val="tx1"/>
                          </a:solidFill>
                          <a:effectLst/>
                          <a:latin typeface="Calibri" charset="0"/>
                          <a:ea typeface="Calibri" charset="0"/>
                          <a:cs typeface="Calibri" charset="0"/>
                        </a:rPr>
                        <a:t>2</a:t>
                      </a:r>
                      <a:r>
                        <a:rPr lang="en-US" sz="800" b="0" baseline="0" dirty="0">
                          <a:solidFill>
                            <a:schemeClr val="tx1"/>
                          </a:solidFill>
                          <a:effectLst/>
                          <a:latin typeface="Calibri" charset="0"/>
                          <a:ea typeface="Calibri" charset="0"/>
                          <a:cs typeface="Calibri" charset="0"/>
                        </a:rPr>
                        <a:t>]</a:t>
                      </a:r>
                      <a:endParaRPr lang="en-US" sz="800" b="0"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Calibri" charset="0"/>
                          <a:ea typeface="Calibri" charset="0"/>
                          <a:cs typeface="Calibri" charset="0"/>
                        </a:rPr>
                        <a:t>Mean: 109.6 / NR / 17.6 / [4853 cGy·cm</a:t>
                      </a:r>
                      <a:r>
                        <a:rPr lang="en-US" sz="800" b="0" baseline="30000" dirty="0">
                          <a:solidFill>
                            <a:schemeClr val="tx1"/>
                          </a:solidFill>
                          <a:effectLst/>
                          <a:latin typeface="Calibri" charset="0"/>
                          <a:ea typeface="Calibri" charset="0"/>
                          <a:cs typeface="Calibri" charset="0"/>
                        </a:rPr>
                        <a:t>2</a:t>
                      </a:r>
                      <a:r>
                        <a:rPr lang="en-US" sz="800" b="0" baseline="0" dirty="0">
                          <a:solidFill>
                            <a:schemeClr val="tx1"/>
                          </a:solidFill>
                          <a:effectLst/>
                          <a:latin typeface="Calibri" charset="0"/>
                          <a:ea typeface="Calibri" charset="0"/>
                          <a:cs typeface="Calibri" charset="0"/>
                        </a:rPr>
                        <a:t>]</a:t>
                      </a:r>
                      <a:endParaRPr lang="en-US" sz="800" b="0" dirty="0">
                        <a:solidFill>
                          <a:schemeClr val="tx1"/>
                        </a:solidFill>
                        <a:effectLst/>
                        <a:latin typeface="Calibri" charset="0"/>
                        <a:ea typeface="Calibri" charset="0"/>
                        <a:cs typeface="Calibri" charset="0"/>
                      </a:endParaRPr>
                    </a:p>
                  </a:txBody>
                  <a:tcPr marL="68580" marR="68580" marT="34290" marB="34290" anchor="ctr">
                    <a:lnL>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Anter</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8</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AF) </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250</a:t>
                      </a:r>
                    </a:p>
                  </a:txBody>
                  <a:tcPr marL="0" marR="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hMerge="1">
                  <a:txBody>
                    <a:bodyPr/>
                    <a:lstStyle/>
                    <a:p>
                      <a:endParaRPr lang="en-US" sz="800" b="0" dirty="0"/>
                    </a:p>
                  </a:txBody>
                  <a:tcPr marL="0" marR="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CBDEF3"/>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65 (RF)</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NR</a:t>
                      </a:r>
                    </a:p>
                  </a:txBody>
                  <a:tcPr marL="68580" marR="68580" marT="34290" marB="34290" anchor="ctr">
                    <a:lnL w="12700" cmpd="sng">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800" b="0" dirty="0">
                        <a:solidFill>
                          <a:schemeClr val="tx1"/>
                        </a:solidFill>
                        <a:effectLst/>
                        <a:latin typeface="Calibri" charset="0"/>
                        <a:ea typeface="Calibri" charset="0"/>
                        <a:cs typeface="Calibri" charset="0"/>
                      </a:endParaRPr>
                    </a:p>
                  </a:txBody>
                  <a:tcPr marL="68580" marR="68580" marT="34290" marB="34290" anchor="ctr">
                    <a:lnL>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dirty="0">
                          <a:solidFill>
                            <a:schemeClr val="tx1"/>
                          </a:solidFill>
                          <a:effectLst/>
                          <a:latin typeface="Calibri" charset="0"/>
                          <a:ea typeface="Calibri" charset="0"/>
                          <a:cs typeface="Calibri" charset="0"/>
                        </a:rPr>
                        <a:t>NR</a:t>
                      </a:r>
                    </a:p>
                  </a:txBody>
                  <a:tcPr marL="68580" marR="68580" marT="34290" marB="34290" anchor="ctr">
                    <a:lnL>
                      <a:noFill/>
                    </a:lnL>
                    <a:lnR w="12700" cmpd="sng">
                      <a:noFill/>
                    </a:ln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14540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1433107599"/>
              </p:ext>
            </p:extLst>
          </p:nvPr>
        </p:nvGraphicFramePr>
        <p:xfrm>
          <a:off x="0" y="1590227"/>
          <a:ext cx="9144000" cy="1813560"/>
        </p:xfrm>
        <a:graphic>
          <a:graphicData uri="http://schemas.openxmlformats.org/drawingml/2006/table">
            <a:tbl>
              <a:tblPr firstRow="1" bandRow="1">
                <a:tableStyleId>{5C22544A-7EE6-4342-B048-85BDC9FD1C3A}</a:tableStyleId>
              </a:tblPr>
              <a:tblGrid>
                <a:gridCol w="939452">
                  <a:extLst>
                    <a:ext uri="{9D8B030D-6E8A-4147-A177-3AD203B41FA5}">
                      <a16:colId xmlns:a16="http://schemas.microsoft.com/office/drawing/2014/main" val="20000"/>
                    </a:ext>
                  </a:extLst>
                </a:gridCol>
                <a:gridCol w="676406">
                  <a:extLst>
                    <a:ext uri="{9D8B030D-6E8A-4147-A177-3AD203B41FA5}">
                      <a16:colId xmlns:a16="http://schemas.microsoft.com/office/drawing/2014/main" val="20001"/>
                    </a:ext>
                  </a:extLst>
                </a:gridCol>
                <a:gridCol w="864295">
                  <a:extLst>
                    <a:ext uri="{9D8B030D-6E8A-4147-A177-3AD203B41FA5}">
                      <a16:colId xmlns:a16="http://schemas.microsoft.com/office/drawing/2014/main" val="20002"/>
                    </a:ext>
                  </a:extLst>
                </a:gridCol>
                <a:gridCol w="638828">
                  <a:extLst>
                    <a:ext uri="{9D8B030D-6E8A-4147-A177-3AD203B41FA5}">
                      <a16:colId xmlns:a16="http://schemas.microsoft.com/office/drawing/2014/main" val="20003"/>
                    </a:ext>
                  </a:extLst>
                </a:gridCol>
                <a:gridCol w="1227551">
                  <a:extLst>
                    <a:ext uri="{9D8B030D-6E8A-4147-A177-3AD203B41FA5}">
                      <a16:colId xmlns:a16="http://schemas.microsoft.com/office/drawing/2014/main" val="20004"/>
                    </a:ext>
                  </a:extLst>
                </a:gridCol>
                <a:gridCol w="1978660">
                  <a:extLst>
                    <a:ext uri="{9D8B030D-6E8A-4147-A177-3AD203B41FA5}">
                      <a16:colId xmlns:a16="http://schemas.microsoft.com/office/drawing/2014/main" val="20005"/>
                    </a:ext>
                  </a:extLst>
                </a:gridCol>
                <a:gridCol w="656230">
                  <a:extLst>
                    <a:ext uri="{9D8B030D-6E8A-4147-A177-3AD203B41FA5}">
                      <a16:colId xmlns:a16="http://schemas.microsoft.com/office/drawing/2014/main" val="20006"/>
                    </a:ext>
                  </a:extLst>
                </a:gridCol>
                <a:gridCol w="2162578">
                  <a:extLst>
                    <a:ext uri="{9D8B030D-6E8A-4147-A177-3AD203B41FA5}">
                      <a16:colId xmlns:a16="http://schemas.microsoft.com/office/drawing/2014/main" val="20007"/>
                    </a:ext>
                  </a:extLst>
                </a:gridCol>
              </a:tblGrid>
              <a:tr h="253014">
                <a:tc>
                  <a:txBody>
                    <a:bodyPr/>
                    <a:lstStyle/>
                    <a:p>
                      <a:pPr marL="0" marR="0" algn="l">
                        <a:spcBef>
                          <a:spcPts val="0"/>
                        </a:spcBef>
                        <a:spcAft>
                          <a:spcPts val="0"/>
                        </a:spcAft>
                      </a:pPr>
                      <a:r>
                        <a:rPr lang="en-US" sz="1000" b="1" dirty="0">
                          <a:effectLst/>
                          <a:latin typeface="Calibri" charset="0"/>
                          <a:ea typeface="Calibri" charset="0"/>
                          <a:cs typeface="Calibri" charset="0"/>
                        </a:rPr>
                        <a:t>Lead Author, Year </a:t>
                      </a:r>
                      <a:endParaRPr lang="en-US" sz="1000" b="1"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900" dirty="0">
                          <a:effectLst/>
                          <a:latin typeface="Calibri" charset="0"/>
                          <a:ea typeface="Calibri" charset="0"/>
                          <a:cs typeface="Calibri" charset="0"/>
                        </a:rPr>
                        <a:t>Ablation procedures</a:t>
                      </a:r>
                      <a:endParaRPr lang="en-US" sz="900" dirty="0">
                        <a:solidFill>
                          <a:srgbClr val="000000"/>
                        </a:solidFill>
                        <a:effectLst/>
                        <a:latin typeface="Calibri" charset="0"/>
                        <a:ea typeface="Calibri" charset="0"/>
                        <a:cs typeface="Calibri" charset="0"/>
                      </a:endParaRPr>
                    </a:p>
                  </a:txBody>
                  <a:tcPr marL="68580" marR="68580" marT="34290" marB="34290" anchor="ctr"/>
                </a:tc>
                <a:tc gridSpan="3">
                  <a:txBody>
                    <a:bodyPr/>
                    <a:lstStyle/>
                    <a:p>
                      <a:pPr marL="0" marR="0" algn="ctr">
                        <a:spcBef>
                          <a:spcPts val="0"/>
                        </a:spcBef>
                        <a:spcAft>
                          <a:spcPts val="0"/>
                        </a:spcAft>
                      </a:pPr>
                      <a:r>
                        <a:rPr lang="en-US" sz="1000" dirty="0">
                          <a:effectLst/>
                          <a:latin typeface="Calibri" charset="0"/>
                          <a:ea typeface="Calibri" charset="0"/>
                          <a:cs typeface="Calibri" charset="0"/>
                        </a:rPr>
                        <a:t>Number of patients</a:t>
                      </a:r>
                      <a:r>
                        <a:rPr lang="en-US" sz="1000" baseline="0" dirty="0">
                          <a:effectLst/>
                          <a:latin typeface="Calibri" charset="0"/>
                          <a:ea typeface="Calibri" charset="0"/>
                          <a:cs typeface="Calibri" charset="0"/>
                        </a:rPr>
                        <a:t> per ablation catheter type</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dirty="0">
                          <a:effectLst/>
                          <a:latin typeface="Calibri" charset="0"/>
                          <a:ea typeface="Calibri" charset="0"/>
                          <a:cs typeface="Calibri" charset="0"/>
                        </a:rPr>
                        <a:t>Procedure</a:t>
                      </a:r>
                      <a:r>
                        <a:rPr lang="en-US" sz="1000" baseline="0" dirty="0">
                          <a:effectLst/>
                          <a:latin typeface="Calibri" charset="0"/>
                          <a:ea typeface="Calibri" charset="0"/>
                          <a:cs typeface="Calibri" charset="0"/>
                        </a:rPr>
                        <a:t> / Ablation / Fluoroscopy Duration (min.) / [</a:t>
                      </a:r>
                      <a:r>
                        <a:rPr lang="en-US" sz="1000" baseline="0" dirty="0" err="1">
                          <a:effectLst/>
                          <a:latin typeface="Calibri" charset="0"/>
                          <a:ea typeface="Calibri" charset="0"/>
                          <a:cs typeface="Calibri" charset="0"/>
                        </a:rPr>
                        <a:t>Fluoro</a:t>
                      </a:r>
                      <a:r>
                        <a:rPr lang="en-US" sz="1000" baseline="0" dirty="0">
                          <a:effectLst/>
                          <a:latin typeface="Calibri" charset="0"/>
                          <a:ea typeface="Calibri" charset="0"/>
                          <a:cs typeface="Calibri" charset="0"/>
                        </a:rPr>
                        <a:t> </a:t>
                      </a:r>
                      <a:r>
                        <a:rPr lang="en-US" sz="1000" dirty="0">
                          <a:effectLst/>
                          <a:latin typeface="Calibri" charset="0"/>
                          <a:ea typeface="Calibri" charset="0"/>
                          <a:cs typeface="Calibri" charset="0"/>
                        </a:rPr>
                        <a:t>Dose]</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2468">
                <a:tc>
                  <a:txBody>
                    <a:bodyPr/>
                    <a:lstStyle/>
                    <a:p>
                      <a:endParaRPr lang="en-US" sz="800" b="1"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TactiCath cath.</a:t>
                      </a:r>
                    </a:p>
                  </a:txBody>
                  <a:tcPr marL="68580" marR="68580" marT="34290" marB="34290" anchor="ctr">
                    <a:lnB w="12700" cmpd="sng">
                      <a:noFill/>
                    </a:lnB>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lnB w="12700" cmpd="sng">
                      <a:noFill/>
                    </a:lnB>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a:t>
                      </a:r>
                    </a:p>
                  </a:txBody>
                  <a:tcPr marL="68580" marR="68580" marT="34290" marB="34290" anchor="ctr">
                    <a:lnB w="12700" cmpd="sng">
                      <a:noFill/>
                    </a:lnB>
                    <a:solidFill>
                      <a:schemeClr val="tx1">
                        <a:lumMod val="65000"/>
                        <a:lumOff val="35000"/>
                      </a:schemeClr>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TactiCath catheter</a:t>
                      </a:r>
                    </a:p>
                  </a:txBody>
                  <a:tcPr marL="68580" marR="68580" marT="34290" marB="34290" anchor="ctr">
                    <a:lnB w="12700" cmpd="sng">
                      <a:noFill/>
                    </a:lnB>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catheter</a:t>
                      </a:r>
                    </a:p>
                  </a:txBody>
                  <a:tcPr marL="68580" marR="68580" marT="34290" marB="34290" anchor="ctr">
                    <a:lnB w="12700" cmpd="sng">
                      <a:noFill/>
                    </a:lnB>
                    <a:solidFill>
                      <a:schemeClr val="tx1">
                        <a:lumMod val="65000"/>
                        <a:lumOff val="35000"/>
                      </a:schemeClr>
                    </a:solidFill>
                  </a:tcPr>
                </a:tc>
                <a:extLst>
                  <a:ext uri="{0D108BD9-81ED-4DB2-BD59-A6C34878D82A}">
                    <a16:rowId xmlns:a16="http://schemas.microsoft.com/office/drawing/2014/main" val="10001"/>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Deubner</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9</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(18% PAF)</a:t>
                      </a: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37</a:t>
                      </a:r>
                    </a:p>
                  </a:txBody>
                  <a:tcPr marL="68580" marR="6858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59</a:t>
                      </a:r>
                    </a:p>
                  </a:txBody>
                  <a:tcPr marL="68580" marR="6858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50 Flex vs. 122 Conv (RF)</a:t>
                      </a:r>
                    </a:p>
                  </a:txBody>
                  <a:tcPr marL="68580" marR="6858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Median: 228 / NR / 24 / [NR]</a:t>
                      </a:r>
                    </a:p>
                  </a:txBody>
                  <a:tcPr marL="68580" marR="6858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dirty="0">
                        <a:solidFill>
                          <a:schemeClr val="tx1"/>
                        </a:solidFill>
                        <a:effectLst/>
                        <a:latin typeface="Trade Gothic LT Std Cn"/>
                        <a:ea typeface="Arial Narrow"/>
                        <a:cs typeface="Trade Gothic LT Std Cn"/>
                      </a:endParaRPr>
                    </a:p>
                  </a:txBody>
                  <a:tcPr marL="68580" marR="68580" marT="0" marB="0" anchor="ct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Flex median: 210 / NR / 31 / [NR]</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Conv median:</a:t>
                      </a:r>
                      <a:r>
                        <a:rPr lang="en-US" sz="800" b="0" baseline="0" dirty="0">
                          <a:solidFill>
                            <a:schemeClr val="tx1"/>
                          </a:solidFill>
                          <a:effectLst/>
                          <a:latin typeface="Calibri" charset="0"/>
                          <a:ea typeface="Calibri" charset="0"/>
                          <a:cs typeface="Calibri" charset="0"/>
                        </a:rPr>
                        <a:t> 258 / NR / 41 / [NR]</a:t>
                      </a:r>
                    </a:p>
                  </a:txBody>
                  <a:tcPr marL="68580" marR="68580" marT="0" marB="0" anchor="ctr">
                    <a:lnL>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Khoueiry</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10</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63</a:t>
                      </a: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159</a:t>
                      </a: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154 (RF) vs. 311 (CB1/CB2</a:t>
                      </a:r>
                      <a:r>
                        <a:rPr lang="en-US" sz="800" b="0" baseline="0" dirty="0">
                          <a:solidFill>
                            <a:schemeClr val="tx1"/>
                          </a:solidFill>
                          <a:effectLst/>
                          <a:latin typeface="Calibri" charset="0"/>
                          <a:ea typeface="Calibri" charset="0"/>
                          <a:cs typeface="Calibri" charset="0"/>
                        </a:rPr>
                        <a:t>)</a:t>
                      </a:r>
                      <a:endParaRPr lang="en-US" sz="800" b="0"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(CF/</a:t>
                      </a:r>
                      <a:r>
                        <a:rPr lang="en-US" sz="800" b="0" baseline="0" dirty="0">
                          <a:solidFill>
                            <a:schemeClr val="tx1"/>
                          </a:solidFill>
                          <a:effectLst/>
                          <a:latin typeface="Calibri" charset="0"/>
                          <a:ea typeface="Calibri" charset="0"/>
                          <a:cs typeface="Calibri" charset="0"/>
                        </a:rPr>
                        <a:t>RF, n = 376)</a:t>
                      </a:r>
                      <a:r>
                        <a:rPr lang="en-US" sz="800" b="0" dirty="0">
                          <a:solidFill>
                            <a:schemeClr val="tx1"/>
                          </a:solidFill>
                          <a:effectLst/>
                          <a:latin typeface="Calibri" charset="0"/>
                          <a:ea typeface="Calibri" charset="0"/>
                          <a:cs typeface="Calibri" charset="0"/>
                        </a:rPr>
                        <a:t>: 114.2 / NR / 23.8 [NR]</a:t>
                      </a: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(CB1/CB2): 132.8 / NR / 26.1 / [NR]</a:t>
                      </a:r>
                    </a:p>
                  </a:txBody>
                  <a:tcPr marL="68580" marR="68580" marT="34290" marB="34290" anchor="ctr">
                    <a:lnL>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122468">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Leo, 2016</a:t>
                      </a:r>
                      <a:r>
                        <a:rPr lang="en-US" sz="800" b="1" u="none" baseline="30000" dirty="0">
                          <a:solidFill>
                            <a:schemeClr val="tx1"/>
                          </a:solidFill>
                          <a:effectLst/>
                          <a:latin typeface="Calibri" charset="0"/>
                          <a:ea typeface="Calibri" charset="0"/>
                          <a:cs typeface="Calibri" charset="0"/>
                        </a:rPr>
                        <a:t>11</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50</a:t>
                      </a: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b="0" dirty="0"/>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50 (CB2)</a:t>
                      </a:r>
                    </a:p>
                  </a:txBody>
                  <a:tcPr marL="68580" marR="68580" marT="34290" marB="3429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NR / NR / 15.4 / [NR]</a:t>
                      </a:r>
                    </a:p>
                  </a:txBody>
                  <a:tcPr marL="68580" marR="68580"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a:noFill/>
                    </a:lnL>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Mean: NR / NR / 23.8 / [NR]</a:t>
                      </a:r>
                    </a:p>
                  </a:txBody>
                  <a:tcPr marL="68580" marR="68580" marT="0" marB="0" anchor="ctr">
                    <a:lnL>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22468">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Mantovan</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12</a:t>
                      </a:r>
                      <a:endParaRPr lang="en-US" sz="800" b="1" u="none" dirty="0">
                        <a:solidFill>
                          <a:schemeClr val="tx1"/>
                        </a:solidFill>
                        <a:effectLst/>
                        <a:latin typeface="Calibri" charset="0"/>
                        <a:ea typeface="Calibri" charset="0"/>
                        <a:cs typeface="Calibri" charset="0"/>
                      </a:endParaRP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L w="12700" cmpd="sng">
                      <a:noFill/>
                    </a:lnL>
                    <a:lnR w="12700" cmpd="sng">
                      <a:noFill/>
                    </a:ln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47</a:t>
                      </a:r>
                    </a:p>
                  </a:txBody>
                  <a:tcPr marL="68580" marR="68580" marT="0" marB="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0" marB="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40 (RF)</a:t>
                      </a:r>
                    </a:p>
                  </a:txBody>
                  <a:tcPr marL="68580" marR="68580" marT="0" marB="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Median: 179 / 31 / 20 / [NR]</a:t>
                      </a:r>
                    </a:p>
                  </a:txBody>
                  <a:tcPr marL="68580" marR="68580" marT="0" marB="0" anchor="ctr">
                    <a:lnL w="12700" cmpd="sng">
                      <a:noFill/>
                    </a:lnL>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0" marB="0" anchor="ctr">
                    <a:lnL>
                      <a:noFill/>
                    </a:lnL>
                    <a:lnB w="3175" cap="flat" cmpd="sng" algn="ctr">
                      <a:solidFill>
                        <a:schemeClr val="bg2">
                          <a:lumMod val="90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Median: 181 / 36 / 28 / [NR]</a:t>
                      </a:r>
                    </a:p>
                  </a:txBody>
                  <a:tcPr marL="68580" marR="68580" marT="0" marB="0" anchor="ctr">
                    <a:lnR w="12700" cmpd="sng">
                      <a:noFill/>
                    </a:lnR>
                    <a:lnT w="12700" cmpd="sng">
                      <a:noFill/>
                    </a:lnT>
                    <a:lnB w="31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fontScale="90000"/>
          </a:bodyPr>
          <a:lstStyle/>
          <a:p>
            <a:r>
              <a:rPr lang="en-US" dirty="0"/>
              <a:t>TactiCath</a:t>
            </a:r>
            <a:r>
              <a:rPr lang="en-US" baseline="30000" dirty="0"/>
              <a:t>™</a:t>
            </a:r>
            <a:r>
              <a:rPr lang="en-US" dirty="0"/>
              <a:t> catheter independent procedural data </a:t>
            </a:r>
            <a:r>
              <a:rPr lang="en-US" sz="1200" dirty="0"/>
              <a:t>(2 of 2)</a:t>
            </a:r>
          </a:p>
        </p:txBody>
      </p:sp>
      <p:sp>
        <p:nvSpPr>
          <p:cNvPr id="4" name="Content Placeholder 3"/>
          <p:cNvSpPr>
            <a:spLocks noGrp="1"/>
          </p:cNvSpPr>
          <p:nvPr>
            <p:ph idx="1"/>
          </p:nvPr>
        </p:nvSpPr>
        <p:spPr>
          <a:xfrm>
            <a:off x="502920" y="914401"/>
            <a:ext cx="8552590" cy="3367454"/>
          </a:xfrm>
        </p:spPr>
        <p:txBody>
          <a:bodyPr/>
          <a:lstStyle/>
          <a:p>
            <a:pPr marL="0" lvl="1" indent="0">
              <a:buNone/>
            </a:pPr>
            <a:r>
              <a:rPr lang="en-US" sz="1200" dirty="0"/>
              <a:t>Clinical procedural data summary from 12 independent studies including more than 400 patients undergoing ablation with the TactiCath catheter, and additional patients treated with other contact force sensing catheters or with non-CF ablation. </a:t>
            </a:r>
          </a:p>
        </p:txBody>
      </p:sp>
      <p:sp>
        <p:nvSpPr>
          <p:cNvPr id="12" name="Date Placeholder 11"/>
          <p:cNvSpPr>
            <a:spLocks noGrp="1"/>
          </p:cNvSpPr>
          <p:nvPr>
            <p:ph type="dt" sz="half" idx="10"/>
          </p:nvPr>
        </p:nvSpPr>
        <p:spPr/>
        <p:txBody>
          <a:bodyPr/>
          <a:lstStyle/>
          <a:p>
            <a:fld id="{C6FAC688-5010-8843-B41A-D927076AC443}" type="datetime1">
              <a:rPr lang="en-US" smtClean="0">
                <a:solidFill>
                  <a:srgbClr val="000000"/>
                </a:solidFill>
              </a:rPr>
              <a:pPr/>
              <a:t>3/29/2019</a:t>
            </a:fld>
            <a:endParaRPr lang="en-US">
              <a:solidFill>
                <a:srgbClr val="000000"/>
              </a:solidFill>
            </a:endParaRPr>
          </a:p>
        </p:txBody>
      </p:sp>
      <p:sp>
        <p:nvSpPr>
          <p:cNvPr id="3" name="Slide Number Placeholder 2"/>
          <p:cNvSpPr>
            <a:spLocks noGrp="1"/>
          </p:cNvSpPr>
          <p:nvPr>
            <p:ph type="sldNum" sz="quarter" idx="12"/>
          </p:nvPr>
        </p:nvSpPr>
        <p:spPr/>
        <p:txBody>
          <a:bodyPr/>
          <a:lstStyle/>
          <a:p>
            <a:fld id="{0C9F10FC-1A7C-0142-9391-393B55E2CC4A}" type="slidenum">
              <a:rPr lang="en-US" smtClean="0">
                <a:solidFill>
                  <a:srgbClr val="000000"/>
                </a:solidFill>
              </a:rPr>
              <a:pPr/>
              <a:t>74</a:t>
            </a:fld>
            <a:endParaRPr lang="en-US" dirty="0">
              <a:solidFill>
                <a:srgbClr val="000000"/>
              </a:solidFill>
            </a:endParaRPr>
          </a:p>
        </p:txBody>
      </p:sp>
    </p:spTree>
    <p:extLst>
      <p:ext uri="{BB962C8B-B14F-4D97-AF65-F5344CB8AC3E}">
        <p14:creationId xmlns:p14="http://schemas.microsoft.com/office/powerpoint/2010/main" val="27246063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TactiCath</a:t>
            </a:r>
            <a:r>
              <a:rPr lang="en-US" baseline="30000" dirty="0"/>
              <a:t>™</a:t>
            </a:r>
            <a:r>
              <a:rPr lang="en-US" dirty="0"/>
              <a:t> catheter independent outcomes data </a:t>
            </a:r>
            <a:r>
              <a:rPr lang="en-US" sz="1200" dirty="0"/>
              <a:t>(1 of 2)</a:t>
            </a:r>
          </a:p>
        </p:txBody>
      </p:sp>
      <p:sp>
        <p:nvSpPr>
          <p:cNvPr id="4" name="Content Placeholder 3"/>
          <p:cNvSpPr>
            <a:spLocks noGrp="1"/>
          </p:cNvSpPr>
          <p:nvPr>
            <p:ph idx="1"/>
          </p:nvPr>
        </p:nvSpPr>
        <p:spPr>
          <a:xfrm>
            <a:off x="502920" y="914401"/>
            <a:ext cx="8395978" cy="3367454"/>
          </a:xfrm>
        </p:spPr>
        <p:txBody>
          <a:bodyPr/>
          <a:lstStyle/>
          <a:p>
            <a:pPr marL="0" lvl="1" indent="0">
              <a:buNone/>
            </a:pPr>
            <a:r>
              <a:rPr lang="en-US" sz="1200" dirty="0"/>
              <a:t>Clinical outcomes summary from 12 independent studies including more than 400 patients undergoing ablation with the TactiCath catheter, and additional patients treated with other contact force sensing catheters or with non-CF ablation. </a:t>
            </a:r>
          </a:p>
        </p:txBody>
      </p:sp>
      <p:sp>
        <p:nvSpPr>
          <p:cNvPr id="12" name="Date Placeholder 11"/>
          <p:cNvSpPr>
            <a:spLocks noGrp="1"/>
          </p:cNvSpPr>
          <p:nvPr>
            <p:ph type="dt" sz="half" idx="10"/>
          </p:nvPr>
        </p:nvSpPr>
        <p:spPr/>
        <p:txBody>
          <a:bodyPr/>
          <a:lstStyle/>
          <a:p>
            <a:fld id="{7C8BBFC3-7539-9A44-92F1-34EC2BC9A822}"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75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8327343"/>
              </p:ext>
            </p:extLst>
          </p:nvPr>
        </p:nvGraphicFramePr>
        <p:xfrm>
          <a:off x="0" y="1457456"/>
          <a:ext cx="9144000" cy="3242670"/>
        </p:xfrm>
        <a:graphic>
          <a:graphicData uri="http://schemas.openxmlformats.org/drawingml/2006/table">
            <a:tbl>
              <a:tblPr firstRow="1" bandRow="1">
                <a:tableStyleId>{5C22544A-7EE6-4342-B048-85BDC9FD1C3A}</a:tableStyleId>
              </a:tblPr>
              <a:tblGrid>
                <a:gridCol w="1005250">
                  <a:extLst>
                    <a:ext uri="{9D8B030D-6E8A-4147-A177-3AD203B41FA5}">
                      <a16:colId xmlns:a16="http://schemas.microsoft.com/office/drawing/2014/main" val="20000"/>
                    </a:ext>
                  </a:extLst>
                </a:gridCol>
                <a:gridCol w="773182">
                  <a:extLst>
                    <a:ext uri="{9D8B030D-6E8A-4147-A177-3AD203B41FA5}">
                      <a16:colId xmlns:a16="http://schemas.microsoft.com/office/drawing/2014/main" val="20001"/>
                    </a:ext>
                  </a:extLst>
                </a:gridCol>
                <a:gridCol w="793527">
                  <a:extLst>
                    <a:ext uri="{9D8B030D-6E8A-4147-A177-3AD203B41FA5}">
                      <a16:colId xmlns:a16="http://schemas.microsoft.com/office/drawing/2014/main" val="20002"/>
                    </a:ext>
                  </a:extLst>
                </a:gridCol>
                <a:gridCol w="1121838">
                  <a:extLst>
                    <a:ext uri="{9D8B030D-6E8A-4147-A177-3AD203B41FA5}">
                      <a16:colId xmlns:a16="http://schemas.microsoft.com/office/drawing/2014/main" val="20003"/>
                    </a:ext>
                  </a:extLst>
                </a:gridCol>
                <a:gridCol w="799363">
                  <a:extLst>
                    <a:ext uri="{9D8B030D-6E8A-4147-A177-3AD203B41FA5}">
                      <a16:colId xmlns:a16="http://schemas.microsoft.com/office/drawing/2014/main" val="20004"/>
                    </a:ext>
                  </a:extLst>
                </a:gridCol>
                <a:gridCol w="1527025">
                  <a:extLst>
                    <a:ext uri="{9D8B030D-6E8A-4147-A177-3AD203B41FA5}">
                      <a16:colId xmlns:a16="http://schemas.microsoft.com/office/drawing/2014/main" val="20005"/>
                    </a:ext>
                  </a:extLst>
                </a:gridCol>
                <a:gridCol w="3123815">
                  <a:extLst>
                    <a:ext uri="{9D8B030D-6E8A-4147-A177-3AD203B41FA5}">
                      <a16:colId xmlns:a16="http://schemas.microsoft.com/office/drawing/2014/main" val="20006"/>
                    </a:ext>
                  </a:extLst>
                </a:gridCol>
              </a:tblGrid>
              <a:tr h="224717">
                <a:tc>
                  <a:txBody>
                    <a:bodyPr/>
                    <a:lstStyle/>
                    <a:p>
                      <a:pPr marL="0" marR="0" algn="l">
                        <a:spcBef>
                          <a:spcPts val="0"/>
                        </a:spcBef>
                        <a:spcAft>
                          <a:spcPts val="0"/>
                        </a:spcAft>
                      </a:pPr>
                      <a:r>
                        <a:rPr lang="en-US" sz="1000" b="1" dirty="0">
                          <a:effectLst/>
                          <a:latin typeface="Calibri" charset="0"/>
                          <a:ea typeface="Calibri" charset="0"/>
                          <a:cs typeface="Calibri" charset="0"/>
                        </a:rPr>
                        <a:t>Lead Author, Year </a:t>
                      </a:r>
                      <a:endParaRPr lang="en-US" sz="1000" b="1"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1000" dirty="0">
                          <a:effectLst/>
                          <a:latin typeface="Calibri" charset="0"/>
                          <a:ea typeface="Calibri" charset="0"/>
                          <a:cs typeface="Calibri" charset="0"/>
                        </a:rPr>
                        <a:t>Ablation procedures</a:t>
                      </a:r>
                      <a:endParaRPr lang="en-US" sz="1000"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1000" dirty="0">
                          <a:solidFill>
                            <a:schemeClr val="bg1"/>
                          </a:solidFill>
                          <a:effectLst/>
                          <a:latin typeface="Calibri" charset="0"/>
                          <a:ea typeface="Calibri" charset="0"/>
                          <a:cs typeface="Calibri" charset="0"/>
                        </a:rPr>
                        <a:t>Follow-up duration</a:t>
                      </a:r>
                    </a:p>
                  </a:txBody>
                  <a:tcPr marL="68580" marR="68580" marT="34290" marB="34290" anchor="ctr"/>
                </a:tc>
                <a:tc gridSpan="3">
                  <a:txBody>
                    <a:bodyPr/>
                    <a:lstStyle/>
                    <a:p>
                      <a:pPr marL="0" marR="0" algn="ctr">
                        <a:spcBef>
                          <a:spcPts val="0"/>
                        </a:spcBef>
                        <a:spcAft>
                          <a:spcPts val="0"/>
                        </a:spcAft>
                      </a:pPr>
                      <a:r>
                        <a:rPr lang="en-US" sz="1000" dirty="0">
                          <a:effectLst/>
                          <a:latin typeface="Calibri" charset="0"/>
                          <a:ea typeface="Calibri" charset="0"/>
                          <a:cs typeface="Calibri" charset="0"/>
                        </a:rPr>
                        <a:t>Freedom from AF Recurrence, rate (no. of patients)</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baseline="0" dirty="0">
                          <a:effectLst/>
                          <a:latin typeface="Calibri" charset="0"/>
                          <a:ea typeface="Calibri" charset="0"/>
                          <a:cs typeface="Calibri" charset="0"/>
                        </a:rPr>
                        <a:t>Complications</a:t>
                      </a:r>
                      <a:endParaRPr lang="en-US" sz="1000" dirty="0">
                        <a:solidFill>
                          <a:srgbClr val="000000"/>
                        </a:solidFill>
                        <a:effectLst/>
                        <a:latin typeface="Calibri" charset="0"/>
                        <a:ea typeface="Calibri" charset="0"/>
                        <a:cs typeface="Calibri" charset="0"/>
                      </a:endParaRPr>
                    </a:p>
                  </a:txBody>
                  <a:tcPr marL="68580" marR="68580" marT="34290" marB="34290" anchor="ctr"/>
                </a:tc>
                <a:extLst>
                  <a:ext uri="{0D108BD9-81ED-4DB2-BD59-A6C34878D82A}">
                    <a16:rowId xmlns:a16="http://schemas.microsoft.com/office/drawing/2014/main" val="10000"/>
                  </a:ext>
                </a:extLst>
              </a:tr>
              <a:tr h="194670">
                <a:tc>
                  <a:txBody>
                    <a:bodyPr/>
                    <a:lstStyle/>
                    <a:p>
                      <a:endParaRPr lang="en-US" sz="800" b="1"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algn="ctr"/>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algn="ctr"/>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1" dirty="0" err="1">
                          <a:solidFill>
                            <a:srgbClr val="FFFFFF"/>
                          </a:solidFill>
                          <a:effectLst/>
                          <a:latin typeface="Calibri" charset="0"/>
                          <a:ea typeface="Calibri" charset="0"/>
                          <a:cs typeface="Calibri" charset="0"/>
                        </a:rPr>
                        <a:t>TactiCath</a:t>
                      </a:r>
                      <a:r>
                        <a:rPr lang="en-US" sz="800" b="1" dirty="0">
                          <a:solidFill>
                            <a:srgbClr val="FFFFFF"/>
                          </a:solidFill>
                          <a:effectLst/>
                          <a:latin typeface="Calibri" charset="0"/>
                          <a:ea typeface="Calibri" charset="0"/>
                          <a:cs typeface="Calibri" charset="0"/>
                        </a:rPr>
                        <a:t> Catheter</a:t>
                      </a:r>
                    </a:p>
                  </a:txBody>
                  <a:tcPr marL="68580" marR="68580" marT="34290" marB="34290" anchor="ctr">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Catheter</a:t>
                      </a:r>
                    </a:p>
                  </a:txBody>
                  <a:tcPr marL="68580" marR="68580" marT="34290" marB="34290" anchor="ctr">
                    <a:solidFill>
                      <a:schemeClr val="tx1">
                        <a:lumMod val="65000"/>
                        <a:lumOff val="35000"/>
                      </a:schemeClr>
                    </a:solidFill>
                  </a:tcPr>
                </a:tc>
                <a:tc>
                  <a:txBody>
                    <a:bodyPr/>
                    <a:lstStyle/>
                    <a:p>
                      <a:pPr marL="0" marR="0" algn="l">
                        <a:spcBef>
                          <a:spcPts val="0"/>
                        </a:spcBef>
                        <a:spcAft>
                          <a:spcPts val="0"/>
                        </a:spcAft>
                      </a:pPr>
                      <a:endParaRPr lang="en-US" sz="800" b="1" dirty="0">
                        <a:solidFill>
                          <a:srgbClr val="FFFFFF"/>
                        </a:solidFill>
                        <a:effectLst/>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162890">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Casella, 2014</a:t>
                      </a:r>
                      <a:r>
                        <a:rPr lang="en-US" sz="800" b="1" u="none" baseline="30000" dirty="0">
                          <a:solidFill>
                            <a:schemeClr val="tx1"/>
                          </a:solidFill>
                          <a:effectLst/>
                          <a:latin typeface="Calibri" charset="0"/>
                          <a:ea typeface="Calibri" charset="0"/>
                          <a:cs typeface="Calibri" charset="0"/>
                        </a:rPr>
                        <a:t>1</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dirty="0">
                          <a:solidFill>
                            <a:srgbClr val="000000"/>
                          </a:solidFill>
                          <a:effectLst/>
                          <a:latin typeface="Calibri" charset="0"/>
                          <a:ea typeface="Calibri" charset="0"/>
                          <a:cs typeface="Calibri" charset="0"/>
                        </a:rPr>
                        <a:t>12 mos.</a:t>
                      </a: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85% (17/20)</a:t>
                      </a:r>
                    </a:p>
                  </a:txBody>
                  <a:tcPr marL="68580" marR="68580" marT="34290" marB="34290" anchor="ctr">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 80% (28/35)</a:t>
                      </a:r>
                    </a:p>
                  </a:txBody>
                  <a:tcPr marL="68580" marR="68580" marT="34290" marB="34290" anchor="ctr">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No major complications</a:t>
                      </a: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2"/>
                  </a:ext>
                </a:extLst>
              </a:tr>
              <a:tr h="468649">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Wakili</a:t>
                      </a:r>
                      <a:r>
                        <a:rPr lang="en-US" sz="800" b="1" u="none" dirty="0">
                          <a:solidFill>
                            <a:schemeClr val="tx1"/>
                          </a:solidFill>
                          <a:effectLst/>
                          <a:latin typeface="Calibri" charset="0"/>
                          <a:ea typeface="Calibri" charset="0"/>
                          <a:cs typeface="Calibri" charset="0"/>
                        </a:rPr>
                        <a:t>, 2014</a:t>
                      </a:r>
                      <a:r>
                        <a:rPr lang="en-US" sz="800" b="1" u="none" baseline="30000" dirty="0">
                          <a:solidFill>
                            <a:schemeClr val="tx1"/>
                          </a:solidFill>
                          <a:effectLst/>
                          <a:latin typeface="Calibri" charset="0"/>
                          <a:ea typeface="Calibri" charset="0"/>
                          <a:cs typeface="Calibri" charset="0"/>
                        </a:rPr>
                        <a:t>2</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(58% PAF)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dirty="0">
                          <a:solidFill>
                            <a:srgbClr val="000000"/>
                          </a:solidFill>
                          <a:effectLst/>
                          <a:latin typeface="Calibri" charset="0"/>
                          <a:ea typeface="Calibri" charset="0"/>
                          <a:cs typeface="Calibri" charset="0"/>
                        </a:rPr>
                        <a:t>12 mos.</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PAF: 72.2% (13/18)</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Overall: 59.4 % (19/32) </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(off AADs)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 PAF: 71.4% (15/21)</a:t>
                      </a:r>
                    </a:p>
                    <a:p>
                      <a:pPr marL="0" marR="0" algn="ctr">
                        <a:spcBef>
                          <a:spcPts val="0"/>
                        </a:spcBef>
                        <a:spcAft>
                          <a:spcPts val="0"/>
                        </a:spcAft>
                      </a:pPr>
                      <a:r>
                        <a:rPr lang="en-US" sz="800" b="0" dirty="0" err="1">
                          <a:solidFill>
                            <a:schemeClr val="tx1"/>
                          </a:solidFill>
                          <a:effectLst/>
                          <a:latin typeface="Calibri" charset="0"/>
                          <a:ea typeface="Calibri" charset="0"/>
                          <a:cs typeface="Calibri" charset="0"/>
                        </a:rPr>
                        <a:t>PeAF</a:t>
                      </a:r>
                      <a:r>
                        <a:rPr lang="en-US" sz="800" b="0" dirty="0">
                          <a:solidFill>
                            <a:schemeClr val="tx1"/>
                          </a:solidFill>
                          <a:effectLst/>
                          <a:latin typeface="Calibri" charset="0"/>
                          <a:ea typeface="Calibri" charset="0"/>
                          <a:cs typeface="Calibri" charset="0"/>
                        </a:rPr>
                        <a:t>: 50.0% (7/14)</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Overall: 62.9% (22/35)</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(off AADs)</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l">
                        <a:spcBef>
                          <a:spcPts val="0"/>
                        </a:spcBef>
                        <a:spcAft>
                          <a:spcPts val="0"/>
                        </a:spcAft>
                      </a:pPr>
                      <a:r>
                        <a:rPr lang="nn-NO" sz="800" b="0" dirty="0">
                          <a:solidFill>
                            <a:schemeClr val="tx1"/>
                          </a:solidFill>
                          <a:effectLst/>
                          <a:latin typeface="Calibri" charset="0"/>
                          <a:ea typeface="Calibri" charset="0"/>
                          <a:cs typeface="Calibri" charset="0"/>
                        </a:rPr>
                        <a:t>No severe complications; Total: 6.3% CF vs 5.7% RF;</a:t>
                      </a:r>
                    </a:p>
                    <a:p>
                      <a:pPr marL="0" marR="0" algn="l">
                        <a:spcBef>
                          <a:spcPts val="0"/>
                        </a:spcBef>
                        <a:spcAft>
                          <a:spcPts val="0"/>
                        </a:spcAft>
                      </a:pPr>
                      <a:r>
                        <a:rPr lang="nn-NO" sz="800" b="0" dirty="0">
                          <a:solidFill>
                            <a:schemeClr val="tx1"/>
                          </a:solidFill>
                          <a:effectLst/>
                          <a:latin typeface="Calibri" charset="0"/>
                          <a:ea typeface="Calibri" charset="0"/>
                          <a:cs typeface="Calibri" charset="0"/>
                        </a:rPr>
                        <a:t>Pericardial effusion: 3.1% CF vs 3.1% RF;</a:t>
                      </a:r>
                    </a:p>
                    <a:p>
                      <a:pPr marL="0" marR="0" algn="l">
                        <a:spcBef>
                          <a:spcPts val="0"/>
                        </a:spcBef>
                        <a:spcAft>
                          <a:spcPts val="0"/>
                        </a:spcAft>
                      </a:pPr>
                      <a:r>
                        <a:rPr lang="nn-NO" sz="800" b="0" dirty="0">
                          <a:solidFill>
                            <a:schemeClr val="tx1"/>
                          </a:solidFill>
                          <a:effectLst/>
                          <a:latin typeface="Calibri" charset="0"/>
                          <a:ea typeface="Calibri" charset="0"/>
                          <a:cs typeface="Calibri" charset="0"/>
                        </a:rPr>
                        <a:t>Femoral AV fistula: 3.1% CF vs 3.1% RF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3"/>
                  </a:ext>
                </a:extLst>
              </a:tr>
              <a:tr h="258610">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Wutzler</a:t>
                      </a:r>
                      <a:r>
                        <a:rPr lang="en-US" sz="800" b="1" u="none" dirty="0">
                          <a:solidFill>
                            <a:schemeClr val="tx1"/>
                          </a:solidFill>
                          <a:effectLst/>
                          <a:latin typeface="Calibri" charset="0"/>
                          <a:ea typeface="Calibri" charset="0"/>
                          <a:cs typeface="Calibri" charset="0"/>
                        </a:rPr>
                        <a:t>, 2014</a:t>
                      </a:r>
                      <a:r>
                        <a:rPr lang="en-US" sz="800" b="1" u="none" baseline="30000" dirty="0">
                          <a:solidFill>
                            <a:schemeClr val="tx1"/>
                          </a:solidFill>
                          <a:effectLst/>
                          <a:latin typeface="Calibri" charset="0"/>
                          <a:ea typeface="Calibri" charset="0"/>
                          <a:cs typeface="Calibri" charset="0"/>
                        </a:rPr>
                        <a:t>3</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(73% PAF)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dirty="0">
                          <a:solidFill>
                            <a:srgbClr val="000000"/>
                          </a:solidFill>
                          <a:effectLst/>
                          <a:latin typeface="Calibri" charset="0"/>
                          <a:ea typeface="Calibri" charset="0"/>
                          <a:cs typeface="Calibri" charset="0"/>
                        </a:rPr>
                        <a:t>12 mos.</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83.9% (26/31)</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rgbClr val="E7EFF9"/>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a:t>
                      </a:r>
                      <a:r>
                        <a:rPr lang="en-US" sz="800" b="0" baseline="0" dirty="0">
                          <a:solidFill>
                            <a:schemeClr val="tx1"/>
                          </a:solidFill>
                          <a:effectLst/>
                          <a:latin typeface="Calibri" charset="0"/>
                          <a:ea typeface="Calibri" charset="0"/>
                          <a:cs typeface="Calibri" charset="0"/>
                        </a:rPr>
                        <a:t> 63.4% (71/112)</a:t>
                      </a:r>
                      <a:endParaRPr lang="en-US" sz="800" b="0"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Major - Pericardial effusion: 0 CF vs 0.9% RF;</a:t>
                      </a:r>
                    </a:p>
                    <a:p>
                      <a:pPr marL="0" marR="0" algn="l">
                        <a:spcBef>
                          <a:spcPts val="0"/>
                        </a:spcBef>
                        <a:spcAft>
                          <a:spcPts val="0"/>
                        </a:spcAft>
                      </a:pPr>
                      <a:r>
                        <a:rPr lang="en-US" sz="800" b="0" dirty="0">
                          <a:solidFill>
                            <a:schemeClr val="tx1"/>
                          </a:solidFill>
                          <a:effectLst/>
                          <a:latin typeface="Calibri" charset="0"/>
                          <a:ea typeface="Calibri" charset="0"/>
                          <a:cs typeface="Calibri" charset="0"/>
                        </a:rPr>
                        <a:t>Minor - Femoral hematoma: 3.2% CF vs 2.7% RF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4"/>
                  </a:ext>
                </a:extLst>
              </a:tr>
              <a:tr h="248764">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le </a:t>
                      </a:r>
                      <a:r>
                        <a:rPr lang="en-US" sz="800" b="1" u="none" dirty="0" err="1">
                          <a:solidFill>
                            <a:schemeClr val="tx1"/>
                          </a:solidFill>
                          <a:effectLst/>
                          <a:latin typeface="Calibri" charset="0"/>
                          <a:ea typeface="Calibri" charset="0"/>
                          <a:cs typeface="Calibri" charset="0"/>
                        </a:rPr>
                        <a:t>Polain</a:t>
                      </a:r>
                      <a:r>
                        <a:rPr lang="en-US" sz="800" b="1" u="none" dirty="0">
                          <a:solidFill>
                            <a:schemeClr val="tx1"/>
                          </a:solidFill>
                          <a:effectLst/>
                          <a:latin typeface="Calibri" charset="0"/>
                          <a:ea typeface="Calibri" charset="0"/>
                          <a:cs typeface="Calibri" charset="0"/>
                        </a:rPr>
                        <a:t> </a:t>
                      </a:r>
                      <a:r>
                        <a:rPr lang="en-US" sz="800" b="1" u="none" dirty="0" err="1">
                          <a:solidFill>
                            <a:schemeClr val="tx1"/>
                          </a:solidFill>
                          <a:effectLst/>
                          <a:latin typeface="Calibri" charset="0"/>
                          <a:ea typeface="Calibri" charset="0"/>
                          <a:cs typeface="Calibri" charset="0"/>
                        </a:rPr>
                        <a:t>deWaroux</a:t>
                      </a:r>
                      <a:r>
                        <a:rPr lang="en-US" sz="800" b="1" u="none" dirty="0">
                          <a:solidFill>
                            <a:schemeClr val="tx1"/>
                          </a:solidFill>
                          <a:effectLst/>
                          <a:latin typeface="Calibri" charset="0"/>
                          <a:ea typeface="Calibri" charset="0"/>
                          <a:cs typeface="Calibri" charset="0"/>
                        </a:rPr>
                        <a:t>, 2015</a:t>
                      </a:r>
                      <a:r>
                        <a:rPr lang="en-US" sz="800" b="1" u="none" baseline="30000" dirty="0">
                          <a:solidFill>
                            <a:schemeClr val="tx1"/>
                          </a:solidFill>
                          <a:effectLst/>
                          <a:latin typeface="Calibri" charset="0"/>
                          <a:ea typeface="Calibri" charset="0"/>
                          <a:cs typeface="Calibri" charset="0"/>
                        </a:rPr>
                        <a:t>4</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rgbClr val="000000"/>
                          </a:solidFill>
                          <a:effectLst/>
                          <a:latin typeface="Calibri" charset="0"/>
                          <a:ea typeface="Calibri" charset="0"/>
                          <a:cs typeface="Calibri" charset="0"/>
                        </a:rPr>
                        <a:t>60 min.</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NR (n = 34)</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(35% no dormant conduction)</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NR (only assessed dormant conduction based on applied CF and FTI™ values per PV segment 1 hour after successful PVI)</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5"/>
                  </a:ext>
                </a:extLst>
              </a:tr>
              <a:tr h="248764">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Matsuda, 2015</a:t>
                      </a:r>
                      <a:r>
                        <a:rPr lang="en-US" sz="800" b="1" u="none" baseline="30000" dirty="0">
                          <a:solidFill>
                            <a:schemeClr val="tx1"/>
                          </a:solidFill>
                          <a:effectLst/>
                          <a:latin typeface="Calibri" charset="0"/>
                          <a:ea typeface="Calibri" charset="0"/>
                          <a:cs typeface="Calibri" charset="0"/>
                        </a:rPr>
                        <a:t>5</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(60% PAF)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rgbClr val="000000"/>
                          </a:solidFill>
                          <a:effectLst/>
                          <a:latin typeface="Calibri" charset="0"/>
                          <a:ea typeface="Calibri" charset="0"/>
                          <a:cs typeface="Calibri" charset="0"/>
                        </a:rPr>
                        <a:t>Procedure</a:t>
                      </a:r>
                      <a:r>
                        <a:rPr lang="en-US" sz="800" b="0" baseline="0" dirty="0">
                          <a:solidFill>
                            <a:srgbClr val="000000"/>
                          </a:solidFill>
                          <a:effectLst/>
                          <a:latin typeface="Calibri" charset="0"/>
                          <a:ea typeface="Calibri" charset="0"/>
                          <a:cs typeface="Calibri" charset="0"/>
                        </a:rPr>
                        <a:t> only</a:t>
                      </a:r>
                      <a:endParaRPr lang="en-US" sz="800" b="0" dirty="0">
                        <a:solidFill>
                          <a:srgbClr val="000000"/>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NR (100%, 25/25 successful</a:t>
                      </a:r>
                      <a:r>
                        <a:rPr lang="en-US" sz="800" b="0" baseline="0" dirty="0">
                          <a:solidFill>
                            <a:schemeClr val="tx1"/>
                          </a:solidFill>
                          <a:effectLst/>
                          <a:latin typeface="Calibri" charset="0"/>
                          <a:ea typeface="Calibri" charset="0"/>
                          <a:cs typeface="Calibri" charset="0"/>
                        </a:rPr>
                        <a:t> PVI)</a:t>
                      </a:r>
                      <a:endParaRPr lang="en-US" sz="800" b="0"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NR (CF parameters only by anatomical location during AF and sinus rhythm)</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6"/>
                  </a:ext>
                </a:extLst>
              </a:tr>
              <a:tr h="248764">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Providencia, 2015 [abstract]</a:t>
                      </a:r>
                      <a:r>
                        <a:rPr lang="en-US" sz="800" b="1" u="none" baseline="30000" dirty="0">
                          <a:solidFill>
                            <a:schemeClr val="tx1"/>
                          </a:solidFill>
                          <a:effectLst/>
                          <a:latin typeface="Calibri" charset="0"/>
                          <a:ea typeface="Calibri" charset="0"/>
                          <a:cs typeface="Calibri" charset="0"/>
                        </a:rPr>
                        <a:t>6</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AF (55.5% PAF)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rgbClr val="000000"/>
                          </a:solidFill>
                          <a:effectLst/>
                          <a:latin typeface="Calibri" charset="0"/>
                          <a:ea typeface="Calibri" charset="0"/>
                          <a:cs typeface="Calibri" charset="0"/>
                        </a:rPr>
                        <a:t>12 mos.</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PAF: 87.9%</a:t>
                      </a:r>
                    </a:p>
                    <a:p>
                      <a:pPr marL="0" marR="0" algn="ctr">
                        <a:spcBef>
                          <a:spcPts val="0"/>
                        </a:spcBef>
                        <a:spcAft>
                          <a:spcPts val="0"/>
                        </a:spcAft>
                      </a:pPr>
                      <a:r>
                        <a:rPr lang="en-US" sz="800" b="0" dirty="0" err="1">
                          <a:solidFill>
                            <a:schemeClr val="tx1"/>
                          </a:solidFill>
                          <a:effectLst/>
                          <a:latin typeface="Calibri" charset="0"/>
                          <a:ea typeface="Calibri" charset="0"/>
                          <a:cs typeface="Calibri" charset="0"/>
                        </a:rPr>
                        <a:t>PeAF</a:t>
                      </a:r>
                      <a:r>
                        <a:rPr lang="en-US" sz="800" b="0" dirty="0">
                          <a:solidFill>
                            <a:schemeClr val="tx1"/>
                          </a:solidFill>
                          <a:effectLst/>
                          <a:latin typeface="Calibri" charset="0"/>
                          <a:ea typeface="Calibri" charset="0"/>
                          <a:cs typeface="Calibri" charset="0"/>
                        </a:rPr>
                        <a:t>: 72.7% </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(n = 110)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PAF: 89.3%</a:t>
                      </a:r>
                    </a:p>
                    <a:p>
                      <a:pPr marL="0" marR="0" algn="ctr">
                        <a:spcBef>
                          <a:spcPts val="0"/>
                        </a:spcBef>
                        <a:spcAft>
                          <a:spcPts val="0"/>
                        </a:spcAft>
                      </a:pPr>
                      <a:r>
                        <a:rPr lang="en-US" sz="800" b="0" dirty="0" err="1">
                          <a:solidFill>
                            <a:schemeClr val="tx1"/>
                          </a:solidFill>
                          <a:effectLst/>
                          <a:latin typeface="Calibri" charset="0"/>
                          <a:ea typeface="Calibri" charset="0"/>
                          <a:cs typeface="Calibri" charset="0"/>
                        </a:rPr>
                        <a:t>PeAF</a:t>
                      </a:r>
                      <a:r>
                        <a:rPr lang="en-US" sz="800" b="0" dirty="0">
                          <a:solidFill>
                            <a:schemeClr val="tx1"/>
                          </a:solidFill>
                          <a:effectLst/>
                          <a:latin typeface="Calibri" charset="0"/>
                          <a:ea typeface="Calibri" charset="0"/>
                          <a:cs typeface="Calibri" charset="0"/>
                        </a:rPr>
                        <a:t>: 73.4%</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 n= 253)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 PAF: 81.5%</a:t>
                      </a:r>
                    </a:p>
                    <a:p>
                      <a:pPr marL="0" marR="0" algn="ctr">
                        <a:spcBef>
                          <a:spcPts val="0"/>
                        </a:spcBef>
                        <a:spcAft>
                          <a:spcPts val="0"/>
                        </a:spcAft>
                      </a:pPr>
                      <a:r>
                        <a:rPr lang="en-US" sz="800" b="0" dirty="0" err="1">
                          <a:solidFill>
                            <a:schemeClr val="tx1"/>
                          </a:solidFill>
                          <a:effectLst/>
                          <a:latin typeface="Calibri" charset="0"/>
                          <a:ea typeface="Calibri" charset="0"/>
                          <a:cs typeface="Calibri" charset="0"/>
                        </a:rPr>
                        <a:t>PeAF</a:t>
                      </a:r>
                      <a:r>
                        <a:rPr lang="en-US" sz="800" b="0" dirty="0">
                          <a:solidFill>
                            <a:schemeClr val="tx1"/>
                          </a:solidFill>
                          <a:effectLst/>
                          <a:latin typeface="Calibri" charset="0"/>
                          <a:ea typeface="Calibri" charset="0"/>
                          <a:cs typeface="Calibri" charset="0"/>
                        </a:rPr>
                        <a:t>: 58.7%</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(n = 358)</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8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NR (only assessed predictors</a:t>
                      </a:r>
                      <a:r>
                        <a:rPr lang="en-US" sz="800" b="0" baseline="0" dirty="0">
                          <a:solidFill>
                            <a:schemeClr val="tx1"/>
                          </a:solidFill>
                          <a:effectLst/>
                          <a:latin typeface="Calibri" charset="0"/>
                          <a:ea typeface="Calibri" charset="0"/>
                          <a:cs typeface="Calibri" charset="0"/>
                        </a:rPr>
                        <a:t> of success; using CF catheters was an independent predictor of procedural success [HR=0.58, 95% CI 0.42-0.79)]</a:t>
                      </a:r>
                      <a:endParaRPr lang="en-US" sz="800" b="0"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7"/>
                  </a:ext>
                </a:extLst>
              </a:tr>
              <a:tr h="248764">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Squara</a:t>
                      </a:r>
                      <a:r>
                        <a:rPr lang="en-US" sz="800" b="1" u="none" dirty="0">
                          <a:solidFill>
                            <a:schemeClr val="tx1"/>
                          </a:solidFill>
                          <a:effectLst/>
                          <a:latin typeface="Calibri" charset="0"/>
                          <a:ea typeface="Calibri" charset="0"/>
                          <a:cs typeface="Calibri" charset="0"/>
                        </a:rPr>
                        <a:t>, 2015</a:t>
                      </a:r>
                      <a:r>
                        <a:rPr lang="en-US" sz="800" b="1" u="none" baseline="30000" dirty="0">
                          <a:solidFill>
                            <a:schemeClr val="tx1"/>
                          </a:solidFill>
                          <a:effectLst/>
                          <a:latin typeface="Calibri" charset="0"/>
                          <a:ea typeface="Calibri" charset="0"/>
                          <a:cs typeface="Calibri" charset="0"/>
                        </a:rPr>
                        <a:t>7</a:t>
                      </a:r>
                      <a:endParaRPr lang="en-US" sz="800" b="1" u="none"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rgbClr val="000000"/>
                          </a:solidFill>
                          <a:effectLst/>
                          <a:latin typeface="Calibri" charset="0"/>
                          <a:ea typeface="Calibri" charset="0"/>
                          <a:cs typeface="Calibri" charset="0"/>
                        </a:rPr>
                        <a:t>12 mos.</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81.3%</a:t>
                      </a:r>
                      <a:r>
                        <a:rPr lang="en-US" sz="800" b="0" baseline="0" dirty="0">
                          <a:solidFill>
                            <a:schemeClr val="tx1"/>
                          </a:solidFill>
                          <a:effectLst/>
                          <a:latin typeface="Calibri" charset="0"/>
                          <a:ea typeface="Calibri" charset="0"/>
                          <a:cs typeface="Calibri" charset="0"/>
                        </a:rPr>
                        <a:t> (n = 198)</a:t>
                      </a:r>
                      <a:endParaRPr lang="en-US" sz="800" b="0" dirty="0">
                        <a:solidFill>
                          <a:schemeClr val="tx1"/>
                        </a:solidFill>
                        <a:effectLst/>
                        <a:latin typeface="Calibri" charset="0"/>
                        <a:ea typeface="Calibri" charset="0"/>
                        <a:cs typeface="Calibri" charset="0"/>
                      </a:endParaRP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hMerge="1">
                  <a:txBody>
                    <a:bodyPr/>
                    <a:lstStyle/>
                    <a:p>
                      <a:endParaRPr lang="en-US"/>
                    </a:p>
                  </a:txBody>
                  <a:tcP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CB2: 80.9% (n = 178)</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Total: 7.1% CF vs 7.3% CB2; Transient PNP: 0 CF vs 5.6% CB2;</a:t>
                      </a:r>
                    </a:p>
                    <a:p>
                      <a:pPr marL="0" marR="0" algn="l">
                        <a:spcBef>
                          <a:spcPts val="0"/>
                        </a:spcBef>
                        <a:spcAft>
                          <a:spcPts val="0"/>
                        </a:spcAft>
                      </a:pPr>
                      <a:r>
                        <a:rPr lang="en-US" sz="800" b="0" dirty="0">
                          <a:solidFill>
                            <a:schemeClr val="tx1"/>
                          </a:solidFill>
                          <a:effectLst/>
                          <a:latin typeface="Calibri" charset="0"/>
                          <a:ea typeface="Calibri" charset="0"/>
                          <a:cs typeface="Calibri" charset="0"/>
                        </a:rPr>
                        <a:t>Embolism: 1% CF vs 0 CB2; Tamponade: 1% CF vs 0 CB2;</a:t>
                      </a:r>
                    </a:p>
                    <a:p>
                      <a:pPr marL="0" marR="0" algn="l">
                        <a:spcBef>
                          <a:spcPts val="0"/>
                        </a:spcBef>
                        <a:spcAft>
                          <a:spcPts val="0"/>
                        </a:spcAft>
                      </a:pPr>
                      <a:r>
                        <a:rPr lang="en-US" sz="800" b="0" dirty="0">
                          <a:solidFill>
                            <a:schemeClr val="tx1"/>
                          </a:solidFill>
                          <a:effectLst/>
                          <a:latin typeface="Calibri" charset="0"/>
                          <a:ea typeface="Calibri" charset="0"/>
                          <a:cs typeface="Calibri" charset="0"/>
                        </a:rPr>
                        <a:t>Esophageal injury: 0.5% CF vs 0 CB2</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99204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TactiCath</a:t>
            </a:r>
            <a:r>
              <a:rPr lang="en-US" baseline="30000" dirty="0"/>
              <a:t>™</a:t>
            </a:r>
            <a:r>
              <a:rPr lang="en-US" dirty="0"/>
              <a:t> catheter independent outcomes data </a:t>
            </a:r>
            <a:r>
              <a:rPr lang="en-US" sz="1200" dirty="0"/>
              <a:t>(2 of 2)</a:t>
            </a:r>
          </a:p>
        </p:txBody>
      </p:sp>
      <p:sp>
        <p:nvSpPr>
          <p:cNvPr id="4" name="Content Placeholder 3"/>
          <p:cNvSpPr>
            <a:spLocks noGrp="1"/>
          </p:cNvSpPr>
          <p:nvPr>
            <p:ph idx="1"/>
          </p:nvPr>
        </p:nvSpPr>
        <p:spPr/>
        <p:txBody>
          <a:bodyPr/>
          <a:lstStyle/>
          <a:p>
            <a:pPr marL="0" lvl="1" indent="0">
              <a:buNone/>
            </a:pPr>
            <a:r>
              <a:rPr lang="en-US" sz="1200" dirty="0"/>
              <a:t>Clinical outcomes summary from 12 independent studies including more than 400 patients undergoing ablation with the TactiCath catheter, and additional patients treated with other contact force sensing catheters or with non-CF ablation. </a:t>
            </a:r>
          </a:p>
        </p:txBody>
      </p:sp>
      <p:sp>
        <p:nvSpPr>
          <p:cNvPr id="12" name="Date Placeholder 11"/>
          <p:cNvSpPr>
            <a:spLocks noGrp="1"/>
          </p:cNvSpPr>
          <p:nvPr>
            <p:ph type="dt" sz="half" idx="10"/>
          </p:nvPr>
        </p:nvSpPr>
        <p:spPr/>
        <p:txBody>
          <a:bodyPr/>
          <a:lstStyle/>
          <a:p>
            <a:fld id="{7C8BBFC3-7539-9A44-92F1-34EC2BC9A822}"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76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20133369"/>
              </p:ext>
            </p:extLst>
          </p:nvPr>
        </p:nvGraphicFramePr>
        <p:xfrm>
          <a:off x="0" y="1454533"/>
          <a:ext cx="9144000" cy="2617830"/>
        </p:xfrm>
        <a:graphic>
          <a:graphicData uri="http://schemas.openxmlformats.org/drawingml/2006/table">
            <a:tbl>
              <a:tblPr firstRow="1" bandRow="1">
                <a:tableStyleId>{5C22544A-7EE6-4342-B048-85BDC9FD1C3A}</a:tableStyleId>
              </a:tblPr>
              <a:tblGrid>
                <a:gridCol w="1005250">
                  <a:extLst>
                    <a:ext uri="{9D8B030D-6E8A-4147-A177-3AD203B41FA5}">
                      <a16:colId xmlns:a16="http://schemas.microsoft.com/office/drawing/2014/main" val="20000"/>
                    </a:ext>
                  </a:extLst>
                </a:gridCol>
                <a:gridCol w="773182">
                  <a:extLst>
                    <a:ext uri="{9D8B030D-6E8A-4147-A177-3AD203B41FA5}">
                      <a16:colId xmlns:a16="http://schemas.microsoft.com/office/drawing/2014/main" val="20001"/>
                    </a:ext>
                  </a:extLst>
                </a:gridCol>
                <a:gridCol w="793527">
                  <a:extLst>
                    <a:ext uri="{9D8B030D-6E8A-4147-A177-3AD203B41FA5}">
                      <a16:colId xmlns:a16="http://schemas.microsoft.com/office/drawing/2014/main" val="20002"/>
                    </a:ext>
                  </a:extLst>
                </a:gridCol>
                <a:gridCol w="1121838">
                  <a:extLst>
                    <a:ext uri="{9D8B030D-6E8A-4147-A177-3AD203B41FA5}">
                      <a16:colId xmlns:a16="http://schemas.microsoft.com/office/drawing/2014/main" val="20003"/>
                    </a:ext>
                  </a:extLst>
                </a:gridCol>
                <a:gridCol w="799363">
                  <a:extLst>
                    <a:ext uri="{9D8B030D-6E8A-4147-A177-3AD203B41FA5}">
                      <a16:colId xmlns:a16="http://schemas.microsoft.com/office/drawing/2014/main" val="20004"/>
                    </a:ext>
                  </a:extLst>
                </a:gridCol>
                <a:gridCol w="1527025">
                  <a:extLst>
                    <a:ext uri="{9D8B030D-6E8A-4147-A177-3AD203B41FA5}">
                      <a16:colId xmlns:a16="http://schemas.microsoft.com/office/drawing/2014/main" val="20005"/>
                    </a:ext>
                  </a:extLst>
                </a:gridCol>
                <a:gridCol w="3123815">
                  <a:extLst>
                    <a:ext uri="{9D8B030D-6E8A-4147-A177-3AD203B41FA5}">
                      <a16:colId xmlns:a16="http://schemas.microsoft.com/office/drawing/2014/main" val="20006"/>
                    </a:ext>
                  </a:extLst>
                </a:gridCol>
              </a:tblGrid>
              <a:tr h="224717">
                <a:tc>
                  <a:txBody>
                    <a:bodyPr/>
                    <a:lstStyle/>
                    <a:p>
                      <a:pPr marL="0" marR="0" algn="l">
                        <a:spcBef>
                          <a:spcPts val="0"/>
                        </a:spcBef>
                        <a:spcAft>
                          <a:spcPts val="0"/>
                        </a:spcAft>
                      </a:pPr>
                      <a:r>
                        <a:rPr lang="en-US" sz="1000" b="1" dirty="0">
                          <a:effectLst/>
                          <a:latin typeface="Calibri" charset="0"/>
                          <a:ea typeface="Calibri" charset="0"/>
                          <a:cs typeface="Calibri" charset="0"/>
                        </a:rPr>
                        <a:t>Lead Author, Year </a:t>
                      </a:r>
                      <a:endParaRPr lang="en-US" sz="1000" b="1"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1000" dirty="0">
                          <a:effectLst/>
                          <a:latin typeface="Calibri" charset="0"/>
                          <a:ea typeface="Calibri" charset="0"/>
                          <a:cs typeface="Calibri" charset="0"/>
                        </a:rPr>
                        <a:t>Ablation procedures</a:t>
                      </a:r>
                      <a:endParaRPr lang="en-US" sz="1000" dirty="0">
                        <a:solidFill>
                          <a:srgbClr val="000000"/>
                        </a:solidFill>
                        <a:effectLst/>
                        <a:latin typeface="Calibri" charset="0"/>
                        <a:ea typeface="Calibri" charset="0"/>
                        <a:cs typeface="Calibri" charset="0"/>
                      </a:endParaRPr>
                    </a:p>
                  </a:txBody>
                  <a:tcPr marL="68580" marR="68580" marT="34290" marB="34290" anchor="ctr"/>
                </a:tc>
                <a:tc>
                  <a:txBody>
                    <a:bodyPr/>
                    <a:lstStyle/>
                    <a:p>
                      <a:pPr marL="0" marR="0" algn="ctr">
                        <a:spcBef>
                          <a:spcPts val="0"/>
                        </a:spcBef>
                        <a:spcAft>
                          <a:spcPts val="0"/>
                        </a:spcAft>
                      </a:pPr>
                      <a:r>
                        <a:rPr lang="en-US" sz="1000" dirty="0">
                          <a:solidFill>
                            <a:schemeClr val="bg1"/>
                          </a:solidFill>
                          <a:effectLst/>
                          <a:latin typeface="Calibri" charset="0"/>
                          <a:ea typeface="Calibri" charset="0"/>
                          <a:cs typeface="Calibri" charset="0"/>
                        </a:rPr>
                        <a:t>Follow-up duration</a:t>
                      </a:r>
                    </a:p>
                  </a:txBody>
                  <a:tcPr marL="68580" marR="68580" marT="34290" marB="34290" anchor="ctr"/>
                </a:tc>
                <a:tc gridSpan="3">
                  <a:txBody>
                    <a:bodyPr/>
                    <a:lstStyle/>
                    <a:p>
                      <a:pPr marL="0" marR="0" algn="ctr">
                        <a:spcBef>
                          <a:spcPts val="0"/>
                        </a:spcBef>
                        <a:spcAft>
                          <a:spcPts val="0"/>
                        </a:spcAft>
                      </a:pPr>
                      <a:r>
                        <a:rPr lang="en-US" sz="1000" dirty="0">
                          <a:effectLst/>
                          <a:latin typeface="Calibri" charset="0"/>
                          <a:ea typeface="Calibri" charset="0"/>
                          <a:cs typeface="Calibri" charset="0"/>
                        </a:rPr>
                        <a:t>Freedom from AF Recurrence, rate (no. of patients)</a:t>
                      </a:r>
                      <a:endParaRPr lang="en-US" sz="1000" dirty="0">
                        <a:solidFill>
                          <a:srgbClr val="000000"/>
                        </a:solidFill>
                        <a:effectLst/>
                        <a:latin typeface="Calibri" charset="0"/>
                        <a:ea typeface="Calibri" charset="0"/>
                        <a:cs typeface="Calibri" charset="0"/>
                      </a:endParaRPr>
                    </a:p>
                  </a:txBody>
                  <a:tcPr marL="68580" marR="68580" marT="34290" marB="34290" anchor="ct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000" baseline="0" dirty="0">
                          <a:effectLst/>
                          <a:latin typeface="Calibri" charset="0"/>
                          <a:ea typeface="Calibri" charset="0"/>
                          <a:cs typeface="Calibri" charset="0"/>
                        </a:rPr>
                        <a:t>Complications</a:t>
                      </a:r>
                      <a:endParaRPr lang="en-US" sz="1000" dirty="0">
                        <a:solidFill>
                          <a:srgbClr val="000000"/>
                        </a:solidFill>
                        <a:effectLst/>
                        <a:latin typeface="Calibri" charset="0"/>
                        <a:ea typeface="Calibri" charset="0"/>
                        <a:cs typeface="Calibri" charset="0"/>
                      </a:endParaRPr>
                    </a:p>
                  </a:txBody>
                  <a:tcPr marL="68580" marR="68580" marT="34290" marB="34290" anchor="ctr"/>
                </a:tc>
                <a:extLst>
                  <a:ext uri="{0D108BD9-81ED-4DB2-BD59-A6C34878D82A}">
                    <a16:rowId xmlns:a16="http://schemas.microsoft.com/office/drawing/2014/main" val="10000"/>
                  </a:ext>
                </a:extLst>
              </a:tr>
              <a:tr h="194670">
                <a:tc>
                  <a:txBody>
                    <a:bodyPr/>
                    <a:lstStyle/>
                    <a:p>
                      <a:endParaRPr lang="en-US" sz="800" b="1"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algn="ctr"/>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algn="ctr"/>
                      <a:endParaRPr lang="en-US" sz="800" dirty="0">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1" dirty="0" err="1">
                          <a:solidFill>
                            <a:srgbClr val="FFFFFF"/>
                          </a:solidFill>
                          <a:effectLst/>
                          <a:latin typeface="Calibri" charset="0"/>
                          <a:ea typeface="Calibri" charset="0"/>
                          <a:cs typeface="Calibri" charset="0"/>
                        </a:rPr>
                        <a:t>TactiCath</a:t>
                      </a:r>
                      <a:r>
                        <a:rPr lang="en-US" sz="800" b="1" dirty="0">
                          <a:solidFill>
                            <a:srgbClr val="FFFFFF"/>
                          </a:solidFill>
                          <a:effectLst/>
                          <a:latin typeface="Calibri" charset="0"/>
                          <a:ea typeface="Calibri" charset="0"/>
                          <a:cs typeface="Calibri" charset="0"/>
                        </a:rPr>
                        <a:t> Catheter</a:t>
                      </a:r>
                    </a:p>
                  </a:txBody>
                  <a:tcPr marL="68580" marR="68580" marT="34290" marB="34290" anchor="ctr">
                    <a:solidFill>
                      <a:schemeClr val="tx2"/>
                    </a:solidFill>
                  </a:tcPr>
                </a:tc>
                <a:tc>
                  <a:txBody>
                    <a:bodyPr/>
                    <a:lstStyle/>
                    <a:p>
                      <a:pPr marL="0" marR="0" algn="ctr">
                        <a:spcBef>
                          <a:spcPts val="0"/>
                        </a:spcBef>
                        <a:spcAft>
                          <a:spcPts val="0"/>
                        </a:spcAft>
                      </a:pPr>
                      <a:r>
                        <a:rPr lang="en-US" sz="800" b="1" dirty="0">
                          <a:solidFill>
                            <a:srgbClr val="FFFFFF"/>
                          </a:solidFill>
                          <a:effectLst/>
                          <a:latin typeface="Calibri" charset="0"/>
                          <a:ea typeface="Calibri" charset="0"/>
                          <a:cs typeface="Calibri" charset="0"/>
                        </a:rPr>
                        <a:t>Other CF</a:t>
                      </a:r>
                    </a:p>
                  </a:txBody>
                  <a:tcPr marL="68580" marR="68580" marT="34290" marB="34290" anchor="ctr">
                    <a:solidFill>
                      <a:schemeClr val="bg2">
                        <a:lumMod val="75000"/>
                      </a:schemeClr>
                    </a:solidFill>
                  </a:tcPr>
                </a:tc>
                <a:tc>
                  <a:txBody>
                    <a:bodyPr/>
                    <a:lstStyle/>
                    <a:p>
                      <a:pPr marL="0" marR="0" algn="ctr">
                        <a:spcBef>
                          <a:spcPts val="0"/>
                        </a:spcBef>
                        <a:spcAft>
                          <a:spcPts val="0"/>
                        </a:spcAft>
                      </a:pPr>
                      <a:r>
                        <a:rPr lang="en-US" sz="800" b="1" dirty="0">
                          <a:solidFill>
                            <a:schemeClr val="bg1"/>
                          </a:solidFill>
                          <a:effectLst/>
                          <a:latin typeface="Calibri" charset="0"/>
                          <a:ea typeface="Calibri" charset="0"/>
                          <a:cs typeface="Calibri" charset="0"/>
                        </a:rPr>
                        <a:t>Non-CF Catheter</a:t>
                      </a:r>
                    </a:p>
                  </a:txBody>
                  <a:tcPr marL="68580" marR="68580" marT="34290" marB="34290" anchor="ctr">
                    <a:solidFill>
                      <a:schemeClr val="tx1">
                        <a:lumMod val="65000"/>
                        <a:lumOff val="35000"/>
                      </a:schemeClr>
                    </a:solidFill>
                  </a:tcPr>
                </a:tc>
                <a:tc>
                  <a:txBody>
                    <a:bodyPr/>
                    <a:lstStyle/>
                    <a:p>
                      <a:pPr marL="0" marR="0" algn="l">
                        <a:spcBef>
                          <a:spcPts val="0"/>
                        </a:spcBef>
                        <a:spcAft>
                          <a:spcPts val="0"/>
                        </a:spcAft>
                      </a:pPr>
                      <a:endParaRPr lang="en-US" sz="800" b="1" dirty="0">
                        <a:solidFill>
                          <a:srgbClr val="FFFFFF"/>
                        </a:solidFill>
                        <a:effectLst/>
                        <a:latin typeface="Calibri" charset="0"/>
                        <a:ea typeface="Calibri" charset="0"/>
                        <a:cs typeface="Calibri" charset="0"/>
                      </a:endParaRPr>
                    </a:p>
                  </a:txBody>
                  <a:tcPr marL="68580" marR="68580" marT="34290" marB="34290" anchor="ctr">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11351">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Anter</a:t>
                      </a:r>
                      <a:r>
                        <a:rPr lang="en-US" sz="800" b="1" u="none" dirty="0">
                          <a:solidFill>
                            <a:schemeClr val="tx1"/>
                          </a:solidFill>
                          <a:effectLst/>
                          <a:latin typeface="Calibri" charset="0"/>
                          <a:ea typeface="Calibri" charset="0"/>
                          <a:cs typeface="Calibri" charset="0"/>
                        </a:rPr>
                        <a:t>, 2016 [abstract]</a:t>
                      </a:r>
                      <a:r>
                        <a:rPr lang="en-US" sz="800" b="1" u="none" baseline="30000" dirty="0">
                          <a:solidFill>
                            <a:schemeClr val="tx1"/>
                          </a:solidFill>
                          <a:effectLst/>
                          <a:latin typeface="Calibri" charset="0"/>
                          <a:ea typeface="Calibri" charset="0"/>
                          <a:cs typeface="Calibri" charset="0"/>
                        </a:rPr>
                        <a:t>8</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AF) </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12 mos.</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 74% (185/250 no </a:t>
                      </a:r>
                      <a:r>
                        <a:rPr lang="en-US" sz="800" b="0" dirty="0" err="1">
                          <a:solidFill>
                            <a:schemeClr val="tx1"/>
                          </a:solidFill>
                          <a:effectLst/>
                          <a:latin typeface="Calibri" charset="0"/>
                          <a:ea typeface="Calibri" charset="0"/>
                          <a:cs typeface="Calibri" charset="0"/>
                        </a:rPr>
                        <a:t>redos</a:t>
                      </a:r>
                      <a:r>
                        <a:rPr lang="en-US" sz="800" b="0" dirty="0">
                          <a:solidFill>
                            <a:schemeClr val="tx1"/>
                          </a:solidFill>
                          <a:effectLst/>
                          <a:latin typeface="Calibri" charset="0"/>
                          <a:ea typeface="Calibri" charset="0"/>
                          <a:cs typeface="Calibri" charset="0"/>
                        </a:rPr>
                        <a:t> for recurrence)</a:t>
                      </a:r>
                    </a:p>
                    <a:p>
                      <a:pPr marL="0" marR="0" algn="ctr">
                        <a:spcBef>
                          <a:spcPts val="0"/>
                        </a:spcBef>
                        <a:spcAft>
                          <a:spcPts val="0"/>
                        </a:spcAft>
                      </a:pPr>
                      <a:r>
                        <a:rPr lang="en-US" sz="800" b="0" dirty="0">
                          <a:solidFill>
                            <a:schemeClr val="tx1"/>
                          </a:solidFill>
                          <a:effectLst/>
                          <a:latin typeface="Calibri" charset="0"/>
                          <a:ea typeface="Calibri" charset="0"/>
                          <a:cs typeface="Calibri" charset="0"/>
                        </a:rPr>
                        <a:t>(80% of 65 no PV reconnection at redo)</a:t>
                      </a:r>
                    </a:p>
                  </a:txBody>
                  <a:tcPr marL="68580" marR="68580" marT="34290" marB="34290" anchor="ctr"/>
                </a:tc>
                <a:tc hMerge="1">
                  <a:txBody>
                    <a:bodyPr/>
                    <a:lstStyle/>
                    <a:p>
                      <a:endParaRPr lang="en-US"/>
                    </a:p>
                  </a:txBody>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 NR (50.8% of 65 no PV reconnection at redo)</a:t>
                      </a:r>
                    </a:p>
                  </a:txBody>
                  <a:tcPr marL="68580" marR="68580" marT="34290" marB="34290" anchor="ctr">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Perforation: 1.5% (n = 1 each group)</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58527">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Deubner</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9</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(18% PAF)</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14 mos.</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~67% at 12m, ~62% at 24m</a:t>
                      </a:r>
                      <a:r>
                        <a:rPr lang="en-US" sz="800" b="0" baseline="0" dirty="0">
                          <a:solidFill>
                            <a:schemeClr val="tx1"/>
                          </a:solidFill>
                          <a:effectLst/>
                          <a:latin typeface="Calibri" charset="0"/>
                          <a:ea typeface="Calibri" charset="0"/>
                          <a:cs typeface="Calibri" charset="0"/>
                        </a:rPr>
                        <a:t> </a:t>
                      </a:r>
                    </a:p>
                    <a:p>
                      <a:pPr marL="0" marR="0" algn="ctr">
                        <a:spcBef>
                          <a:spcPts val="0"/>
                        </a:spcBef>
                        <a:spcAft>
                          <a:spcPts val="0"/>
                        </a:spcAft>
                      </a:pPr>
                      <a:r>
                        <a:rPr lang="en-US" sz="800" b="0" baseline="0" dirty="0">
                          <a:solidFill>
                            <a:schemeClr val="tx1"/>
                          </a:solidFill>
                          <a:effectLst/>
                          <a:latin typeface="Calibri" charset="0"/>
                          <a:ea typeface="Calibri" charset="0"/>
                          <a:cs typeface="Calibri" charset="0"/>
                        </a:rPr>
                        <a:t>(n = 96)</a:t>
                      </a:r>
                    </a:p>
                    <a:p>
                      <a:pPr marL="0" marR="0" algn="ctr">
                        <a:spcBef>
                          <a:spcPts val="0"/>
                        </a:spcBef>
                        <a:spcAft>
                          <a:spcPts val="0"/>
                        </a:spcAft>
                      </a:pPr>
                      <a:r>
                        <a:rPr lang="en-US" sz="800" b="0" baseline="0" dirty="0">
                          <a:solidFill>
                            <a:schemeClr val="tx1"/>
                          </a:solidFill>
                          <a:effectLst/>
                          <a:latin typeface="Calibri" charset="0"/>
                          <a:ea typeface="Calibri" charset="0"/>
                          <a:cs typeface="Calibri" charset="0"/>
                        </a:rPr>
                        <a:t>(Kaplan-Meier estimates)</a:t>
                      </a:r>
                      <a:endParaRPr lang="en-US" sz="800" b="0" dirty="0">
                        <a:solidFill>
                          <a:schemeClr val="tx1"/>
                        </a:solidFill>
                        <a:effectLst/>
                        <a:latin typeface="Calibri" charset="0"/>
                        <a:ea typeface="Calibri" charset="0"/>
                        <a:cs typeface="Calibri" charset="0"/>
                      </a:endParaRPr>
                    </a:p>
                  </a:txBody>
                  <a:tcPr marL="68580" marR="68580" marT="34290" marB="34290" anchor="ctr">
                    <a:lnB w="3175" cap="flat" cmpd="sng" algn="ctr">
                      <a:solidFill>
                        <a:schemeClr val="bg2">
                          <a:lumMod val="90000"/>
                        </a:schemeClr>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Flex: ~75% at 12m,</a:t>
                      </a:r>
                      <a:r>
                        <a:rPr lang="en-US" sz="800" b="0" baseline="0" dirty="0">
                          <a:solidFill>
                            <a:schemeClr val="tx1"/>
                          </a:solidFill>
                          <a:effectLst/>
                          <a:latin typeface="Calibri" charset="0"/>
                          <a:ea typeface="Calibri" charset="0"/>
                          <a:cs typeface="Calibri" charset="0"/>
                        </a:rPr>
                        <a:t> ~72% at 24m </a:t>
                      </a:r>
                    </a:p>
                    <a:p>
                      <a:pPr marL="0" marR="0" algn="ctr">
                        <a:spcBef>
                          <a:spcPts val="0"/>
                        </a:spcBef>
                        <a:spcAft>
                          <a:spcPts val="0"/>
                        </a:spcAft>
                      </a:pPr>
                      <a:r>
                        <a:rPr lang="en-US" sz="800" b="0" baseline="0" dirty="0">
                          <a:solidFill>
                            <a:schemeClr val="tx1"/>
                          </a:solidFill>
                          <a:effectLst/>
                          <a:latin typeface="Calibri" charset="0"/>
                          <a:ea typeface="Calibri" charset="0"/>
                          <a:cs typeface="Calibri" charset="0"/>
                        </a:rPr>
                        <a:t>(n = 50)</a:t>
                      </a:r>
                    </a:p>
                    <a:p>
                      <a:pPr marL="0" marR="0" algn="ctr">
                        <a:spcBef>
                          <a:spcPts val="0"/>
                        </a:spcBef>
                        <a:spcAft>
                          <a:spcPts val="0"/>
                        </a:spcAft>
                      </a:pPr>
                      <a:r>
                        <a:rPr lang="en-US" sz="800" b="0" baseline="0" dirty="0">
                          <a:solidFill>
                            <a:schemeClr val="tx1"/>
                          </a:solidFill>
                          <a:effectLst/>
                          <a:latin typeface="Calibri" charset="0"/>
                          <a:ea typeface="Calibri" charset="0"/>
                          <a:cs typeface="Calibri" charset="0"/>
                        </a:rPr>
                        <a:t>Conv: ~47% at 12m, ~41% at 24m</a:t>
                      </a:r>
                    </a:p>
                    <a:p>
                      <a:pPr marL="0" marR="0" indent="0" algn="ctr" defTabSz="914362" rtl="0" eaLnBrk="1" fontAlgn="auto" latinLnBrk="0" hangingPunct="1">
                        <a:lnSpc>
                          <a:spcPct val="100000"/>
                        </a:lnSpc>
                        <a:spcBef>
                          <a:spcPts val="0"/>
                        </a:spcBef>
                        <a:spcAft>
                          <a:spcPts val="0"/>
                        </a:spcAft>
                        <a:buClrTx/>
                        <a:buSzTx/>
                        <a:buFontTx/>
                        <a:buNone/>
                        <a:tabLst/>
                        <a:defRPr/>
                      </a:pPr>
                      <a:r>
                        <a:rPr lang="en-US" sz="800" b="0" baseline="0" dirty="0">
                          <a:solidFill>
                            <a:schemeClr val="tx1"/>
                          </a:solidFill>
                          <a:effectLst/>
                          <a:latin typeface="Calibri" charset="0"/>
                          <a:ea typeface="Calibri" charset="0"/>
                          <a:cs typeface="Calibri" charset="0"/>
                        </a:rPr>
                        <a:t>(n=122) </a:t>
                      </a:r>
                      <a:endParaRPr lang="en-US" sz="800" b="0" dirty="0">
                        <a:solidFill>
                          <a:schemeClr val="tx1"/>
                        </a:solidFill>
                        <a:effectLst/>
                        <a:latin typeface="Calibri" charset="0"/>
                        <a:ea typeface="Calibri" charset="0"/>
                        <a:cs typeface="Calibri" charset="0"/>
                      </a:endParaRPr>
                    </a:p>
                  </a:txBody>
                  <a:tcPr marL="68580" marR="68580" marT="34290" marB="34290" anchor="ctr">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Cardiac tamponade: 1% CF vs 2% Flex vs. 0 </a:t>
                      </a:r>
                      <a:r>
                        <a:rPr lang="en-US" sz="800" b="0" baseline="0" dirty="0">
                          <a:solidFill>
                            <a:schemeClr val="tx1"/>
                          </a:solidFill>
                          <a:effectLst/>
                          <a:latin typeface="Calibri" charset="0"/>
                          <a:ea typeface="Calibri" charset="0"/>
                          <a:cs typeface="Calibri" charset="0"/>
                        </a:rPr>
                        <a:t>Conv</a:t>
                      </a:r>
                      <a:r>
                        <a:rPr lang="en-US" sz="800" b="0" dirty="0">
                          <a:solidFill>
                            <a:schemeClr val="tx1"/>
                          </a:solidFill>
                          <a:effectLst/>
                          <a:latin typeface="Calibri" charset="0"/>
                          <a:ea typeface="Calibri" charset="0"/>
                          <a:cs typeface="Calibri" charset="0"/>
                        </a:rPr>
                        <a:t>; Stroke: 0</a:t>
                      </a:r>
                      <a:r>
                        <a:rPr lang="en-US" sz="800" b="0" baseline="0" dirty="0">
                          <a:solidFill>
                            <a:schemeClr val="tx1"/>
                          </a:solidFill>
                          <a:effectLst/>
                          <a:latin typeface="Calibri" charset="0"/>
                          <a:ea typeface="Calibri" charset="0"/>
                          <a:cs typeface="Calibri" charset="0"/>
                        </a:rPr>
                        <a:t> CF vs. 2% Flex vs. 0 Conv; </a:t>
                      </a:r>
                      <a:r>
                        <a:rPr lang="en-US" sz="800" b="0" dirty="0">
                          <a:solidFill>
                            <a:schemeClr val="tx1"/>
                          </a:solidFill>
                          <a:effectLst/>
                          <a:latin typeface="Calibri" charset="0"/>
                          <a:ea typeface="Calibri" charset="0"/>
                          <a:cs typeface="Calibri" charset="0"/>
                        </a:rPr>
                        <a:t>PNP: 0 CF vs. 0 Flex vs. 0.8% Conv;</a:t>
                      </a:r>
                      <a:r>
                        <a:rPr lang="en-US" sz="800" b="0" baseline="0" dirty="0">
                          <a:solidFill>
                            <a:schemeClr val="tx1"/>
                          </a:solidFill>
                          <a:effectLst/>
                          <a:latin typeface="Calibri" charset="0"/>
                          <a:ea typeface="Calibri" charset="0"/>
                          <a:cs typeface="Calibri" charset="0"/>
                        </a:rPr>
                        <a:t> Sinus arrest </a:t>
                      </a:r>
                      <a:r>
                        <a:rPr lang="en-US" sz="800" b="0" dirty="0">
                          <a:solidFill>
                            <a:schemeClr val="tx1"/>
                          </a:solidFill>
                          <a:effectLst/>
                          <a:latin typeface="Calibri" charset="0"/>
                          <a:ea typeface="Calibri" charset="0"/>
                          <a:cs typeface="Calibri" charset="0"/>
                        </a:rPr>
                        <a:t>0 CF vs. 0 Flex vs. 0.8% Conv; </a:t>
                      </a:r>
                    </a:p>
                    <a:p>
                      <a:pPr marL="0" marR="0" algn="l">
                        <a:spcBef>
                          <a:spcPts val="0"/>
                        </a:spcBef>
                        <a:spcAft>
                          <a:spcPts val="0"/>
                        </a:spcAft>
                      </a:pPr>
                      <a:r>
                        <a:rPr lang="en-US" sz="800" b="0" dirty="0">
                          <a:solidFill>
                            <a:schemeClr val="tx1"/>
                          </a:solidFill>
                          <a:effectLst/>
                          <a:latin typeface="Calibri" charset="0"/>
                          <a:ea typeface="Calibri" charset="0"/>
                          <a:cs typeface="Calibri" charset="0"/>
                        </a:rPr>
                        <a:t>No</a:t>
                      </a:r>
                      <a:r>
                        <a:rPr lang="en-US" sz="800" b="0" baseline="0" dirty="0">
                          <a:solidFill>
                            <a:schemeClr val="tx1"/>
                          </a:solidFill>
                          <a:effectLst/>
                          <a:latin typeface="Calibri" charset="0"/>
                          <a:ea typeface="Calibri" charset="0"/>
                          <a:cs typeface="Calibri" charset="0"/>
                        </a:rPr>
                        <a:t> </a:t>
                      </a:r>
                      <a:r>
                        <a:rPr lang="en-US" sz="800" b="0" dirty="0">
                          <a:solidFill>
                            <a:schemeClr val="tx1"/>
                          </a:solidFill>
                          <a:effectLst/>
                          <a:latin typeface="Calibri" charset="0"/>
                          <a:ea typeface="Calibri" charset="0"/>
                          <a:cs typeface="Calibri" charset="0"/>
                        </a:rPr>
                        <a:t>TIA, </a:t>
                      </a:r>
                      <a:r>
                        <a:rPr lang="en-US" sz="800" b="0" dirty="0" err="1">
                          <a:solidFill>
                            <a:schemeClr val="tx1"/>
                          </a:solidFill>
                          <a:effectLst/>
                          <a:latin typeface="Calibri" charset="0"/>
                          <a:ea typeface="Calibri" charset="0"/>
                          <a:cs typeface="Calibri" charset="0"/>
                        </a:rPr>
                        <a:t>peri</a:t>
                      </a:r>
                      <a:r>
                        <a:rPr lang="en-US" sz="800" b="0" dirty="0">
                          <a:solidFill>
                            <a:schemeClr val="tx1"/>
                          </a:solidFill>
                          <a:effectLst/>
                          <a:latin typeface="Calibri" charset="0"/>
                          <a:ea typeface="Calibri" charset="0"/>
                          <a:cs typeface="Calibri" charset="0"/>
                        </a:rPr>
                        <a:t>-procedural</a:t>
                      </a:r>
                      <a:r>
                        <a:rPr lang="en-US" sz="800" b="0" baseline="0" dirty="0">
                          <a:solidFill>
                            <a:schemeClr val="tx1"/>
                          </a:solidFill>
                          <a:effectLst/>
                          <a:latin typeface="Calibri" charset="0"/>
                          <a:ea typeface="Calibri" charset="0"/>
                          <a:cs typeface="Calibri" charset="0"/>
                        </a:rPr>
                        <a:t> death or </a:t>
                      </a:r>
                      <a:r>
                        <a:rPr lang="en-US" sz="800" b="0" baseline="0" dirty="0" err="1">
                          <a:solidFill>
                            <a:schemeClr val="tx1"/>
                          </a:solidFill>
                          <a:effectLst/>
                          <a:latin typeface="Calibri" charset="0"/>
                          <a:ea typeface="Calibri" charset="0"/>
                          <a:cs typeface="Calibri" charset="0"/>
                        </a:rPr>
                        <a:t>atrioesophageal</a:t>
                      </a:r>
                      <a:r>
                        <a:rPr lang="en-US" sz="800" b="0" baseline="0" dirty="0">
                          <a:solidFill>
                            <a:schemeClr val="tx1"/>
                          </a:solidFill>
                          <a:effectLst/>
                          <a:latin typeface="Calibri" charset="0"/>
                          <a:ea typeface="Calibri" charset="0"/>
                          <a:cs typeface="Calibri" charset="0"/>
                        </a:rPr>
                        <a:t> fistula. </a:t>
                      </a: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3"/>
                  </a:ext>
                </a:extLst>
              </a:tr>
              <a:tr h="315974">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Khoueiry</a:t>
                      </a:r>
                      <a:r>
                        <a:rPr lang="en-US" sz="800" b="1" u="none" dirty="0">
                          <a:solidFill>
                            <a:schemeClr val="tx1"/>
                          </a:solidFill>
                          <a:effectLst/>
                          <a:latin typeface="Calibri" charset="0"/>
                          <a:ea typeface="Calibri" charset="0"/>
                          <a:cs typeface="Calibri" charset="0"/>
                        </a:rPr>
                        <a:t>, 2016</a:t>
                      </a:r>
                      <a:r>
                        <a:rPr lang="en-US" sz="800" b="1" u="none" baseline="30000" dirty="0">
                          <a:solidFill>
                            <a:schemeClr val="tx1"/>
                          </a:solidFill>
                          <a:effectLst/>
                          <a:latin typeface="Calibri" charset="0"/>
                          <a:ea typeface="Calibri" charset="0"/>
                          <a:cs typeface="Calibri" charset="0"/>
                        </a:rPr>
                        <a:t>10</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kern="1200" dirty="0">
                          <a:solidFill>
                            <a:srgbClr val="000000"/>
                          </a:solidFill>
                          <a:effectLst/>
                          <a:latin typeface="Calibri" charset="0"/>
                          <a:ea typeface="Calibri" charset="0"/>
                          <a:cs typeface="Calibri" charset="0"/>
                        </a:rPr>
                        <a:t>PVI (100% PAF)</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rgbClr val="000000"/>
                          </a:solidFill>
                          <a:effectLst/>
                          <a:latin typeface="Calibri" charset="0"/>
                          <a:ea typeface="Calibri" charset="0"/>
                          <a:cs typeface="Calibri" charset="0"/>
                        </a:rPr>
                        <a:t>14 mos. </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gridSpan="2">
                  <a:txBody>
                    <a:bodyPr/>
                    <a:lstStyle/>
                    <a:p>
                      <a:pPr marL="0" marR="0" algn="ctr">
                        <a:spcBef>
                          <a:spcPts val="0"/>
                        </a:spcBef>
                        <a:spcAft>
                          <a:spcPts val="0"/>
                        </a:spcAft>
                      </a:pPr>
                      <a:r>
                        <a:rPr lang="en-US" sz="800" b="0" baseline="0" dirty="0">
                          <a:solidFill>
                            <a:schemeClr val="tx1"/>
                          </a:solidFill>
                          <a:effectLst/>
                          <a:latin typeface="Calibri" charset="0"/>
                          <a:ea typeface="Calibri" charset="0"/>
                          <a:cs typeface="Calibri" charset="0"/>
                        </a:rPr>
                        <a:t>CF (n = 222) pooled with RF (n=154): </a:t>
                      </a:r>
                      <a:r>
                        <a:rPr lang="en-US" sz="800" b="0" dirty="0">
                          <a:solidFill>
                            <a:schemeClr val="tx1"/>
                          </a:solidFill>
                          <a:effectLst/>
                          <a:latin typeface="Calibri" charset="0"/>
                          <a:ea typeface="Calibri" charset="0"/>
                          <a:cs typeface="Calibri" charset="0"/>
                        </a:rPr>
                        <a:t>85.9% (323/376)</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hMerge="1">
                  <a:txBody>
                    <a:bodyPr/>
                    <a:lstStyle/>
                    <a:p>
                      <a:pPr marL="0" marR="0" algn="ctr">
                        <a:spcBef>
                          <a:spcPts val="0"/>
                        </a:spcBef>
                        <a:spcAft>
                          <a:spcPts val="0"/>
                        </a:spcAft>
                      </a:pPr>
                      <a:endParaRPr lang="en-US" sz="800" dirty="0">
                        <a:solidFill>
                          <a:schemeClr val="tx1"/>
                        </a:solidFill>
                        <a:effectLst/>
                        <a:latin typeface="+mn-lt"/>
                        <a:ea typeface="Calibri"/>
                        <a:cs typeface="Trade Gothic LT Std Cn"/>
                      </a:endParaRPr>
                    </a:p>
                  </a:txBody>
                  <a:tcPr marL="68580" marR="68580" marT="34290" marB="34290" anchor="ct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CB1/CB2: 83.0% (258/311)</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Procedural complications: 6.6% RF vs 6.4% CB; Pericarditis/tamponade: 1.6% RF vs 0.3% CB; Thromboembolic events: 0.3% RF vs 0.3% CB; Transient PNP: 0.3% RF vs 2.3% CB; Vascular/bleeding: 3.2% RF vs 2.3% CB; Other: 1.3% RF vs 1.3% CB</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marL="0" marR="0" algn="l">
                        <a:spcBef>
                          <a:spcPts val="0"/>
                        </a:spcBef>
                        <a:spcAft>
                          <a:spcPts val="0"/>
                        </a:spcAft>
                      </a:pPr>
                      <a:r>
                        <a:rPr lang="en-US" sz="800" b="1" u="none" dirty="0">
                          <a:solidFill>
                            <a:schemeClr val="tx1"/>
                          </a:solidFill>
                          <a:effectLst/>
                          <a:latin typeface="Calibri" charset="0"/>
                          <a:ea typeface="Calibri" charset="0"/>
                          <a:cs typeface="Calibri" charset="0"/>
                        </a:rPr>
                        <a:t>Leo, 2016 [abstract]</a:t>
                      </a:r>
                      <a:r>
                        <a:rPr lang="en-US" sz="800" b="1" u="none" baseline="30000" dirty="0">
                          <a:solidFill>
                            <a:schemeClr val="tx1"/>
                          </a:solidFill>
                          <a:effectLst/>
                          <a:latin typeface="Calibri" charset="0"/>
                          <a:ea typeface="Calibri" charset="0"/>
                          <a:cs typeface="Calibri" charset="0"/>
                        </a:rPr>
                        <a:t>11</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9 mos.</a:t>
                      </a:r>
                    </a:p>
                  </a:txBody>
                  <a:tcPr marL="68580" marR="68580" marT="0" marB="0"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gridSpan="2">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80% (40/50)</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CB2: 76% (38/50)</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2"/>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Major complications: 4% CF vs 4% CB2; TIA: 2% CF vs 0 CB2; </a:t>
                      </a:r>
                    </a:p>
                    <a:p>
                      <a:pPr marL="0" marR="0" algn="l">
                        <a:spcBef>
                          <a:spcPts val="0"/>
                        </a:spcBef>
                        <a:spcAft>
                          <a:spcPts val="0"/>
                        </a:spcAft>
                      </a:pPr>
                      <a:r>
                        <a:rPr lang="en-US" sz="800" b="0" dirty="0">
                          <a:solidFill>
                            <a:schemeClr val="tx1"/>
                          </a:solidFill>
                          <a:effectLst/>
                          <a:latin typeface="Calibri" charset="0"/>
                          <a:ea typeface="Calibri" charset="0"/>
                          <a:cs typeface="Calibri" charset="0"/>
                        </a:rPr>
                        <a:t>Vascular: 2% CF vs 0 CB2; Transient PNP: 0 CF vs. 4% CB2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Mantovan</a:t>
                      </a:r>
                      <a:r>
                        <a:rPr lang="en-US" sz="800" b="1" u="none" dirty="0">
                          <a:solidFill>
                            <a:schemeClr val="tx1"/>
                          </a:solidFill>
                          <a:effectLst/>
                          <a:latin typeface="Calibri" charset="0"/>
                          <a:ea typeface="Calibri" charset="0"/>
                          <a:cs typeface="Calibri" charset="0"/>
                        </a:rPr>
                        <a:t>, 2016 [abstract]</a:t>
                      </a:r>
                      <a:r>
                        <a:rPr lang="en-US" sz="800" b="1" u="none" baseline="30000" dirty="0">
                          <a:solidFill>
                            <a:schemeClr val="tx1"/>
                          </a:solidFill>
                          <a:effectLst/>
                          <a:latin typeface="Calibri" charset="0"/>
                          <a:ea typeface="Calibri" charset="0"/>
                          <a:cs typeface="Calibri" charset="0"/>
                        </a:rPr>
                        <a:t>12</a:t>
                      </a:r>
                      <a:endParaRPr lang="en-US" sz="800" b="1" u="none" dirty="0">
                        <a:solidFill>
                          <a:schemeClr val="tx1"/>
                        </a:solidFill>
                        <a:effectLst/>
                        <a:latin typeface="Calibri" charset="0"/>
                        <a:ea typeface="Calibri" charset="0"/>
                        <a:cs typeface="Calibri" charset="0"/>
                      </a:endParaRP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kern="1200" dirty="0">
                          <a:solidFill>
                            <a:srgbClr val="000000"/>
                          </a:solidFill>
                          <a:effectLst/>
                          <a:latin typeface="Calibri" charset="0"/>
                          <a:ea typeface="Calibri" charset="0"/>
                          <a:cs typeface="Calibri" charset="0"/>
                        </a:rPr>
                        <a:t>PVI (100% PAF) </a:t>
                      </a:r>
                    </a:p>
                  </a:txBody>
                  <a:tcPr marL="68580" marR="68580" marT="34290" marB="3429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9 mos. (interim)</a:t>
                      </a:r>
                    </a:p>
                  </a:txBody>
                  <a:tcPr marL="68580" marR="68580" marT="0" marB="0" anchor="ctr">
                    <a:lnT w="6350"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89.3% (25/28)</a:t>
                      </a:r>
                    </a:p>
                  </a:txBody>
                  <a:tcPr marL="68580" marR="68580" marT="0" marB="0" anchor="ctr">
                    <a:lnT w="3175" cap="flat" cmpd="sng" algn="ctr">
                      <a:solidFill>
                        <a:schemeClr val="bg2"/>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NA</a:t>
                      </a:r>
                    </a:p>
                  </a:txBody>
                  <a:tcPr marL="68580" marR="68580" marT="0" marB="0" anchor="ct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RF: 84.4% (27/32) </a:t>
                      </a:r>
                    </a:p>
                  </a:txBody>
                  <a:tcPr marL="68580" marR="68580" marT="0" marB="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r>
                        <a:rPr lang="en-US" sz="800" b="0" dirty="0">
                          <a:solidFill>
                            <a:schemeClr val="tx1"/>
                          </a:solidFill>
                          <a:effectLst/>
                          <a:latin typeface="Calibri" charset="0"/>
                          <a:ea typeface="Calibri" charset="0"/>
                          <a:cs typeface="Calibri" charset="0"/>
                        </a:rPr>
                        <a:t>Total: 4.2% CF vs. 2.5% RF; Hematoma: 2.1% CF vs 0 RF; </a:t>
                      </a:r>
                    </a:p>
                    <a:p>
                      <a:pPr marL="0" marR="0" algn="l">
                        <a:spcBef>
                          <a:spcPts val="0"/>
                        </a:spcBef>
                        <a:spcAft>
                          <a:spcPts val="0"/>
                        </a:spcAft>
                      </a:pPr>
                      <a:r>
                        <a:rPr lang="en-US" sz="800" b="0" dirty="0">
                          <a:solidFill>
                            <a:schemeClr val="tx1"/>
                          </a:solidFill>
                          <a:effectLst/>
                          <a:latin typeface="Calibri" charset="0"/>
                          <a:ea typeface="Calibri" charset="0"/>
                          <a:cs typeface="Calibri" charset="0"/>
                        </a:rPr>
                        <a:t>PV stenosis: 2.1% CF vs 0 RF; Pericardial effusion: 0 CF vs 2.5% RF </a:t>
                      </a:r>
                    </a:p>
                  </a:txBody>
                  <a:tcPr marL="68580" marR="68580" marT="34290" marB="34290" anchor="ctr">
                    <a:lnT w="3175" cap="flat" cmpd="sng" algn="ctr">
                      <a:solidFill>
                        <a:schemeClr val="bg2">
                          <a:lumMod val="90000"/>
                        </a:schemeClr>
                      </a:solidFill>
                      <a:prstDash val="solid"/>
                      <a:round/>
                      <a:headEnd type="none" w="med" len="med"/>
                      <a:tailEnd type="none" w="med" len="med"/>
                    </a:lnT>
                    <a:lnB w="317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89251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81000" y="1066801"/>
            <a:ext cx="5350233" cy="4076700"/>
          </a:xfrm>
          <a:prstGeom prst="rect">
            <a:avLst/>
          </a:prstGeom>
        </p:spPr>
        <p:txBody>
          <a:bodyPr vert="horz" lIns="0" tIns="0" rIns="91440" bIns="4572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bg1"/>
                </a:solidFill>
                <a:latin typeface="+mn-lt"/>
              </a:rPr>
              <a:t>Abbott</a:t>
            </a:r>
          </a:p>
          <a:p>
            <a:pPr>
              <a:spcBef>
                <a:spcPts val="0"/>
              </a:spcBef>
            </a:pPr>
            <a:r>
              <a:rPr lang="en-US" sz="800" b="0" dirty="0">
                <a:solidFill>
                  <a:schemeClr val="bg1"/>
                </a:solidFill>
                <a:latin typeface="+mn-lt"/>
              </a:rPr>
              <a:t>One St. Jude Medical Dr., St. Paul, MN 55117 USA</a:t>
            </a:r>
            <a:br>
              <a:rPr lang="en-US" sz="800" b="0" dirty="0">
                <a:solidFill>
                  <a:schemeClr val="bg1"/>
                </a:solidFill>
                <a:latin typeface="+mn-lt"/>
              </a:rPr>
            </a:br>
            <a:r>
              <a:rPr lang="en-US" sz="800" b="0" dirty="0">
                <a:solidFill>
                  <a:schemeClr val="bg1"/>
                </a:solidFill>
                <a:latin typeface="+mn-lt"/>
              </a:rPr>
              <a:t>Tel: 1.651.756.2000</a:t>
            </a:r>
          </a:p>
          <a:p>
            <a:pPr>
              <a:spcBef>
                <a:spcPts val="0"/>
              </a:spcBef>
            </a:pPr>
            <a:r>
              <a:rPr lang="en-US" sz="800" b="0" dirty="0">
                <a:solidFill>
                  <a:schemeClr val="bg1"/>
                </a:solidFill>
                <a:latin typeface="+mn-lt"/>
              </a:rPr>
              <a:t>Abbott.com</a:t>
            </a:r>
          </a:p>
          <a:p>
            <a:pPr>
              <a:spcBef>
                <a:spcPts val="0"/>
              </a:spcBef>
            </a:pPr>
            <a:endParaRPr lang="en-US" sz="800" b="0" dirty="0">
              <a:solidFill>
                <a:schemeClr val="bg1"/>
              </a:solidFill>
              <a:latin typeface="+mn-lt"/>
            </a:endParaRPr>
          </a:p>
          <a:p>
            <a:pPr>
              <a:spcBef>
                <a:spcPts val="300"/>
              </a:spcBef>
            </a:pPr>
            <a:r>
              <a:rPr lang="en-US" sz="800" b="0" dirty="0">
                <a:solidFill>
                  <a:schemeClr val="bg1"/>
                </a:solidFill>
                <a:latin typeface="+mn-lt"/>
              </a:rPr>
              <a:t>™ Indicates a trademark of the Abbott group of companies. </a:t>
            </a:r>
          </a:p>
          <a:p>
            <a:pPr>
              <a:spcBef>
                <a:spcPts val="300"/>
              </a:spcBef>
            </a:pPr>
            <a:r>
              <a:rPr lang="en-US" sz="800" b="0" dirty="0">
                <a:solidFill>
                  <a:schemeClr val="bg1"/>
                </a:solidFill>
                <a:latin typeface="+mn-lt"/>
              </a:rPr>
              <a:t>‡ Indicates a third party trademark, which is property of its respective owner.</a:t>
            </a:r>
          </a:p>
          <a:p>
            <a:pPr>
              <a:spcBef>
                <a:spcPts val="300"/>
              </a:spcBef>
            </a:pPr>
            <a:r>
              <a:rPr lang="en-US" sz="800" b="0" dirty="0">
                <a:solidFill>
                  <a:schemeClr val="bg1"/>
                </a:solidFill>
                <a:latin typeface="+mn-lt"/>
              </a:rPr>
              <a:t>© 2019 Abbott. All Rights Reserved.</a:t>
            </a:r>
          </a:p>
          <a:p>
            <a:endParaRPr lang="en-US" sz="800" b="0" dirty="0">
              <a:solidFill>
                <a:schemeClr val="bg1"/>
              </a:solidFill>
              <a:latin typeface="+mn-lt"/>
            </a:endParaRPr>
          </a:p>
        </p:txBody>
      </p:sp>
    </p:spTree>
    <p:extLst>
      <p:ext uri="{BB962C8B-B14F-4D97-AF65-F5344CB8AC3E}">
        <p14:creationId xmlns:p14="http://schemas.microsoft.com/office/powerpoint/2010/main" val="1811658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Overview</a:t>
            </a:r>
          </a:p>
        </p:txBody>
      </p:sp>
      <p:sp>
        <p:nvSpPr>
          <p:cNvPr id="5" name="Text Placeholder 4"/>
          <p:cNvSpPr>
            <a:spLocks noGrp="1"/>
          </p:cNvSpPr>
          <p:nvPr>
            <p:ph type="body" idx="1"/>
          </p:nvPr>
        </p:nvSpPr>
        <p:spPr/>
        <p:txBody>
          <a:bodyPr/>
          <a:lstStyle/>
          <a:p>
            <a:r>
              <a:rPr lang="en-US" dirty="0" err="1"/>
              <a:t>Flexability</a:t>
            </a:r>
            <a:r>
              <a:rPr lang="en-US" dirty="0"/>
              <a:t>™ ablation catheter</a:t>
            </a:r>
          </a:p>
        </p:txBody>
      </p:sp>
      <p:sp>
        <p:nvSpPr>
          <p:cNvPr id="11" name="Date Placeholder 10"/>
          <p:cNvSpPr>
            <a:spLocks noGrp="1"/>
          </p:cNvSpPr>
          <p:nvPr>
            <p:ph type="dt" sz="half" idx="10"/>
          </p:nvPr>
        </p:nvSpPr>
        <p:spPr/>
        <p:txBody>
          <a:bodyPr/>
          <a:lstStyle/>
          <a:p>
            <a:fld id="{15D7FE43-AB84-1344-89F3-573707734338}" type="datetime1">
              <a:rPr lang="en-US" smtClean="0"/>
              <a:pPr/>
              <a:t>3/29/2019</a:t>
            </a:fld>
            <a:endParaRPr lang="en-US"/>
          </a:p>
        </p:txBody>
      </p:sp>
      <p:sp>
        <p:nvSpPr>
          <p:cNvPr id="3" name="Slide Number Placeholder 2"/>
          <p:cNvSpPr>
            <a:spLocks noGrp="1"/>
          </p:cNvSpPr>
          <p:nvPr>
            <p:ph type="sldNum" sz="quarter" idx="12"/>
          </p:nvPr>
        </p:nvSpPr>
        <p:spPr/>
        <p:txBody>
          <a:bodyPr/>
          <a:lstStyle/>
          <a:p>
            <a:fld id="{B5E5DBCF-1D51-C641-BCE7-C1621196A4B9}" type="slidenum">
              <a:rPr lang="en-US" smtClean="0"/>
              <a:pPr/>
              <a:t>78</a:t>
            </a:fld>
            <a:endParaRPr lang="en-US" dirty="0"/>
          </a:p>
        </p:txBody>
      </p:sp>
      <p:sp>
        <p:nvSpPr>
          <p:cNvPr id="6" name="Action Button: Go Home 5">
            <a:hlinkClick r:id="rId3" action="ppaction://hlinksldjump" highlightClick="1"/>
            <a:extLst>
              <a:ext uri="{FF2B5EF4-FFF2-40B4-BE49-F238E27FC236}">
                <a16:creationId xmlns:a16="http://schemas.microsoft.com/office/drawing/2014/main" id="{6767EF1B-5E88-4191-B902-6B1DB31C9788}"/>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087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914401"/>
            <a:ext cx="4716740" cy="3367454"/>
          </a:xfrm>
        </p:spPr>
        <p:txBody>
          <a:bodyPr/>
          <a:lstStyle/>
          <a:p>
            <a:pPr lvl="1"/>
            <a:r>
              <a:rPr lang="en-US" sz="1400" dirty="0"/>
              <a:t>Unique flexible tip: effective lesion formation with potentially fewer risks</a:t>
            </a:r>
            <a:r>
              <a:rPr lang="en-US" sz="1400" baseline="30000" dirty="0"/>
              <a:t>1, 3-4 </a:t>
            </a:r>
          </a:p>
          <a:p>
            <a:pPr lvl="1"/>
            <a:r>
              <a:rPr lang="en-US" sz="1400" dirty="0"/>
              <a:t>A temperature-sensitive thermocouple, located 0.3 mm </a:t>
            </a:r>
            <a:br>
              <a:rPr lang="en-US" sz="1400" dirty="0"/>
            </a:br>
            <a:r>
              <a:rPr lang="en-US" sz="1400" dirty="0"/>
              <a:t>from the distal tip, serves as an important indicator for monitoring tip temperature</a:t>
            </a:r>
            <a:r>
              <a:rPr lang="en-US" sz="1400" baseline="30000" dirty="0"/>
              <a:t>4</a:t>
            </a:r>
          </a:p>
          <a:p>
            <a:pPr lvl="1"/>
            <a:r>
              <a:rPr lang="en-US" sz="1400" dirty="0"/>
              <a:t>1 mm distal tip spacing optimizes signal quality</a:t>
            </a:r>
            <a:r>
              <a:rPr lang="en-US" sz="1400" baseline="30000" dirty="0"/>
              <a:t>5</a:t>
            </a:r>
          </a:p>
          <a:p>
            <a:pPr lvl="1"/>
            <a:r>
              <a:rPr lang="en-US" sz="1400" dirty="0"/>
              <a:t>Shaft technology: designed for accuracy and consistent performance</a:t>
            </a:r>
            <a:r>
              <a:rPr lang="en-US" sz="1400" baseline="30000" dirty="0"/>
              <a:t>6</a:t>
            </a:r>
          </a:p>
        </p:txBody>
      </p:sp>
      <p:sp>
        <p:nvSpPr>
          <p:cNvPr id="14" name="Date Placeholder 13"/>
          <p:cNvSpPr>
            <a:spLocks noGrp="1"/>
          </p:cNvSpPr>
          <p:nvPr>
            <p:ph type="dt" sz="half" idx="10"/>
          </p:nvPr>
        </p:nvSpPr>
        <p:spPr/>
        <p:txBody>
          <a:bodyPr/>
          <a:lstStyle/>
          <a:p>
            <a:fld id="{22156021-3B0D-4D46-9A21-C040D50F7845}"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79</a:t>
            </a:fld>
            <a:endParaRPr lang="en-US" dirty="0"/>
          </a:p>
        </p:txBody>
      </p:sp>
      <p:sp>
        <p:nvSpPr>
          <p:cNvPr id="20" name="Text Placeholder 19"/>
          <p:cNvSpPr>
            <a:spLocks noGrp="1"/>
          </p:cNvSpPr>
          <p:nvPr>
            <p:ph type="body" sz="quarter" idx="15"/>
          </p:nvPr>
        </p:nvSpPr>
        <p:spPr>
          <a:xfrm>
            <a:off x="508000" y="4085304"/>
            <a:ext cx="4469414" cy="944662"/>
          </a:xfrm>
        </p:spPr>
        <p:txBody>
          <a:bodyPr/>
          <a:lstStyle/>
          <a:p>
            <a:r>
              <a:rPr lang="en-US" dirty="0"/>
              <a:t>1. </a:t>
            </a:r>
            <a:r>
              <a:rPr lang="en-US" dirty="0" err="1"/>
              <a:t>Peichl</a:t>
            </a:r>
            <a:r>
              <a:rPr lang="en-US" dirty="0"/>
              <a:t> P, et al., </a:t>
            </a:r>
            <a:r>
              <a:rPr lang="en-US" i="1" dirty="0"/>
              <a:t>Recent Patents on Cardiovascular Drug Discovery</a:t>
            </a:r>
            <a:r>
              <a:rPr lang="en-US" dirty="0"/>
              <a:t>, 2013;8(1):10-6.</a:t>
            </a:r>
          </a:p>
          <a:p>
            <a:r>
              <a:rPr lang="en-US" dirty="0"/>
              <a:t>2. Abbott data on file. Report 90058001.</a:t>
            </a:r>
          </a:p>
          <a:p>
            <a:r>
              <a:rPr lang="en-US" dirty="0"/>
              <a:t>3. Abbott data on file. Report 90122753.</a:t>
            </a:r>
          </a:p>
          <a:p>
            <a:r>
              <a:rPr lang="en-US" dirty="0"/>
              <a:t>4. Winterfield JR, et al., </a:t>
            </a:r>
            <a:r>
              <a:rPr lang="en-US" i="1" dirty="0"/>
              <a:t>J Cardiovasc </a:t>
            </a:r>
            <a:r>
              <a:rPr lang="en-US" i="1" dirty="0" err="1"/>
              <a:t>Electrophysiol</a:t>
            </a:r>
            <a:r>
              <a:rPr lang="en-US" dirty="0"/>
              <a:t>, 2016;27(1):102–9.</a:t>
            </a:r>
          </a:p>
          <a:p>
            <a:r>
              <a:rPr lang="en-US" dirty="0"/>
              <a:t>5. Abbott data on file. Report 90139188.</a:t>
            </a:r>
          </a:p>
          <a:p>
            <a:r>
              <a:rPr lang="en-US" dirty="0"/>
              <a:t>6. Abbott data on file. Report 90168493.  </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8" t="20122" r="11778" b="19533"/>
          <a:stretch/>
        </p:blipFill>
        <p:spPr bwMode="auto">
          <a:xfrm>
            <a:off x="5206182" y="-3008"/>
            <a:ext cx="3132819" cy="2010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7562" y="2455536"/>
            <a:ext cx="4021336" cy="236563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26898" b="21480"/>
          <a:stretch/>
        </p:blipFill>
        <p:spPr>
          <a:xfrm>
            <a:off x="6715406" y="796377"/>
            <a:ext cx="2325388" cy="2497753"/>
          </a:xfrm>
          <a:prstGeom prst="rect">
            <a:avLst/>
          </a:prstGeom>
        </p:spPr>
      </p:pic>
      <p:sp>
        <p:nvSpPr>
          <p:cNvPr id="2" name="Title 1"/>
          <p:cNvSpPr>
            <a:spLocks noGrp="1"/>
          </p:cNvSpPr>
          <p:nvPr>
            <p:ph type="title"/>
          </p:nvPr>
        </p:nvSpPr>
        <p:spPr/>
        <p:txBody>
          <a:bodyPr>
            <a:normAutofit fontScale="90000"/>
          </a:bodyPr>
          <a:lstStyle/>
          <a:p>
            <a:r>
              <a:rPr lang="en-US" dirty="0"/>
              <a:t> </a:t>
            </a:r>
            <a:r>
              <a:rPr lang="en-US" dirty="0" err="1"/>
              <a:t>FlexAbility</a:t>
            </a:r>
            <a:r>
              <a:rPr lang="en-US" baseline="30000" dirty="0"/>
              <a:t>™</a:t>
            </a:r>
            <a:r>
              <a:rPr lang="en-US" dirty="0"/>
              <a:t> ablation catheter design</a:t>
            </a:r>
          </a:p>
        </p:txBody>
      </p:sp>
    </p:spTree>
    <p:extLst>
      <p:ext uri="{BB962C8B-B14F-4D97-AF65-F5344CB8AC3E}">
        <p14:creationId xmlns:p14="http://schemas.microsoft.com/office/powerpoint/2010/main" val="79199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Role of lesion formation in AF recurrence</a:t>
            </a:r>
            <a:endParaRPr lang="en-US" dirty="0"/>
          </a:p>
        </p:txBody>
      </p:sp>
      <p:sp>
        <p:nvSpPr>
          <p:cNvPr id="3" name="Content Placeholder 2"/>
          <p:cNvSpPr>
            <a:spLocks noGrp="1"/>
          </p:cNvSpPr>
          <p:nvPr>
            <p:ph idx="1"/>
          </p:nvPr>
        </p:nvSpPr>
        <p:spPr>
          <a:xfrm>
            <a:off x="502920" y="914401"/>
            <a:ext cx="6429508" cy="3367454"/>
          </a:xfrm>
        </p:spPr>
        <p:txBody>
          <a:bodyPr/>
          <a:lstStyle/>
          <a:p>
            <a:r>
              <a:rPr lang="en-US" sz="1400" dirty="0"/>
              <a:t>AF recurrence is usually due to PV re-conduction and indicates insufficient lesion formation during the initial procedure.</a:t>
            </a:r>
          </a:p>
          <a:p>
            <a:pPr marL="0" lvl="1" indent="0">
              <a:lnSpc>
                <a:spcPts val="1600"/>
              </a:lnSpc>
              <a:buNone/>
            </a:pPr>
            <a:r>
              <a:rPr lang="en-US" sz="1400" dirty="0"/>
              <a:t>Lesion formation parameters:</a:t>
            </a:r>
          </a:p>
          <a:p>
            <a:pPr lvl="1">
              <a:lnSpc>
                <a:spcPts val="1600"/>
              </a:lnSpc>
            </a:pPr>
            <a:r>
              <a:rPr lang="en-US" sz="1400" dirty="0"/>
              <a:t>Contact force (CF) between catheter tip and target tissue</a:t>
            </a:r>
          </a:p>
          <a:p>
            <a:pPr lvl="1">
              <a:lnSpc>
                <a:spcPts val="1600"/>
              </a:lnSpc>
            </a:pPr>
            <a:r>
              <a:rPr lang="en-US" sz="1400" dirty="0"/>
              <a:t>Power delivered</a:t>
            </a:r>
          </a:p>
          <a:p>
            <a:pPr lvl="1">
              <a:lnSpc>
                <a:spcPts val="1600"/>
              </a:lnSpc>
            </a:pPr>
            <a:r>
              <a:rPr lang="en-US" sz="1400" dirty="0"/>
              <a:t>Duration of energy application</a:t>
            </a:r>
          </a:p>
          <a:p>
            <a:pPr lvl="1">
              <a:lnSpc>
                <a:spcPts val="1600"/>
              </a:lnSpc>
            </a:pPr>
            <a:r>
              <a:rPr lang="en-US" sz="1400" dirty="0"/>
              <a:t>Temperature</a:t>
            </a:r>
          </a:p>
          <a:p>
            <a:pPr lvl="1">
              <a:lnSpc>
                <a:spcPts val="1600"/>
              </a:lnSpc>
            </a:pPr>
            <a:r>
              <a:rPr lang="en-US" sz="1400" dirty="0"/>
              <a:t>Tip orientation</a:t>
            </a:r>
          </a:p>
        </p:txBody>
      </p:sp>
      <p:sp>
        <p:nvSpPr>
          <p:cNvPr id="11" name="Date Placeholder 10"/>
          <p:cNvSpPr>
            <a:spLocks noGrp="1"/>
          </p:cNvSpPr>
          <p:nvPr>
            <p:ph type="dt" sz="half" idx="10"/>
          </p:nvPr>
        </p:nvSpPr>
        <p:spPr/>
        <p:txBody>
          <a:bodyPr/>
          <a:lstStyle/>
          <a:p>
            <a:fld id="{68E79E1D-6D4D-9E41-90D4-A700B691DBE7}"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8</a:t>
            </a:fld>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843185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ip Clip Fade.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3694747" y="1125487"/>
            <a:ext cx="3800702" cy="2497190"/>
          </a:xfrm>
          <a:prstGeom prst="rect">
            <a:avLst/>
          </a:prstGeom>
        </p:spPr>
      </p:pic>
      <p:sp>
        <p:nvSpPr>
          <p:cNvPr id="17410" name="Rectangle 2"/>
          <p:cNvSpPr>
            <a:spLocks noGrp="1" noChangeArrowheads="1"/>
          </p:cNvSpPr>
          <p:nvPr>
            <p:ph type="title"/>
          </p:nvPr>
        </p:nvSpPr>
        <p:spPr/>
        <p:txBody>
          <a:bodyPr>
            <a:normAutofit fontScale="90000"/>
          </a:bodyPr>
          <a:lstStyle/>
          <a:p>
            <a:r>
              <a:rPr lang="en-US" dirty="0" err="1"/>
              <a:t>FlexAbility</a:t>
            </a:r>
            <a:r>
              <a:rPr lang="en-US" baseline="30000" dirty="0"/>
              <a:t>™</a:t>
            </a:r>
            <a:r>
              <a:rPr lang="en-US" dirty="0"/>
              <a:t> ablation catheter tip design features</a:t>
            </a:r>
          </a:p>
        </p:txBody>
      </p:sp>
      <p:sp>
        <p:nvSpPr>
          <p:cNvPr id="14" name="Date Placeholder 13"/>
          <p:cNvSpPr>
            <a:spLocks noGrp="1"/>
          </p:cNvSpPr>
          <p:nvPr>
            <p:ph type="dt" sz="half" idx="10"/>
          </p:nvPr>
        </p:nvSpPr>
        <p:spPr/>
        <p:txBody>
          <a:bodyPr/>
          <a:lstStyle/>
          <a:p>
            <a:fld id="{F1A3205A-34BF-6F4B-B3FC-A470B8FC8ED4}" type="datetime1">
              <a:rPr lang="en-US" smtClean="0"/>
              <a:pPr/>
              <a:t>3/29/2019</a:t>
            </a:fld>
            <a:endParaRPr lang="en-US"/>
          </a:p>
        </p:txBody>
      </p:sp>
      <p:sp>
        <p:nvSpPr>
          <p:cNvPr id="3" name="Slide Number Placeholder 2"/>
          <p:cNvSpPr>
            <a:spLocks noGrp="1"/>
          </p:cNvSpPr>
          <p:nvPr>
            <p:ph type="sldNum" sz="quarter" idx="12"/>
          </p:nvPr>
        </p:nvSpPr>
        <p:spPr/>
        <p:txBody>
          <a:bodyPr/>
          <a:lstStyle/>
          <a:p>
            <a:fld id="{47D1A5D2-1D70-5F49-8AFE-F28DA36D2BB4}" type="slidenum">
              <a:rPr lang="en-US" smtClean="0"/>
              <a:pPr/>
              <a:t>80</a:t>
            </a:fld>
            <a:endParaRPr lang="en-US" dirty="0"/>
          </a:p>
        </p:txBody>
      </p:sp>
      <p:sp>
        <p:nvSpPr>
          <p:cNvPr id="20" name="Text Placeholder 19"/>
          <p:cNvSpPr>
            <a:spLocks noGrp="1"/>
          </p:cNvSpPr>
          <p:nvPr>
            <p:ph type="body" sz="quarter" idx="15"/>
          </p:nvPr>
        </p:nvSpPr>
        <p:spPr/>
        <p:txBody>
          <a:bodyPr/>
          <a:lstStyle/>
          <a:p>
            <a:pPr>
              <a:spcBef>
                <a:spcPct val="0"/>
              </a:spcBef>
            </a:pPr>
            <a:r>
              <a:rPr lang="en-US" dirty="0"/>
              <a:t>1. </a:t>
            </a:r>
            <a:r>
              <a:rPr lang="en-US" dirty="0" err="1"/>
              <a:t>Peichl</a:t>
            </a:r>
            <a:r>
              <a:rPr lang="en-US" dirty="0"/>
              <a:t> P, et al. </a:t>
            </a:r>
            <a:r>
              <a:rPr lang="en-US" i="1" dirty="0"/>
              <a:t>Recent Pat </a:t>
            </a:r>
            <a:r>
              <a:rPr lang="en-US" i="1" dirty="0" err="1"/>
              <a:t>Cardiovasc</a:t>
            </a:r>
            <a:r>
              <a:rPr lang="en-US" i="1" dirty="0"/>
              <a:t> Drug </a:t>
            </a:r>
            <a:r>
              <a:rPr lang="en-US" i="1" dirty="0" err="1"/>
              <a:t>Discov</a:t>
            </a:r>
            <a:r>
              <a:rPr lang="en-US" i="1" dirty="0"/>
              <a:t>. </a:t>
            </a:r>
            <a:r>
              <a:rPr lang="en-US" dirty="0"/>
              <a:t>2013;8(1):10–6.</a:t>
            </a:r>
            <a:br>
              <a:rPr lang="en-US" dirty="0"/>
            </a:br>
            <a:r>
              <a:rPr lang="en-US" dirty="0"/>
              <a:t>2. Abbott. Data on file. Report 90042968.</a:t>
            </a:r>
          </a:p>
          <a:p>
            <a:pPr>
              <a:spcBef>
                <a:spcPct val="0"/>
              </a:spcBef>
            </a:pPr>
            <a:r>
              <a:rPr lang="en-US" dirty="0"/>
              <a:t>3. Abbott. Data on file. Report 90058001.</a:t>
            </a:r>
          </a:p>
          <a:p>
            <a:r>
              <a:rPr lang="en-US" dirty="0"/>
              <a:t>4. Abbott. Data on file. Report 90139188.</a:t>
            </a:r>
          </a:p>
        </p:txBody>
      </p:sp>
      <p:sp>
        <p:nvSpPr>
          <p:cNvPr id="47" name="Rounded Rectangle 9"/>
          <p:cNvSpPr>
            <a:spLocks noChangeArrowheads="1"/>
          </p:cNvSpPr>
          <p:nvPr/>
        </p:nvSpPr>
        <p:spPr bwMode="auto">
          <a:xfrm>
            <a:off x="6378361" y="2481223"/>
            <a:ext cx="2347853" cy="573822"/>
          </a:xfrm>
          <a:prstGeom prst="roundRect">
            <a:avLst>
              <a:gd name="adj" fmla="val 16047"/>
            </a:avLst>
          </a:prstGeom>
          <a:noFill/>
          <a:ln w="28575" cmpd="sng" algn="ctr">
            <a:noFill/>
            <a:round/>
            <a:headEnd/>
            <a:tailEnd/>
          </a:ln>
        </p:spPr>
        <p:txBody>
          <a:bodyPr wrap="square" lIns="91440" tIns="91440" rIns="45720" bIns="91440" anchor="ctr" anchorCtr="0">
            <a:spAutoFit/>
          </a:bodyPr>
          <a:lstStyle/>
          <a:p>
            <a:r>
              <a:rPr lang="en-US" sz="1100" dirty="0">
                <a:solidFill>
                  <a:srgbClr val="000000"/>
                </a:solidFill>
              </a:rPr>
              <a:t>1 mm distal tip spacing </a:t>
            </a:r>
            <a:r>
              <a:rPr lang="en-US" sz="1100" dirty="0"/>
              <a:t>optimizes signal quality</a:t>
            </a:r>
            <a:r>
              <a:rPr lang="en-US" sz="1100" baseline="30000" dirty="0">
                <a:solidFill>
                  <a:srgbClr val="000000"/>
                </a:solidFill>
              </a:rPr>
              <a:t>4</a:t>
            </a:r>
          </a:p>
        </p:txBody>
      </p:sp>
      <p:sp>
        <p:nvSpPr>
          <p:cNvPr id="45" name="Rounded Rectangle 6"/>
          <p:cNvSpPr>
            <a:spLocks noChangeArrowheads="1"/>
          </p:cNvSpPr>
          <p:nvPr/>
        </p:nvSpPr>
        <p:spPr bwMode="auto">
          <a:xfrm>
            <a:off x="425912" y="2052580"/>
            <a:ext cx="2992348" cy="548521"/>
          </a:xfrm>
          <a:prstGeom prst="roundRect">
            <a:avLst>
              <a:gd name="adj" fmla="val 9273"/>
            </a:avLst>
          </a:prstGeom>
          <a:noFill/>
          <a:ln w="28575" cmpd="sng" algn="ctr">
            <a:noFill/>
            <a:round/>
            <a:headEnd/>
            <a:tailEnd/>
          </a:ln>
        </p:spPr>
        <p:txBody>
          <a:bodyPr wrap="square" lIns="91440" tIns="91440" rIns="45720" bIns="91440" anchor="ctr" anchorCtr="0">
            <a:spAutoFit/>
          </a:bodyPr>
          <a:lstStyle/>
          <a:p>
            <a:pPr>
              <a:spcAft>
                <a:spcPts val="600"/>
              </a:spcAft>
            </a:pPr>
            <a:r>
              <a:rPr lang="en-US" sz="1100" dirty="0">
                <a:solidFill>
                  <a:srgbClr val="000000"/>
                </a:solidFill>
              </a:rPr>
              <a:t>Unique, laser-cut tip for optimal irrigation flow profile and radial tip cooling</a:t>
            </a:r>
            <a:r>
              <a:rPr lang="en-US" sz="1100" baseline="30000" dirty="0">
                <a:solidFill>
                  <a:srgbClr val="000000"/>
                </a:solidFill>
              </a:rPr>
              <a:t>1,3</a:t>
            </a:r>
          </a:p>
        </p:txBody>
      </p:sp>
      <p:sp>
        <p:nvSpPr>
          <p:cNvPr id="99" name="Rounded Rectangle 6"/>
          <p:cNvSpPr>
            <a:spLocks noChangeArrowheads="1"/>
          </p:cNvSpPr>
          <p:nvPr/>
        </p:nvSpPr>
        <p:spPr bwMode="auto">
          <a:xfrm>
            <a:off x="425912" y="3542983"/>
            <a:ext cx="2812588" cy="573822"/>
          </a:xfrm>
          <a:prstGeom prst="roundRect">
            <a:avLst>
              <a:gd name="adj" fmla="val 16047"/>
            </a:avLst>
          </a:prstGeom>
          <a:noFill/>
          <a:ln w="28575" cmpd="sng" algn="ctr">
            <a:noFill/>
            <a:round/>
            <a:headEnd/>
            <a:tailEnd/>
          </a:ln>
        </p:spPr>
        <p:txBody>
          <a:bodyPr wrap="square" lIns="91440" tIns="91440" rIns="45720" bIns="91440" anchor="ctr" anchorCtr="0">
            <a:spAutoFit/>
          </a:bodyPr>
          <a:lstStyle/>
          <a:p>
            <a:r>
              <a:rPr lang="en-US" sz="1100" dirty="0">
                <a:solidFill>
                  <a:srgbClr val="000000"/>
                </a:solidFill>
              </a:rPr>
              <a:t>Four distal irrigation ports for cooling the distal portion of the tip</a:t>
            </a:r>
          </a:p>
        </p:txBody>
      </p:sp>
      <p:sp>
        <p:nvSpPr>
          <p:cNvPr id="12" name="Rounded Rectangle 6"/>
          <p:cNvSpPr>
            <a:spLocks noChangeArrowheads="1"/>
          </p:cNvSpPr>
          <p:nvPr/>
        </p:nvSpPr>
        <p:spPr bwMode="auto">
          <a:xfrm>
            <a:off x="425912" y="2857412"/>
            <a:ext cx="3237826" cy="548521"/>
          </a:xfrm>
          <a:prstGeom prst="roundRect">
            <a:avLst>
              <a:gd name="adj" fmla="val 9273"/>
            </a:avLst>
          </a:prstGeom>
          <a:noFill/>
          <a:ln w="28575" cmpd="sng" algn="ctr">
            <a:noFill/>
            <a:round/>
            <a:headEnd/>
            <a:tailEnd/>
          </a:ln>
        </p:spPr>
        <p:txBody>
          <a:bodyPr wrap="square" lIns="91440" tIns="91440" rIns="45720" bIns="91440" anchor="ctr" anchorCtr="0">
            <a:spAutoFit/>
          </a:bodyPr>
          <a:lstStyle/>
          <a:p>
            <a:r>
              <a:rPr lang="en-US" sz="1100" dirty="0">
                <a:solidFill>
                  <a:srgbClr val="000000"/>
                </a:solidFill>
              </a:rPr>
              <a:t>Flexible tip to conform to tissue and reduce operator transmitted force into tissue</a:t>
            </a:r>
            <a:r>
              <a:rPr lang="en-US" sz="1100" baseline="30000" dirty="0">
                <a:solidFill>
                  <a:srgbClr val="000000"/>
                </a:solidFill>
              </a:rPr>
              <a:t>1,2</a:t>
            </a:r>
          </a:p>
        </p:txBody>
      </p:sp>
      <p:cxnSp>
        <p:nvCxnSpPr>
          <p:cNvPr id="17" name="Straight Arrow Connector 16"/>
          <p:cNvCxnSpPr/>
          <p:nvPr/>
        </p:nvCxnSpPr>
        <p:spPr>
          <a:xfrm>
            <a:off x="3238500" y="2282934"/>
            <a:ext cx="1167803" cy="644376"/>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49815" y="2701910"/>
            <a:ext cx="87553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209605" y="3405989"/>
            <a:ext cx="791662" cy="362079"/>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38500" y="3072934"/>
            <a:ext cx="1143256" cy="38484"/>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947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Need for reduced complications with ablation therapy</a:t>
            </a:r>
            <a:endParaRPr lang="en-US" dirty="0"/>
          </a:p>
        </p:txBody>
      </p:sp>
      <p:sp>
        <p:nvSpPr>
          <p:cNvPr id="3" name="Content Placeholder 2"/>
          <p:cNvSpPr>
            <a:spLocks noGrp="1"/>
          </p:cNvSpPr>
          <p:nvPr>
            <p:ph idx="1"/>
          </p:nvPr>
        </p:nvSpPr>
        <p:spPr/>
        <p:txBody>
          <a:bodyPr/>
          <a:lstStyle/>
          <a:p>
            <a:pPr lvl="1"/>
            <a:r>
              <a:rPr lang="en-US" sz="1400" dirty="0"/>
              <a:t>Risk of complications during catheter ablation</a:t>
            </a:r>
            <a:br>
              <a:rPr lang="en-US" sz="1400" dirty="0"/>
            </a:br>
            <a:r>
              <a:rPr lang="en-US" sz="1400" dirty="0"/>
              <a:t>increases after electrode-tissue interface temperature</a:t>
            </a:r>
            <a:br>
              <a:rPr lang="en-US" sz="1400" dirty="0"/>
            </a:br>
            <a:r>
              <a:rPr lang="en-US" sz="1400" dirty="0"/>
              <a:t>reaches 100˚C</a:t>
            </a:r>
            <a:r>
              <a:rPr lang="en-US" sz="1400" baseline="30000" dirty="0"/>
              <a:t>1</a:t>
            </a:r>
          </a:p>
          <a:p>
            <a:pPr lvl="2"/>
            <a:r>
              <a:rPr lang="en-US" sz="1400" dirty="0"/>
              <a:t>Char and coagulum formation</a:t>
            </a:r>
          </a:p>
          <a:p>
            <a:pPr lvl="2"/>
            <a:r>
              <a:rPr lang="en-US" sz="1400" dirty="0"/>
              <a:t>Steam pops</a:t>
            </a:r>
          </a:p>
          <a:p>
            <a:pPr lvl="1"/>
            <a:r>
              <a:rPr lang="en-US" sz="1400" dirty="0"/>
              <a:t>Conventional irrigated tip designs can result in</a:t>
            </a:r>
            <a:br>
              <a:rPr lang="en-US" sz="1400" dirty="0"/>
            </a:br>
            <a:r>
              <a:rPr lang="en-US" sz="1400" dirty="0"/>
              <a:t>different cooling patterns from proximal to distal </a:t>
            </a:r>
            <a:br>
              <a:rPr lang="en-US" sz="1400" dirty="0"/>
            </a:br>
            <a:r>
              <a:rPr lang="en-US" sz="1400" dirty="0"/>
              <a:t>ends of the electrode and cause char formation</a:t>
            </a:r>
            <a:r>
              <a:rPr lang="en-US" sz="1400" baseline="30000" dirty="0"/>
              <a:t>1</a:t>
            </a:r>
          </a:p>
          <a:p>
            <a:pPr lvl="2"/>
            <a:r>
              <a:rPr lang="en-US" sz="1400" dirty="0"/>
              <a:t>One strategy to reducing the risk is to cool the electrode tip with saline</a:t>
            </a:r>
          </a:p>
          <a:p>
            <a:pPr lvl="2"/>
            <a:r>
              <a:rPr lang="en-US" sz="1400" dirty="0"/>
              <a:t>New irrigation designs seek to improve delivery of saline and catheter tip cooling</a:t>
            </a:r>
          </a:p>
        </p:txBody>
      </p:sp>
      <p:sp>
        <p:nvSpPr>
          <p:cNvPr id="13" name="Date Placeholder 12"/>
          <p:cNvSpPr>
            <a:spLocks noGrp="1"/>
          </p:cNvSpPr>
          <p:nvPr>
            <p:ph type="dt" sz="half" idx="10"/>
          </p:nvPr>
        </p:nvSpPr>
        <p:spPr/>
        <p:txBody>
          <a:bodyPr/>
          <a:lstStyle/>
          <a:p>
            <a:fld id="{B108EFBA-E009-3E4D-A688-D694859F2023}"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81</a:t>
            </a:fld>
            <a:endParaRPr lang="en-US" dirty="0"/>
          </a:p>
        </p:txBody>
      </p:sp>
      <p:sp>
        <p:nvSpPr>
          <p:cNvPr id="14" name="Text Placeholder 13"/>
          <p:cNvSpPr>
            <a:spLocks noGrp="1"/>
          </p:cNvSpPr>
          <p:nvPr>
            <p:ph type="body" sz="quarter" idx="15"/>
          </p:nvPr>
        </p:nvSpPr>
        <p:spPr/>
        <p:txBody>
          <a:bodyPr/>
          <a:lstStyle/>
          <a:p>
            <a:r>
              <a:rPr lang="en-US" dirty="0"/>
              <a:t>1. </a:t>
            </a:r>
            <a:r>
              <a:rPr lang="en-US" dirty="0" err="1"/>
              <a:t>Peichl</a:t>
            </a:r>
            <a:r>
              <a:rPr lang="en-US" dirty="0"/>
              <a:t> P, et al. </a:t>
            </a:r>
            <a:r>
              <a:rPr lang="en-US" i="1" dirty="0"/>
              <a:t>Recent Pat </a:t>
            </a:r>
            <a:r>
              <a:rPr lang="en-US" i="1" dirty="0" err="1"/>
              <a:t>Cardiovasc</a:t>
            </a:r>
            <a:r>
              <a:rPr lang="en-US" i="1" dirty="0"/>
              <a:t> Drug </a:t>
            </a:r>
            <a:r>
              <a:rPr lang="en-US" i="1" dirty="0" err="1"/>
              <a:t>Discov</a:t>
            </a:r>
            <a:r>
              <a:rPr lang="en-US" i="1" dirty="0"/>
              <a:t>. </a:t>
            </a:r>
            <a:r>
              <a:rPr lang="en-US" dirty="0"/>
              <a:t>2013;8(1):10–6. </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3537"/>
          <a:stretch/>
        </p:blipFill>
        <p:spPr bwMode="auto">
          <a:xfrm>
            <a:off x="5650165" y="1129581"/>
            <a:ext cx="3008776" cy="1312404"/>
          </a:xfrm>
          <a:prstGeom prst="rect">
            <a:avLst/>
          </a:prstGeom>
          <a:noFill/>
          <a:ln w="254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63794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Flexible tip catheter directed flow</a:t>
            </a:r>
          </a:p>
        </p:txBody>
      </p:sp>
      <p:sp>
        <p:nvSpPr>
          <p:cNvPr id="2" name="Content Placeholder 1"/>
          <p:cNvSpPr>
            <a:spLocks noGrp="1"/>
          </p:cNvSpPr>
          <p:nvPr>
            <p:ph idx="1"/>
          </p:nvPr>
        </p:nvSpPr>
        <p:spPr>
          <a:xfrm>
            <a:off x="502920" y="914400"/>
            <a:ext cx="3611880" cy="3548743"/>
          </a:xfrm>
        </p:spPr>
        <p:txBody>
          <a:bodyPr/>
          <a:lstStyle/>
          <a:p>
            <a:pPr lvl="1"/>
            <a:r>
              <a:rPr lang="en-US" sz="1400" dirty="0" err="1"/>
              <a:t>FlexAbility</a:t>
            </a:r>
            <a:r>
              <a:rPr lang="en-US" sz="1400" dirty="0"/>
              <a:t>™ ablation catheter directed flow and tip temperature provides effective lesions with potentially reduced procedural risk.</a:t>
            </a:r>
            <a:r>
              <a:rPr lang="en-US" sz="1400" baseline="30000" dirty="0"/>
              <a:t>1–4</a:t>
            </a:r>
            <a:r>
              <a:rPr lang="en-US" sz="1400" dirty="0"/>
              <a:t> </a:t>
            </a:r>
          </a:p>
          <a:p>
            <a:pPr lvl="1"/>
            <a:r>
              <a:rPr lang="en-US" sz="1400" dirty="0"/>
              <a:t>The flexible tip provides directed flow to the tip to tissue interface where it is needed most.</a:t>
            </a:r>
            <a:r>
              <a:rPr lang="en-US" sz="1400" baseline="30000" dirty="0"/>
              <a:t>2</a:t>
            </a:r>
            <a:r>
              <a:rPr lang="en-US" sz="1400" dirty="0"/>
              <a:t> </a:t>
            </a:r>
          </a:p>
        </p:txBody>
      </p:sp>
      <p:sp>
        <p:nvSpPr>
          <p:cNvPr id="12" name="Date Placeholder 11"/>
          <p:cNvSpPr>
            <a:spLocks noGrp="1"/>
          </p:cNvSpPr>
          <p:nvPr>
            <p:ph type="dt" sz="half" idx="10"/>
          </p:nvPr>
        </p:nvSpPr>
        <p:spPr/>
        <p:txBody>
          <a:bodyPr/>
          <a:lstStyle/>
          <a:p>
            <a:fld id="{A0CAA18B-47CD-FA45-B309-C3620531C342}"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82</a:t>
            </a:fld>
            <a:endParaRPr lang="en-US" dirty="0"/>
          </a:p>
        </p:txBody>
      </p:sp>
      <p:sp>
        <p:nvSpPr>
          <p:cNvPr id="18" name="Text Placeholder 17"/>
          <p:cNvSpPr>
            <a:spLocks noGrp="1"/>
          </p:cNvSpPr>
          <p:nvPr>
            <p:ph type="body" sz="quarter" idx="15"/>
          </p:nvPr>
        </p:nvSpPr>
        <p:spPr>
          <a:xfrm>
            <a:off x="508000" y="4600900"/>
            <a:ext cx="4064000" cy="429065"/>
          </a:xfrm>
        </p:spPr>
        <p:txBody>
          <a:bodyPr/>
          <a:lstStyle/>
          <a:p>
            <a:r>
              <a:rPr lang="en-US" dirty="0"/>
              <a:t>1. </a:t>
            </a:r>
            <a:r>
              <a:rPr lang="en-US" dirty="0" err="1"/>
              <a:t>Peichl</a:t>
            </a:r>
            <a:r>
              <a:rPr lang="en-US" dirty="0"/>
              <a:t> P, et al. </a:t>
            </a:r>
            <a:r>
              <a:rPr lang="en-US" i="1" dirty="0"/>
              <a:t>Recent Pat Cardiovasc Drug </a:t>
            </a:r>
            <a:r>
              <a:rPr lang="en-US" i="1" dirty="0" err="1"/>
              <a:t>Discov</a:t>
            </a:r>
            <a:r>
              <a:rPr lang="en-US" i="1" dirty="0"/>
              <a:t>. </a:t>
            </a:r>
            <a:r>
              <a:rPr lang="en-US" dirty="0"/>
              <a:t>2013;8(1):10–6.</a:t>
            </a:r>
            <a:br>
              <a:rPr lang="en-US" dirty="0"/>
            </a:br>
            <a:r>
              <a:rPr lang="en-US" dirty="0"/>
              <a:t>2. Abbott data on file. Report 90058001.</a:t>
            </a:r>
          </a:p>
          <a:p>
            <a:r>
              <a:rPr lang="en-US" dirty="0"/>
              <a:t>3. Abbott data on file. Report 90122753.</a:t>
            </a:r>
          </a:p>
          <a:p>
            <a:r>
              <a:rPr lang="en-US" dirty="0"/>
              <a:t>4. Winterfield JR, et al. </a:t>
            </a:r>
            <a:r>
              <a:rPr lang="en-US" i="1" dirty="0"/>
              <a:t>J Cardiovasc </a:t>
            </a:r>
            <a:r>
              <a:rPr lang="en-US" i="1" dirty="0" err="1"/>
              <a:t>Electrophysiol</a:t>
            </a:r>
            <a:r>
              <a:rPr lang="en-US" dirty="0"/>
              <a:t>, 2016;27(1):102–9.</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760" y="1061800"/>
            <a:ext cx="4461280" cy="362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3585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Lesion Size and Safety in Canine Model</a:t>
            </a:r>
            <a:r>
              <a:rPr lang="en-US" baseline="30000" dirty="0"/>
              <a:t>1</a:t>
            </a:r>
          </a:p>
        </p:txBody>
      </p:sp>
      <p:sp>
        <p:nvSpPr>
          <p:cNvPr id="2" name="Content Placeholder 1"/>
          <p:cNvSpPr>
            <a:spLocks noGrp="1"/>
          </p:cNvSpPr>
          <p:nvPr>
            <p:ph idx="1"/>
          </p:nvPr>
        </p:nvSpPr>
        <p:spPr/>
        <p:txBody>
          <a:bodyPr/>
          <a:lstStyle/>
          <a:p>
            <a:pPr marL="0" lvl="1" indent="0">
              <a:buNone/>
            </a:pPr>
            <a:r>
              <a:rPr lang="en-US" sz="1200" dirty="0"/>
              <a:t>The </a:t>
            </a:r>
            <a:r>
              <a:rPr lang="en-US" sz="1200" dirty="0" err="1"/>
              <a:t>FlexAbility</a:t>
            </a:r>
            <a:r>
              <a:rPr lang="en-US" sz="1200" dirty="0"/>
              <a:t> catheter’s unique design was shown to provide </a:t>
            </a:r>
            <a:r>
              <a:rPr lang="en-US" sz="1200" b="1" dirty="0">
                <a:solidFill>
                  <a:schemeClr val="accent1"/>
                </a:solidFill>
              </a:rPr>
              <a:t>comparable lesions with significantly fewer steam pops </a:t>
            </a:r>
            <a:r>
              <a:rPr lang="en-US" sz="1200" dirty="0"/>
              <a:t>in an in vivo canine model compared with </a:t>
            </a:r>
            <a:r>
              <a:rPr lang="en-US" sz="1200" dirty="0" err="1"/>
              <a:t>ThermoCool</a:t>
            </a:r>
            <a:r>
              <a:rPr lang="en-US" sz="1200" baseline="30000" dirty="0"/>
              <a:t>‡</a:t>
            </a:r>
            <a:r>
              <a:rPr lang="en-US" sz="1200" dirty="0"/>
              <a:t> SF ablation catheters. </a:t>
            </a:r>
          </a:p>
          <a:p>
            <a:pPr marL="0" lvl="1" indent="0">
              <a:buNone/>
            </a:pPr>
            <a:r>
              <a:rPr lang="en-US" sz="1200" dirty="0"/>
              <a:t>This study also showed that </a:t>
            </a:r>
            <a:r>
              <a:rPr lang="en-US" sz="1200" b="1" dirty="0">
                <a:solidFill>
                  <a:schemeClr val="accent1"/>
                </a:solidFill>
              </a:rPr>
              <a:t>lesion sizes were comparable between catheters</a:t>
            </a:r>
            <a:r>
              <a:rPr lang="en-US" sz="1200" dirty="0"/>
              <a:t>. </a:t>
            </a:r>
          </a:p>
          <a:p>
            <a:pPr algn="ctr">
              <a:spcBef>
                <a:spcPts val="900"/>
              </a:spcBef>
            </a:pPr>
            <a:endParaRPr lang="en-US" sz="1200" dirty="0"/>
          </a:p>
          <a:p>
            <a:pPr algn="ctr">
              <a:spcBef>
                <a:spcPts val="900"/>
              </a:spcBef>
            </a:pPr>
            <a:r>
              <a:rPr lang="en-US" sz="1200" dirty="0"/>
              <a:t>Lesion Dimensions (Steam Pop Lesions Excluded)</a:t>
            </a:r>
            <a:r>
              <a:rPr lang="en-US" sz="1200" baseline="30000" dirty="0"/>
              <a:t>1 </a:t>
            </a:r>
          </a:p>
          <a:p>
            <a:endParaRPr lang="en-US" sz="1200" dirty="0"/>
          </a:p>
        </p:txBody>
      </p:sp>
      <p:sp>
        <p:nvSpPr>
          <p:cNvPr id="12" name="Date Placeholder 11"/>
          <p:cNvSpPr>
            <a:spLocks noGrp="1"/>
          </p:cNvSpPr>
          <p:nvPr>
            <p:ph type="dt" sz="half" idx="10"/>
          </p:nvPr>
        </p:nvSpPr>
        <p:spPr/>
        <p:txBody>
          <a:bodyPr/>
          <a:lstStyle/>
          <a:p>
            <a:fld id="{3048EB73-E24E-694B-8A08-4EE2181237B3}"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83</a:t>
            </a:fld>
            <a:endParaRPr lang="en-US" dirty="0"/>
          </a:p>
        </p:txBody>
      </p:sp>
      <p:sp>
        <p:nvSpPr>
          <p:cNvPr id="18" name="Text Placeholder 17"/>
          <p:cNvSpPr>
            <a:spLocks noGrp="1"/>
          </p:cNvSpPr>
          <p:nvPr>
            <p:ph type="body" sz="quarter" idx="15"/>
          </p:nvPr>
        </p:nvSpPr>
        <p:spPr>
          <a:xfrm>
            <a:off x="513792" y="4707266"/>
            <a:ext cx="4064000" cy="331593"/>
          </a:xfrm>
        </p:spPr>
        <p:txBody>
          <a:bodyPr/>
          <a:lstStyle/>
          <a:p>
            <a:r>
              <a:rPr lang="en-US" dirty="0">
                <a:solidFill>
                  <a:srgbClr val="000000"/>
                </a:solidFill>
              </a:rPr>
              <a:t>1. </a:t>
            </a:r>
            <a:r>
              <a:rPr lang="en-US" dirty="0" err="1">
                <a:solidFill>
                  <a:srgbClr val="000000"/>
                </a:solidFill>
              </a:rPr>
              <a:t>Winterfield</a:t>
            </a:r>
            <a:r>
              <a:rPr lang="en-US" dirty="0">
                <a:solidFill>
                  <a:srgbClr val="000000"/>
                </a:solidFill>
              </a:rPr>
              <a:t> JR, et al. </a:t>
            </a:r>
            <a:r>
              <a:rPr lang="en-US" i="1" dirty="0">
                <a:solidFill>
                  <a:srgbClr val="000000"/>
                </a:solidFill>
              </a:rPr>
              <a:t>J </a:t>
            </a:r>
            <a:r>
              <a:rPr lang="en-US" i="1" dirty="0" err="1">
                <a:solidFill>
                  <a:srgbClr val="000000"/>
                </a:solidFill>
              </a:rPr>
              <a:t>Cardiovasc</a:t>
            </a:r>
            <a:r>
              <a:rPr lang="en-US" i="1" dirty="0">
                <a:solidFill>
                  <a:srgbClr val="000000"/>
                </a:solidFill>
              </a:rPr>
              <a:t> </a:t>
            </a:r>
            <a:r>
              <a:rPr lang="en-US" i="1" dirty="0" err="1">
                <a:solidFill>
                  <a:srgbClr val="000000"/>
                </a:solidFill>
              </a:rPr>
              <a:t>Electrophysiol</a:t>
            </a:r>
            <a:r>
              <a:rPr lang="en-US" i="1" dirty="0">
                <a:solidFill>
                  <a:srgbClr val="000000"/>
                </a:solidFill>
              </a:rPr>
              <a:t>,</a:t>
            </a:r>
            <a:r>
              <a:rPr lang="en-US" dirty="0">
                <a:solidFill>
                  <a:srgbClr val="000000"/>
                </a:solidFill>
              </a:rPr>
              <a:t> 2016;27(1):102–9.</a:t>
            </a:r>
          </a:p>
          <a:p>
            <a:r>
              <a:rPr lang="en-US" dirty="0"/>
              <a:t>‡ Indicates a third-party trademark, which is property of its respective owner</a:t>
            </a:r>
            <a:endParaRPr lang="en-US" dirty="0">
              <a:solidFill>
                <a:srgbClr val="000000"/>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7" t="3813" r="1299" b="3878"/>
          <a:stretch/>
        </p:blipFill>
        <p:spPr bwMode="auto">
          <a:xfrm>
            <a:off x="955040" y="2147145"/>
            <a:ext cx="6732693" cy="21539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538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FlexAbility</a:t>
            </a:r>
            <a:r>
              <a:rPr lang="en-US" dirty="0"/>
              <a:t>™ ablation catheter flexible tip safety profile</a:t>
            </a:r>
          </a:p>
        </p:txBody>
      </p:sp>
      <p:sp>
        <p:nvSpPr>
          <p:cNvPr id="2" name="Content Placeholder 1"/>
          <p:cNvSpPr>
            <a:spLocks noGrp="1"/>
          </p:cNvSpPr>
          <p:nvPr>
            <p:ph sz="half" idx="1"/>
          </p:nvPr>
        </p:nvSpPr>
        <p:spPr>
          <a:xfrm>
            <a:off x="502920" y="1284400"/>
            <a:ext cx="3977640" cy="2837396"/>
          </a:xfrm>
        </p:spPr>
        <p:txBody>
          <a:bodyPr/>
          <a:lstStyle/>
          <a:p>
            <a:pPr marL="0" lvl="1" indent="0">
              <a:buNone/>
            </a:pPr>
            <a:r>
              <a:rPr lang="en-US" sz="1200" b="1" dirty="0">
                <a:solidFill>
                  <a:schemeClr val="tx2"/>
                </a:solidFill>
                <a:latin typeface="Calibri" panose="020F0502020204030204" pitchFamily="34" charset="0"/>
              </a:rPr>
              <a:t>THERMOCOUPLE LOCATION IN CATHETER TIPS</a:t>
            </a:r>
            <a:r>
              <a:rPr lang="en-US" sz="1200" b="1" baseline="30000" dirty="0">
                <a:solidFill>
                  <a:schemeClr val="tx2"/>
                </a:solidFill>
                <a:latin typeface="Calibri" panose="020F0502020204030204" pitchFamily="34" charset="0"/>
              </a:rPr>
              <a:t>2</a:t>
            </a:r>
            <a:endParaRPr lang="en-US" baseline="30000" dirty="0"/>
          </a:p>
        </p:txBody>
      </p:sp>
      <p:sp>
        <p:nvSpPr>
          <p:cNvPr id="42" name="Content Placeholder 41"/>
          <p:cNvSpPr>
            <a:spLocks noGrp="1"/>
          </p:cNvSpPr>
          <p:nvPr>
            <p:ph sz="half" idx="2"/>
          </p:nvPr>
        </p:nvSpPr>
        <p:spPr>
          <a:xfrm>
            <a:off x="4754880" y="1284400"/>
            <a:ext cx="4038284" cy="2837396"/>
          </a:xfrm>
        </p:spPr>
        <p:txBody>
          <a:bodyPr/>
          <a:lstStyle/>
          <a:p>
            <a:r>
              <a:rPr lang="en-US" sz="1400" b="0" dirty="0">
                <a:solidFill>
                  <a:schemeClr val="tx1"/>
                </a:solidFill>
                <a:latin typeface="+mn-lt"/>
                <a:cs typeface="+mn-cs"/>
              </a:rPr>
              <a:t>The </a:t>
            </a:r>
            <a:r>
              <a:rPr lang="en-US" sz="1400" b="0" dirty="0" err="1">
                <a:solidFill>
                  <a:schemeClr val="tx1"/>
                </a:solidFill>
                <a:latin typeface="+mn-lt"/>
                <a:cs typeface="+mn-cs"/>
              </a:rPr>
              <a:t>ThermoCool</a:t>
            </a:r>
            <a:r>
              <a:rPr lang="en-US" sz="1400" b="0" dirty="0">
                <a:solidFill>
                  <a:schemeClr val="tx1"/>
                </a:solidFill>
                <a:latin typeface="+mn-lt"/>
                <a:cs typeface="+mn-cs"/>
              </a:rPr>
              <a:t>‡ SF catheter’s thermocouple is located 6.6 mm from the tip of the catheter, which may limit temperature response, inhibiting an indicator of a potential steam pop.</a:t>
            </a:r>
            <a:r>
              <a:rPr lang="en-US" sz="1400" b="0" baseline="30000" dirty="0">
                <a:solidFill>
                  <a:schemeClr val="tx1"/>
                </a:solidFill>
                <a:latin typeface="+mn-lt"/>
                <a:cs typeface="+mn-cs"/>
              </a:rPr>
              <a:t>2,3</a:t>
            </a:r>
          </a:p>
          <a:p>
            <a:endParaRPr lang="en-US" b="0" dirty="0">
              <a:solidFill>
                <a:schemeClr val="tx1"/>
              </a:solidFill>
              <a:latin typeface="+mn-lt"/>
              <a:cs typeface="+mn-cs"/>
            </a:endParaRPr>
          </a:p>
        </p:txBody>
      </p:sp>
      <p:sp>
        <p:nvSpPr>
          <p:cNvPr id="13" name="Date Placeholder 12"/>
          <p:cNvSpPr>
            <a:spLocks noGrp="1"/>
          </p:cNvSpPr>
          <p:nvPr>
            <p:ph type="dt" sz="half" idx="10"/>
          </p:nvPr>
        </p:nvSpPr>
        <p:spPr/>
        <p:txBody>
          <a:bodyPr/>
          <a:lstStyle/>
          <a:p>
            <a:fld id="{C0A25FB3-FD8E-C04A-8E36-A7B96279F5ED}"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84</a:t>
            </a:fld>
            <a:endParaRPr lang="en-US" dirty="0"/>
          </a:p>
        </p:txBody>
      </p:sp>
      <p:sp>
        <p:nvSpPr>
          <p:cNvPr id="34" name="Text Placeholder 33"/>
          <p:cNvSpPr>
            <a:spLocks noGrp="1"/>
          </p:cNvSpPr>
          <p:nvPr>
            <p:ph type="body" sz="quarter" idx="14"/>
          </p:nvPr>
        </p:nvSpPr>
        <p:spPr>
          <a:xfrm>
            <a:off x="502920" y="914400"/>
            <a:ext cx="8229600" cy="226031"/>
          </a:xfrm>
        </p:spPr>
        <p:txBody>
          <a:bodyPr/>
          <a:lstStyle/>
          <a:p>
            <a:r>
              <a:rPr lang="en-US" sz="1400" b="1" cap="all" dirty="0">
                <a:latin typeface="Calibri" panose="020F0502020204030204" pitchFamily="34" charset="0"/>
              </a:rPr>
              <a:t>The flexible tip demonstrated no instances of char in a 179 patient multicenter trial.</a:t>
            </a:r>
            <a:r>
              <a:rPr lang="en-US" sz="1400" b="1" cap="all" baseline="30000" dirty="0">
                <a:latin typeface="Calibri" panose="020F0502020204030204" pitchFamily="34" charset="0"/>
              </a:rPr>
              <a:t>1</a:t>
            </a:r>
          </a:p>
        </p:txBody>
      </p:sp>
      <p:sp>
        <p:nvSpPr>
          <p:cNvPr id="26" name="Text Placeholder 25"/>
          <p:cNvSpPr>
            <a:spLocks noGrp="1"/>
          </p:cNvSpPr>
          <p:nvPr>
            <p:ph type="body" sz="quarter" idx="15"/>
          </p:nvPr>
        </p:nvSpPr>
        <p:spPr>
          <a:xfrm>
            <a:off x="488950" y="4767263"/>
            <a:ext cx="3465550" cy="269024"/>
          </a:xfrm>
        </p:spPr>
        <p:txBody>
          <a:bodyPr/>
          <a:lstStyle/>
          <a:p>
            <a:r>
              <a:rPr lang="en-US" dirty="0">
                <a:solidFill>
                  <a:srgbClr val="000000"/>
                </a:solidFill>
              </a:rPr>
              <a:t>1. Abbott data on file. Report 90122753, based on Therapy™ Cool Flex™ ablation catheter tip.</a:t>
            </a:r>
          </a:p>
          <a:p>
            <a:r>
              <a:rPr lang="en-US" dirty="0">
                <a:solidFill>
                  <a:srgbClr val="000000"/>
                </a:solidFill>
              </a:rPr>
              <a:t>2. Winterfield JR, et al. </a:t>
            </a:r>
            <a:r>
              <a:rPr lang="en-US" i="1" dirty="0">
                <a:solidFill>
                  <a:srgbClr val="000000"/>
                </a:solidFill>
              </a:rPr>
              <a:t>J Cardiovasc </a:t>
            </a:r>
            <a:r>
              <a:rPr lang="en-US" i="1" dirty="0" err="1">
                <a:solidFill>
                  <a:srgbClr val="000000"/>
                </a:solidFill>
              </a:rPr>
              <a:t>Electrophysiol</a:t>
            </a:r>
            <a:r>
              <a:rPr lang="en-US" dirty="0">
                <a:solidFill>
                  <a:srgbClr val="000000"/>
                </a:solidFill>
              </a:rPr>
              <a:t>, 2016;27(1):102–9.</a:t>
            </a:r>
          </a:p>
          <a:p>
            <a:r>
              <a:rPr lang="en-US" dirty="0">
                <a:solidFill>
                  <a:srgbClr val="000000"/>
                </a:solidFill>
              </a:rPr>
              <a:t>3. </a:t>
            </a:r>
            <a:r>
              <a:rPr lang="en-US" dirty="0" err="1">
                <a:solidFill>
                  <a:srgbClr val="000000"/>
                </a:solidFill>
              </a:rPr>
              <a:t>Theis</a:t>
            </a:r>
            <a:r>
              <a:rPr lang="en-US" dirty="0">
                <a:solidFill>
                  <a:srgbClr val="000000"/>
                </a:solidFill>
              </a:rPr>
              <a:t> C, et al. </a:t>
            </a:r>
            <a:r>
              <a:rPr lang="en-US" i="1" dirty="0">
                <a:solidFill>
                  <a:srgbClr val="000000"/>
                </a:solidFill>
              </a:rPr>
              <a:t>J Cardiovasc </a:t>
            </a:r>
            <a:r>
              <a:rPr lang="en-US" i="1" dirty="0" err="1">
                <a:solidFill>
                  <a:srgbClr val="000000"/>
                </a:solidFill>
              </a:rPr>
              <a:t>Electrophysiol</a:t>
            </a:r>
            <a:r>
              <a:rPr lang="en-US" i="1" dirty="0">
                <a:solidFill>
                  <a:srgbClr val="000000"/>
                </a:solidFill>
              </a:rPr>
              <a:t>,</a:t>
            </a:r>
            <a:r>
              <a:rPr lang="en-US" dirty="0">
                <a:solidFill>
                  <a:srgbClr val="000000"/>
                </a:solidFill>
              </a:rPr>
              <a:t> 2015;26:956–62.</a:t>
            </a:r>
          </a:p>
          <a:p>
            <a:r>
              <a:rPr lang="en-US" dirty="0"/>
              <a:t>‡ Indicates a third-party trademark, which is property of its respective owner</a:t>
            </a:r>
            <a:endParaRPr lang="en-US" dirty="0">
              <a:solidFill>
                <a:srgbClr val="0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51" y="1559141"/>
            <a:ext cx="3959471" cy="253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Chart 14"/>
          <p:cNvGraphicFramePr/>
          <p:nvPr>
            <p:extLst>
              <p:ext uri="{D42A27DB-BD31-4B8C-83A1-F6EECF244321}">
                <p14:modId xmlns:p14="http://schemas.microsoft.com/office/powerpoint/2010/main" val="1072566225"/>
              </p:ext>
            </p:extLst>
          </p:nvPr>
        </p:nvGraphicFramePr>
        <p:xfrm>
          <a:off x="4416522" y="2435194"/>
          <a:ext cx="4552279" cy="212012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747640" y="2174291"/>
            <a:ext cx="4045524" cy="400110"/>
          </a:xfrm>
          <a:prstGeom prst="rect">
            <a:avLst/>
          </a:prstGeom>
          <a:noFill/>
        </p:spPr>
        <p:txBody>
          <a:bodyPr wrap="square" rtlCol="0">
            <a:spAutoFit/>
          </a:bodyPr>
          <a:lstStyle/>
          <a:p>
            <a:pPr algn="ctr">
              <a:lnSpc>
                <a:spcPts val="1200"/>
              </a:lnSpc>
            </a:pPr>
            <a:r>
              <a:rPr lang="en-US" sz="1400" b="1" dirty="0">
                <a:solidFill>
                  <a:schemeClr val="tx2"/>
                </a:solidFill>
                <a:latin typeface="Calibri" panose="020F0502020204030204" pitchFamily="34" charset="0"/>
                <a:ea typeface="Calibri" charset="0"/>
                <a:cs typeface="Calibri" charset="0"/>
              </a:rPr>
              <a:t>MAXIMUM TIP TEMPERATURE BY CATHETER TYPE </a:t>
            </a:r>
            <a:r>
              <a:rPr lang="en-US" sz="1050" dirty="0">
                <a:solidFill>
                  <a:schemeClr val="tx2"/>
                </a:solidFill>
                <a:latin typeface="Calibri" panose="020F0502020204030204" pitchFamily="34" charset="0"/>
                <a:ea typeface="Calibri" charset="0"/>
                <a:cs typeface="Calibri" charset="0"/>
              </a:rPr>
              <a:t>(measured by RF ablation generator)</a:t>
            </a:r>
            <a:endParaRPr lang="en-US" sz="1050" baseline="30000" dirty="0">
              <a:solidFill>
                <a:schemeClr val="tx2"/>
              </a:solidFill>
              <a:latin typeface="Calibri" panose="020F0502020204030204" pitchFamily="34" charset="0"/>
              <a:ea typeface="Calibri" charset="0"/>
              <a:cs typeface="Calibri"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284152096"/>
              </p:ext>
            </p:extLst>
          </p:nvPr>
        </p:nvGraphicFramePr>
        <p:xfrm>
          <a:off x="3954500" y="4320215"/>
          <a:ext cx="4838664" cy="502154"/>
        </p:xfrm>
        <a:graphic>
          <a:graphicData uri="http://schemas.openxmlformats.org/drawingml/2006/table">
            <a:tbl>
              <a:tblPr bandRow="1">
                <a:tableStyleId>{5C22544A-7EE6-4342-B048-85BDC9FD1C3A}</a:tableStyleId>
              </a:tblPr>
              <a:tblGrid>
                <a:gridCol w="1211266">
                  <a:extLst>
                    <a:ext uri="{9D8B030D-6E8A-4147-A177-3AD203B41FA5}">
                      <a16:colId xmlns:a16="http://schemas.microsoft.com/office/drawing/2014/main" val="20000"/>
                    </a:ext>
                  </a:extLst>
                </a:gridCol>
                <a:gridCol w="605642">
                  <a:extLst>
                    <a:ext uri="{9D8B030D-6E8A-4147-A177-3AD203B41FA5}">
                      <a16:colId xmlns:a16="http://schemas.microsoft.com/office/drawing/2014/main" val="20001"/>
                    </a:ext>
                  </a:extLst>
                </a:gridCol>
                <a:gridCol w="619997">
                  <a:extLst>
                    <a:ext uri="{9D8B030D-6E8A-4147-A177-3AD203B41FA5}">
                      <a16:colId xmlns:a16="http://schemas.microsoft.com/office/drawing/2014/main" val="20002"/>
                    </a:ext>
                  </a:extLst>
                </a:gridCol>
                <a:gridCol w="603161">
                  <a:extLst>
                    <a:ext uri="{9D8B030D-6E8A-4147-A177-3AD203B41FA5}">
                      <a16:colId xmlns:a16="http://schemas.microsoft.com/office/drawing/2014/main" val="20003"/>
                    </a:ext>
                  </a:extLst>
                </a:gridCol>
                <a:gridCol w="627522">
                  <a:extLst>
                    <a:ext uri="{9D8B030D-6E8A-4147-A177-3AD203B41FA5}">
                      <a16:colId xmlns:a16="http://schemas.microsoft.com/office/drawing/2014/main" val="20004"/>
                    </a:ext>
                  </a:extLst>
                </a:gridCol>
                <a:gridCol w="607512">
                  <a:extLst>
                    <a:ext uri="{9D8B030D-6E8A-4147-A177-3AD203B41FA5}">
                      <a16:colId xmlns:a16="http://schemas.microsoft.com/office/drawing/2014/main" val="20005"/>
                    </a:ext>
                  </a:extLst>
                </a:gridCol>
                <a:gridCol w="563564">
                  <a:extLst>
                    <a:ext uri="{9D8B030D-6E8A-4147-A177-3AD203B41FA5}">
                      <a16:colId xmlns:a16="http://schemas.microsoft.com/office/drawing/2014/main" val="20006"/>
                    </a:ext>
                  </a:extLst>
                </a:gridCol>
              </a:tblGrid>
              <a:tr h="109607">
                <a:tc>
                  <a:txBody>
                    <a:bodyPr/>
                    <a:lstStyle/>
                    <a:p>
                      <a:r>
                        <a:rPr lang="en-US" sz="900" b="1" dirty="0">
                          <a:latin typeface="Calibri" panose="020F0502020204030204" pitchFamily="34" charset="0"/>
                        </a:rPr>
                        <a:t>Set Power (W)</a:t>
                      </a:r>
                    </a:p>
                  </a:txBody>
                  <a:tcPr marL="0" marR="0" marT="0" marB="0">
                    <a:noFill/>
                  </a:tcPr>
                </a:tc>
                <a:tc>
                  <a:txBody>
                    <a:bodyPr/>
                    <a:lstStyle/>
                    <a:p>
                      <a:endParaRPr lang="en-US" sz="900" dirty="0">
                        <a:latin typeface="Calibri" panose="020F0502020204030204" pitchFamily="34" charset="0"/>
                      </a:endParaRPr>
                    </a:p>
                  </a:txBody>
                  <a:tcPr marL="0" marR="0" marT="0" marB="0">
                    <a:noFill/>
                  </a:tcPr>
                </a:tc>
                <a:tc>
                  <a:txBody>
                    <a:bodyPr/>
                    <a:lstStyle/>
                    <a:p>
                      <a:endParaRPr lang="en-US" sz="900" dirty="0">
                        <a:latin typeface="Calibri" panose="020F0502020204030204" pitchFamily="34" charset="0"/>
                      </a:endParaRPr>
                    </a:p>
                  </a:txBody>
                  <a:tcPr marL="0" marR="0" marT="0" marB="0">
                    <a:noFill/>
                  </a:tcPr>
                </a:tc>
                <a:tc>
                  <a:txBody>
                    <a:bodyPr/>
                    <a:lstStyle/>
                    <a:p>
                      <a:endParaRPr lang="en-US" sz="900" dirty="0">
                        <a:latin typeface="Calibri" panose="020F0502020204030204" pitchFamily="34" charset="0"/>
                      </a:endParaRPr>
                    </a:p>
                  </a:txBody>
                  <a:tcPr marL="0" marR="0" marT="0" marB="0">
                    <a:noFill/>
                  </a:tcPr>
                </a:tc>
                <a:tc>
                  <a:txBody>
                    <a:bodyPr/>
                    <a:lstStyle/>
                    <a:p>
                      <a:endParaRPr lang="en-US" sz="900">
                        <a:latin typeface="Calibri" panose="020F0502020204030204" pitchFamily="34" charset="0"/>
                      </a:endParaRPr>
                    </a:p>
                  </a:txBody>
                  <a:tcPr marL="0" marR="0" marT="0" marB="0">
                    <a:noFill/>
                  </a:tcPr>
                </a:tc>
                <a:tc>
                  <a:txBody>
                    <a:bodyPr/>
                    <a:lstStyle/>
                    <a:p>
                      <a:endParaRPr lang="en-US" sz="900">
                        <a:latin typeface="Calibri" panose="020F0502020204030204" pitchFamily="34" charset="0"/>
                      </a:endParaRPr>
                    </a:p>
                  </a:txBody>
                  <a:tcPr marL="0" marR="0" marT="0" marB="0">
                    <a:noFill/>
                  </a:tcPr>
                </a:tc>
                <a:tc>
                  <a:txBody>
                    <a:bodyPr/>
                    <a:lstStyle/>
                    <a:p>
                      <a:endParaRPr lang="en-US" sz="900">
                        <a:latin typeface="Calibri" panose="020F0502020204030204" pitchFamily="34" charset="0"/>
                      </a:endParaRPr>
                    </a:p>
                  </a:txBody>
                  <a:tcPr marL="0" marR="0" marT="0" marB="0">
                    <a:noFill/>
                  </a:tcPr>
                </a:tc>
                <a:extLst>
                  <a:ext uri="{0D108BD9-81ED-4DB2-BD59-A6C34878D82A}">
                    <a16:rowId xmlns:a16="http://schemas.microsoft.com/office/drawing/2014/main" val="10000"/>
                  </a:ext>
                </a:extLst>
              </a:tr>
              <a:tr h="109607">
                <a:tc>
                  <a:txBody>
                    <a:bodyPr/>
                    <a:lstStyle/>
                    <a:p>
                      <a:r>
                        <a:rPr lang="en-US" sz="900" b="1" dirty="0">
                          <a:latin typeface="Calibri" panose="020F0502020204030204" pitchFamily="34" charset="0"/>
                        </a:rPr>
                        <a:t>Atrium/</a:t>
                      </a:r>
                      <a:r>
                        <a:rPr lang="en-US" sz="900" b="1" baseline="0" dirty="0">
                          <a:latin typeface="Calibri" panose="020F0502020204030204" pitchFamily="34" charset="0"/>
                        </a:rPr>
                        <a:t>Ventricle</a:t>
                      </a:r>
                      <a:endParaRPr lang="en-US" sz="900" b="1" dirty="0">
                        <a:latin typeface="Calibri" panose="020F0502020204030204" pitchFamily="34" charset="0"/>
                      </a:endParaRPr>
                    </a:p>
                  </a:txBody>
                  <a:tcPr marL="0" marR="0" marT="0" marB="0">
                    <a:noFill/>
                  </a:tcPr>
                </a:tc>
                <a:tc>
                  <a:txBody>
                    <a:bodyPr/>
                    <a:lstStyle/>
                    <a:p>
                      <a:pPr algn="ctr"/>
                      <a:r>
                        <a:rPr lang="en-US" sz="900" dirty="0">
                          <a:latin typeface="Calibri" panose="020F0502020204030204" pitchFamily="34" charset="0"/>
                        </a:rPr>
                        <a:t>Atrium</a:t>
                      </a:r>
                    </a:p>
                  </a:txBody>
                  <a:tcPr marL="0" marR="0" marT="0" marB="0">
                    <a:noFill/>
                  </a:tcPr>
                </a:tc>
                <a:tc>
                  <a:txBody>
                    <a:bodyPr/>
                    <a:lstStyle/>
                    <a:p>
                      <a:pPr algn="ctr"/>
                      <a:r>
                        <a:rPr lang="en-US" sz="900" dirty="0">
                          <a:latin typeface="Calibri" panose="020F0502020204030204" pitchFamily="34" charset="0"/>
                        </a:rPr>
                        <a:t>Ventricle</a:t>
                      </a:r>
                    </a:p>
                  </a:txBody>
                  <a:tcPr marL="0" marR="0" marT="0" marB="0">
                    <a:noFill/>
                  </a:tcPr>
                </a:tc>
                <a:tc>
                  <a:txBody>
                    <a:bodyPr/>
                    <a:lstStyle/>
                    <a:p>
                      <a:pPr algn="ctr"/>
                      <a:r>
                        <a:rPr lang="en-US" sz="900" dirty="0">
                          <a:latin typeface="Calibri" panose="020F0502020204030204" pitchFamily="34" charset="0"/>
                        </a:rPr>
                        <a:t>Atrium</a:t>
                      </a:r>
                    </a:p>
                  </a:txBody>
                  <a:tcPr marL="0" marR="0" marT="0" marB="0">
                    <a:noFill/>
                  </a:tcPr>
                </a:tc>
                <a:tc>
                  <a:txBody>
                    <a:bodyPr/>
                    <a:lstStyle/>
                    <a:p>
                      <a:pPr algn="ctr"/>
                      <a:r>
                        <a:rPr lang="en-US" sz="900" dirty="0">
                          <a:latin typeface="Calibri" panose="020F0502020204030204" pitchFamily="34" charset="0"/>
                        </a:rPr>
                        <a:t>Ventricle</a:t>
                      </a:r>
                    </a:p>
                  </a:txBody>
                  <a:tcPr marL="0" marR="0" marT="0" marB="0">
                    <a:noFill/>
                  </a:tcPr>
                </a:tc>
                <a:tc>
                  <a:txBody>
                    <a:bodyPr/>
                    <a:lstStyle/>
                    <a:p>
                      <a:pPr algn="ctr"/>
                      <a:r>
                        <a:rPr lang="en-US" sz="900" dirty="0">
                          <a:latin typeface="Calibri" panose="020F0502020204030204" pitchFamily="34" charset="0"/>
                        </a:rPr>
                        <a:t>Atrium</a:t>
                      </a:r>
                    </a:p>
                  </a:txBody>
                  <a:tcPr marL="0" marR="0" marT="0" marB="0">
                    <a:noFill/>
                  </a:tcPr>
                </a:tc>
                <a:tc>
                  <a:txBody>
                    <a:bodyPr/>
                    <a:lstStyle/>
                    <a:p>
                      <a:pPr algn="ctr"/>
                      <a:r>
                        <a:rPr lang="en-US" sz="900" dirty="0">
                          <a:latin typeface="Calibri" panose="020F0502020204030204" pitchFamily="34" charset="0"/>
                        </a:rPr>
                        <a:t>Ventricle</a:t>
                      </a:r>
                    </a:p>
                  </a:txBody>
                  <a:tcPr marL="0" marR="0" marT="0" marB="0">
                    <a:noFill/>
                  </a:tcPr>
                </a:tc>
                <a:extLst>
                  <a:ext uri="{0D108BD9-81ED-4DB2-BD59-A6C34878D82A}">
                    <a16:rowId xmlns:a16="http://schemas.microsoft.com/office/drawing/2014/main" val="10001"/>
                  </a:ext>
                </a:extLst>
              </a:tr>
              <a:tr h="227834">
                <a:tc>
                  <a:txBody>
                    <a:bodyPr/>
                    <a:lstStyle/>
                    <a:p>
                      <a:r>
                        <a:rPr lang="en-US" sz="900" b="1" dirty="0">
                          <a:latin typeface="Calibri" panose="020F0502020204030204" pitchFamily="34" charset="0"/>
                        </a:rPr>
                        <a:t>Catheter</a:t>
                      </a:r>
                    </a:p>
                  </a:txBody>
                  <a:tcPr marL="0" marR="0" marT="0" marB="0">
                    <a:noFill/>
                  </a:tcPr>
                </a:tc>
                <a:tc gridSpan="2">
                  <a:txBody>
                    <a:bodyPr/>
                    <a:lstStyle/>
                    <a:p>
                      <a:pPr algn="ctr"/>
                      <a:r>
                        <a:rPr lang="en-US" sz="900" b="1" dirty="0" err="1">
                          <a:latin typeface="Calibri" panose="020F0502020204030204" pitchFamily="34" charset="0"/>
                        </a:rPr>
                        <a:t>FlexAbility</a:t>
                      </a:r>
                      <a:r>
                        <a:rPr lang="en-US" sz="900" b="1" dirty="0">
                          <a:latin typeface="Calibri" panose="020F0502020204030204" pitchFamily="34" charset="0"/>
                        </a:rPr>
                        <a:t>™ catheter</a:t>
                      </a:r>
                    </a:p>
                  </a:txBody>
                  <a:tcPr marL="0" marR="0" marT="0" marB="0">
                    <a:no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Calibri" panose="020F0502020204030204" pitchFamily="34" charset="0"/>
                        </a:rPr>
                        <a:t>TC 6-hole</a:t>
                      </a:r>
                    </a:p>
                  </a:txBody>
                  <a:tcPr marL="0" marR="0" marT="0" marB="0">
                    <a:noFill/>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Calibri" panose="020F0502020204030204" pitchFamily="34" charset="0"/>
                        </a:rPr>
                        <a:t>TC SF</a:t>
                      </a:r>
                      <a:endParaRPr lang="en-US" sz="900" dirty="0">
                        <a:latin typeface="Calibri" panose="020F0502020204030204" pitchFamily="34" charset="0"/>
                      </a:endParaRPr>
                    </a:p>
                  </a:txBody>
                  <a:tcPr marL="0" marR="0" marT="0" marB="0">
                    <a:noFill/>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42528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t>FlexAbility</a:t>
            </a:r>
            <a:r>
              <a:rPr lang="en-US" dirty="0"/>
              <a:t>™ Ablation Catheter Low Risk of Steam Pops</a:t>
            </a:r>
            <a:r>
              <a:rPr lang="en-US" baseline="30000" dirty="0"/>
              <a:t>1</a:t>
            </a:r>
          </a:p>
        </p:txBody>
      </p:sp>
      <p:sp>
        <p:nvSpPr>
          <p:cNvPr id="10" name="Content Placeholder 9"/>
          <p:cNvSpPr>
            <a:spLocks noGrp="1"/>
          </p:cNvSpPr>
          <p:nvPr>
            <p:ph idx="1"/>
          </p:nvPr>
        </p:nvSpPr>
        <p:spPr/>
        <p:txBody>
          <a:bodyPr/>
          <a:lstStyle/>
          <a:p>
            <a:r>
              <a:rPr lang="en-US" sz="1400" dirty="0">
                <a:solidFill>
                  <a:schemeClr val="tx1"/>
                </a:solidFill>
              </a:rPr>
              <a:t>IN AN IN VIVO CANINE STUDY FOCUSED ON COMPARING SAFETY AND LESION SIZES OF THE FLEXABILITY™ ABLATION CATHETER, THERMOCOOL</a:t>
            </a:r>
            <a:r>
              <a:rPr lang="en-US" sz="1400" baseline="30000" dirty="0">
                <a:solidFill>
                  <a:schemeClr val="tx1"/>
                </a:solidFill>
              </a:rPr>
              <a:t>‡</a:t>
            </a:r>
            <a:r>
              <a:rPr lang="en-US" sz="1400" dirty="0">
                <a:solidFill>
                  <a:schemeClr val="tx1"/>
                </a:solidFill>
              </a:rPr>
              <a:t> ABLATION CATHETER, AND THERMOCOOL SF</a:t>
            </a:r>
            <a:r>
              <a:rPr lang="en-US" sz="1400" baseline="30000" dirty="0">
                <a:solidFill>
                  <a:schemeClr val="tx1"/>
                </a:solidFill>
              </a:rPr>
              <a:t>‡</a:t>
            </a:r>
            <a:r>
              <a:rPr lang="en-US" sz="1400" dirty="0">
                <a:solidFill>
                  <a:schemeClr val="tx1"/>
                </a:solidFill>
              </a:rPr>
              <a:t> ABLATION CATHETER,</a:t>
            </a:r>
            <a:r>
              <a:rPr lang="en-US" sz="1400" dirty="0"/>
              <a:t> THE FLEXABILITY CATHETER DEMONSTRATED THE LOWEST RATE OF STEAM POP.</a:t>
            </a:r>
            <a:r>
              <a:rPr lang="en-US" sz="1400" baseline="30000" dirty="0"/>
              <a:t>1</a:t>
            </a:r>
            <a:r>
              <a:rPr lang="en-US" sz="1400" dirty="0"/>
              <a:t> </a:t>
            </a:r>
          </a:p>
          <a:p>
            <a:pPr lvl="1">
              <a:spcBef>
                <a:spcPts val="1200"/>
              </a:spcBef>
            </a:pPr>
            <a:r>
              <a:rPr lang="en-US" sz="1400" dirty="0"/>
              <a:t>Generator was set on power control mode, </a:t>
            </a:r>
            <a:br>
              <a:rPr lang="en-US" sz="1400" dirty="0"/>
            </a:br>
            <a:r>
              <a:rPr lang="en-US" sz="1400" dirty="0"/>
              <a:t>RF was automatically shut down when </a:t>
            </a:r>
            <a:br>
              <a:rPr lang="en-US" sz="1400" dirty="0"/>
            </a:br>
            <a:r>
              <a:rPr lang="en-US" sz="1400" dirty="0"/>
              <a:t>temperature listed in the IFU was reached. </a:t>
            </a:r>
          </a:p>
          <a:p>
            <a:pPr lvl="1"/>
            <a:r>
              <a:rPr lang="en-US" sz="1400" dirty="0"/>
              <a:t>Larger impedance drops were seen with the </a:t>
            </a:r>
            <a:br>
              <a:rPr lang="en-US" sz="1400" dirty="0"/>
            </a:br>
            <a:r>
              <a:rPr lang="en-US" sz="1400" dirty="0" err="1"/>
              <a:t>FlexAbility</a:t>
            </a:r>
            <a:r>
              <a:rPr lang="en-US" sz="1400" dirty="0"/>
              <a:t> catheter for steam pop lesions </a:t>
            </a:r>
            <a:br>
              <a:rPr lang="en-US" sz="1400" dirty="0"/>
            </a:br>
            <a:r>
              <a:rPr lang="en-US" sz="1400" dirty="0"/>
              <a:t>compared to </a:t>
            </a:r>
            <a:r>
              <a:rPr lang="en-US" sz="1400" dirty="0" err="1"/>
              <a:t>ThermoCool</a:t>
            </a:r>
            <a:r>
              <a:rPr lang="en-US" sz="1400" dirty="0"/>
              <a:t> SF catheter</a:t>
            </a:r>
          </a:p>
          <a:p>
            <a:pPr lvl="1"/>
            <a:r>
              <a:rPr lang="en-US" sz="1400" dirty="0" err="1">
                <a:solidFill>
                  <a:schemeClr val="accent1"/>
                </a:solidFill>
              </a:rPr>
              <a:t>FlexAbility</a:t>
            </a:r>
            <a:r>
              <a:rPr lang="en-US" sz="1400" dirty="0">
                <a:solidFill>
                  <a:schemeClr val="accent1"/>
                </a:solidFill>
              </a:rPr>
              <a:t> ablation catheter demonstrated 				                  a lower risk a lower risk of steam pops relative to </a:t>
            </a:r>
            <a:br>
              <a:rPr lang="en-US" sz="1400" dirty="0">
                <a:solidFill>
                  <a:schemeClr val="accent1"/>
                </a:solidFill>
              </a:rPr>
            </a:br>
            <a:r>
              <a:rPr lang="en-US" sz="1400" dirty="0" err="1">
                <a:solidFill>
                  <a:schemeClr val="accent1"/>
                </a:solidFill>
              </a:rPr>
              <a:t>ThermoCool</a:t>
            </a:r>
            <a:r>
              <a:rPr lang="en-US" sz="1400" dirty="0">
                <a:solidFill>
                  <a:schemeClr val="accent1"/>
                </a:solidFill>
              </a:rPr>
              <a:t> SF catheter  despite equal mean </a:t>
            </a:r>
            <a:br>
              <a:rPr lang="en-US" sz="1400" dirty="0">
                <a:solidFill>
                  <a:schemeClr val="accent1"/>
                </a:solidFill>
              </a:rPr>
            </a:br>
            <a:r>
              <a:rPr lang="en-US" sz="1400" dirty="0">
                <a:solidFill>
                  <a:schemeClr val="accent1"/>
                </a:solidFill>
              </a:rPr>
              <a:t>power and RF time  </a:t>
            </a:r>
          </a:p>
          <a:p>
            <a:pPr lvl="1"/>
            <a:r>
              <a:rPr lang="en-US" sz="1400" dirty="0"/>
              <a:t>Steam pops occurred with </a:t>
            </a:r>
            <a:r>
              <a:rPr lang="en-US" sz="1400" dirty="0" err="1"/>
              <a:t>Thermocool</a:t>
            </a:r>
            <a:r>
              <a:rPr lang="en-US" sz="1400" dirty="0"/>
              <a:t> SF </a:t>
            </a:r>
            <a:br>
              <a:rPr lang="en-US" sz="1400" dirty="0"/>
            </a:br>
            <a:r>
              <a:rPr lang="en-US" sz="1400" dirty="0"/>
              <a:t>catheter in powers as low as 20 W.</a:t>
            </a:r>
            <a:endParaRPr lang="en-US" sz="1400" dirty="0">
              <a:latin typeface="Georgia" panose="02040502050405020303" pitchFamily="18" charset="0"/>
            </a:endParaRPr>
          </a:p>
          <a:p>
            <a:pPr lvl="1"/>
            <a:endParaRPr lang="en-US" sz="1400" dirty="0"/>
          </a:p>
        </p:txBody>
      </p:sp>
      <p:sp>
        <p:nvSpPr>
          <p:cNvPr id="14" name="Date Placeholder 13"/>
          <p:cNvSpPr>
            <a:spLocks noGrp="1"/>
          </p:cNvSpPr>
          <p:nvPr>
            <p:ph type="dt" sz="half" idx="10"/>
          </p:nvPr>
        </p:nvSpPr>
        <p:spPr/>
        <p:txBody>
          <a:bodyPr/>
          <a:lstStyle/>
          <a:p>
            <a:fld id="{9A9A41B6-7723-F84A-9E32-282E43DF94F5}" type="datetime1">
              <a:rPr lang="en-US" smtClean="0"/>
              <a:pPr/>
              <a:t>3/29/2019</a:t>
            </a:fld>
            <a:endParaRPr lang="en-US"/>
          </a:p>
        </p:txBody>
      </p:sp>
      <p:sp>
        <p:nvSpPr>
          <p:cNvPr id="11" name="Slide Number Placeholder 10"/>
          <p:cNvSpPr>
            <a:spLocks noGrp="1"/>
          </p:cNvSpPr>
          <p:nvPr>
            <p:ph type="sldNum" sz="quarter" idx="12"/>
          </p:nvPr>
        </p:nvSpPr>
        <p:spPr/>
        <p:txBody>
          <a:bodyPr/>
          <a:lstStyle/>
          <a:p>
            <a:fld id="{0C9F10FC-1A7C-0142-9391-393B55E2CC4A}" type="slidenum">
              <a:rPr lang="en-US" smtClean="0"/>
              <a:pPr/>
              <a:t>85</a:t>
            </a:fld>
            <a:endParaRPr lang="en-US" dirty="0"/>
          </a:p>
        </p:txBody>
      </p:sp>
      <p:sp>
        <p:nvSpPr>
          <p:cNvPr id="2" name="Text Placeholder 1"/>
          <p:cNvSpPr>
            <a:spLocks noGrp="1"/>
          </p:cNvSpPr>
          <p:nvPr>
            <p:ph type="body" sz="quarter" idx="15"/>
          </p:nvPr>
        </p:nvSpPr>
        <p:spPr/>
        <p:txBody>
          <a:bodyPr/>
          <a:lstStyle/>
          <a:p>
            <a:r>
              <a:rPr lang="en-US" dirty="0">
                <a:solidFill>
                  <a:srgbClr val="000000"/>
                </a:solidFill>
              </a:rPr>
              <a:t>1. </a:t>
            </a:r>
            <a:r>
              <a:rPr lang="en-US" dirty="0" err="1">
                <a:solidFill>
                  <a:srgbClr val="000000"/>
                </a:solidFill>
              </a:rPr>
              <a:t>Winterfield</a:t>
            </a:r>
            <a:r>
              <a:rPr lang="en-US" dirty="0">
                <a:solidFill>
                  <a:srgbClr val="000000"/>
                </a:solidFill>
              </a:rPr>
              <a:t> JR, et al. </a:t>
            </a:r>
            <a:r>
              <a:rPr lang="en-US" i="1" dirty="0">
                <a:solidFill>
                  <a:srgbClr val="000000"/>
                </a:solidFill>
              </a:rPr>
              <a:t>J </a:t>
            </a:r>
            <a:r>
              <a:rPr lang="en-US" i="1" dirty="0" err="1">
                <a:solidFill>
                  <a:srgbClr val="000000"/>
                </a:solidFill>
              </a:rPr>
              <a:t>Cardiovasc</a:t>
            </a:r>
            <a:r>
              <a:rPr lang="en-US" i="1" dirty="0">
                <a:solidFill>
                  <a:srgbClr val="000000"/>
                </a:solidFill>
              </a:rPr>
              <a:t> </a:t>
            </a:r>
            <a:r>
              <a:rPr lang="en-US" i="1" dirty="0" err="1">
                <a:solidFill>
                  <a:srgbClr val="000000"/>
                </a:solidFill>
              </a:rPr>
              <a:t>Electrophysiol</a:t>
            </a:r>
            <a:r>
              <a:rPr lang="en-US" i="1" dirty="0">
                <a:solidFill>
                  <a:srgbClr val="000000"/>
                </a:solidFill>
              </a:rPr>
              <a:t>,</a:t>
            </a:r>
            <a:r>
              <a:rPr lang="en-US" dirty="0">
                <a:solidFill>
                  <a:srgbClr val="000000"/>
                </a:solidFill>
              </a:rPr>
              <a:t> 2016;27(1):102–9.</a:t>
            </a:r>
          </a:p>
          <a:p>
            <a:r>
              <a:rPr lang="en-US" sz="900" dirty="0"/>
              <a:t>‡ Indicates a third-party trademark, which is property of its respective owner</a:t>
            </a:r>
            <a:r>
              <a:rPr lang="en-US" sz="900" dirty="0">
                <a:solidFill>
                  <a:srgbClr val="000000"/>
                </a:solidFill>
              </a:rPr>
              <a:t> </a:t>
            </a:r>
          </a:p>
        </p:txBody>
      </p:sp>
      <p:sp>
        <p:nvSpPr>
          <p:cNvPr id="13" name="TextBox 12"/>
          <p:cNvSpPr txBox="1"/>
          <p:nvPr/>
        </p:nvSpPr>
        <p:spPr>
          <a:xfrm>
            <a:off x="4572000" y="1676024"/>
            <a:ext cx="4221163" cy="297517"/>
          </a:xfrm>
          <a:prstGeom prst="rect">
            <a:avLst/>
          </a:prstGeom>
          <a:solidFill>
            <a:schemeClr val="bg1"/>
          </a:solidFill>
        </p:spPr>
        <p:txBody>
          <a:bodyPr wrap="square" rtlCol="0">
            <a:spAutoFit/>
          </a:bodyPr>
          <a:lstStyle/>
          <a:p>
            <a:pPr algn="ctr">
              <a:lnSpc>
                <a:spcPts val="1600"/>
              </a:lnSpc>
            </a:pPr>
            <a:r>
              <a:rPr lang="en-US" sz="1400" b="1" dirty="0">
                <a:solidFill>
                  <a:schemeClr val="tx2"/>
                </a:solidFill>
                <a:latin typeface="Calibri" panose="020F0502020204030204" pitchFamily="34" charset="0"/>
                <a:ea typeface="Calibri" charset="0"/>
                <a:cs typeface="Calibri" charset="0"/>
              </a:rPr>
              <a:t>IN VIVO CANINE STEAM POP TEST RESULTS</a:t>
            </a:r>
            <a:r>
              <a:rPr lang="en-US" sz="1400" b="1" baseline="30000" dirty="0">
                <a:solidFill>
                  <a:schemeClr val="tx2"/>
                </a:solidFill>
                <a:latin typeface="Calibri" panose="020F0502020204030204" pitchFamily="34" charset="0"/>
                <a:ea typeface="Calibri" charset="0"/>
                <a:cs typeface="Calibri" charset="0"/>
              </a:rPr>
              <a:t>1</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193" y="1973541"/>
            <a:ext cx="3950776" cy="284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100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altLang="en-US"/>
              <a:t>Flex tip flow is distributed where cooling is most needed</a:t>
            </a:r>
            <a:endParaRPr lang="en-US" altLang="en-US" dirty="0"/>
          </a:p>
        </p:txBody>
      </p:sp>
      <p:sp>
        <p:nvSpPr>
          <p:cNvPr id="4" name="Content Placeholder 3"/>
          <p:cNvSpPr>
            <a:spLocks noGrp="1"/>
          </p:cNvSpPr>
          <p:nvPr>
            <p:ph idx="1"/>
          </p:nvPr>
        </p:nvSpPr>
        <p:spPr>
          <a:xfrm>
            <a:off x="502920" y="914401"/>
            <a:ext cx="2450253" cy="3367454"/>
          </a:xfrm>
        </p:spPr>
        <p:txBody>
          <a:bodyPr/>
          <a:lstStyle/>
          <a:p>
            <a:pPr marL="0" lvl="1" indent="0">
              <a:buNone/>
            </a:pPr>
            <a:r>
              <a:rPr lang="en-US" sz="1400" dirty="0"/>
              <a:t>Flow distribution analysis </a:t>
            </a:r>
            <a:r>
              <a:rPr lang="en-US" sz="1400" b="1" dirty="0"/>
              <a:t>of irrigation exits from the ‘expanded’ side </a:t>
            </a:r>
            <a:r>
              <a:rPr lang="en-US" sz="1400" dirty="0"/>
              <a:t>of flexed catheter tip where cooling is most needed and effective</a:t>
            </a:r>
          </a:p>
        </p:txBody>
      </p:sp>
      <p:sp>
        <p:nvSpPr>
          <p:cNvPr id="11" name="Date Placeholder 10"/>
          <p:cNvSpPr>
            <a:spLocks noGrp="1"/>
          </p:cNvSpPr>
          <p:nvPr>
            <p:ph type="dt" sz="half" idx="10"/>
          </p:nvPr>
        </p:nvSpPr>
        <p:spPr/>
        <p:txBody>
          <a:bodyPr/>
          <a:lstStyle/>
          <a:p>
            <a:fld id="{65D1D5D5-6FC5-484A-B14F-8B2FD458AF03}" type="datetime1">
              <a:rPr lang="en-US" smtClean="0"/>
              <a:pPr/>
              <a:t>3/29/2019</a:t>
            </a:fld>
            <a:endParaRPr lang="en-US"/>
          </a:p>
        </p:txBody>
      </p:sp>
      <p:sp>
        <p:nvSpPr>
          <p:cNvPr id="3" name="Slide Number Placeholder 2"/>
          <p:cNvSpPr>
            <a:spLocks noGrp="1"/>
          </p:cNvSpPr>
          <p:nvPr>
            <p:ph type="sldNum" sz="quarter" idx="12"/>
          </p:nvPr>
        </p:nvSpPr>
        <p:spPr/>
        <p:txBody>
          <a:bodyPr/>
          <a:lstStyle/>
          <a:p>
            <a:fld id="{0C9F10FC-1A7C-0142-9391-393B55E2CC4A}" type="slidenum">
              <a:rPr lang="en-US" smtClean="0"/>
              <a:pPr/>
              <a:t>86</a:t>
            </a:fld>
            <a:endParaRPr lang="en-US" dirty="0"/>
          </a:p>
        </p:txBody>
      </p:sp>
      <p:sp>
        <p:nvSpPr>
          <p:cNvPr id="12" name="Text Placeholder 11"/>
          <p:cNvSpPr>
            <a:spLocks noGrp="1"/>
          </p:cNvSpPr>
          <p:nvPr>
            <p:ph type="body" sz="quarter" idx="15"/>
          </p:nvPr>
        </p:nvSpPr>
        <p:spPr/>
        <p:txBody>
          <a:bodyPr/>
          <a:lstStyle/>
          <a:p>
            <a:r>
              <a:rPr lang="en-US" dirty="0"/>
              <a:t>Abbott. Data on file. Report 90058001.</a:t>
            </a:r>
          </a:p>
        </p:txBody>
      </p:sp>
      <p:sp>
        <p:nvSpPr>
          <p:cNvPr id="19463" name="Content Placeholder 2"/>
          <p:cNvSpPr>
            <a:spLocks/>
          </p:cNvSpPr>
          <p:nvPr/>
        </p:nvSpPr>
        <p:spPr bwMode="auto">
          <a:xfrm>
            <a:off x="381000" y="1113236"/>
            <a:ext cx="5054600" cy="367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indent="-282575" algn="l">
              <a:spcBef>
                <a:spcPct val="20000"/>
              </a:spcBef>
              <a:buFont typeface="Wingdings" pitchFamily="2" charset="2"/>
              <a:buNone/>
              <a:defRPr/>
            </a:pPr>
            <a:endParaRPr lang="en-US" sz="2000" b="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987" y="785422"/>
            <a:ext cx="5815151" cy="370299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9902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a:t>
            </a:r>
          </a:p>
        </p:txBody>
      </p:sp>
      <p:sp>
        <p:nvSpPr>
          <p:cNvPr id="4" name="Text Placeholder 3"/>
          <p:cNvSpPr>
            <a:spLocks noGrp="1"/>
          </p:cNvSpPr>
          <p:nvPr>
            <p:ph type="body" idx="1"/>
          </p:nvPr>
        </p:nvSpPr>
        <p:spPr/>
        <p:txBody>
          <a:bodyPr/>
          <a:lstStyle/>
          <a:p>
            <a:r>
              <a:rPr lang="en-US" dirty="0"/>
              <a:t>Flexible tip catheter</a:t>
            </a:r>
          </a:p>
        </p:txBody>
      </p:sp>
      <p:sp>
        <p:nvSpPr>
          <p:cNvPr id="11" name="Date Placeholder 10"/>
          <p:cNvSpPr>
            <a:spLocks noGrp="1"/>
          </p:cNvSpPr>
          <p:nvPr>
            <p:ph type="dt" sz="half" idx="10"/>
          </p:nvPr>
        </p:nvSpPr>
        <p:spPr/>
        <p:txBody>
          <a:bodyPr/>
          <a:lstStyle/>
          <a:p>
            <a:fld id="{0EBB00F3-7808-3642-9FEB-ACD42656141D}" type="datetime1">
              <a:rPr lang="en-US" smtClean="0"/>
              <a:pPr/>
              <a:t>3/29/2019</a:t>
            </a:fld>
            <a:endParaRPr lang="en-US"/>
          </a:p>
        </p:txBody>
      </p:sp>
      <p:sp>
        <p:nvSpPr>
          <p:cNvPr id="3" name="Slide Number Placeholder 2"/>
          <p:cNvSpPr>
            <a:spLocks noGrp="1"/>
          </p:cNvSpPr>
          <p:nvPr>
            <p:ph type="sldNum" sz="quarter" idx="12"/>
          </p:nvPr>
        </p:nvSpPr>
        <p:spPr/>
        <p:txBody>
          <a:bodyPr/>
          <a:lstStyle/>
          <a:p>
            <a:fld id="{B5E5DBCF-1D51-C641-BCE7-C1621196A4B9}" type="slidenum">
              <a:rPr lang="en-US" smtClean="0"/>
              <a:pPr/>
              <a:t>87</a:t>
            </a:fld>
            <a:endParaRPr lang="en-US" dirty="0"/>
          </a:p>
        </p:txBody>
      </p:sp>
      <p:sp>
        <p:nvSpPr>
          <p:cNvPr id="6" name="Action Button: Go Home 5">
            <a:hlinkClick r:id="rId3" action="ppaction://hlinksldjump" highlightClick="1"/>
            <a:extLst>
              <a:ext uri="{FF2B5EF4-FFF2-40B4-BE49-F238E27FC236}">
                <a16:creationId xmlns:a16="http://schemas.microsoft.com/office/drawing/2014/main" id="{22E4E20F-26D9-4EB9-967E-DA9F7CFE2068}"/>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2203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5470" y="3682652"/>
            <a:ext cx="8173463" cy="688931"/>
          </a:xfrm>
          <a:prstGeom prst="rect">
            <a:avLst/>
          </a:prstGeom>
          <a:noFill/>
        </p:spPr>
        <p:txBody>
          <a:bodyPr wrap="square" lIns="274320" rIns="365760" rtlCol="0" anchor="ctr" anchorCtr="0">
            <a:noAutofit/>
          </a:bodyPr>
          <a:lstStyle/>
          <a:p>
            <a:r>
              <a:rPr lang="en-US" sz="1200" dirty="0">
                <a:solidFill>
                  <a:schemeClr val="bg1"/>
                </a:solidFill>
              </a:rPr>
              <a:t>The </a:t>
            </a:r>
            <a:r>
              <a:rPr lang="en-US" sz="1200" dirty="0" err="1">
                <a:solidFill>
                  <a:schemeClr val="bg1"/>
                </a:solidFill>
              </a:rPr>
              <a:t>FlexAbility</a:t>
            </a:r>
            <a:r>
              <a:rPr lang="en-US" sz="1200" dirty="0">
                <a:solidFill>
                  <a:schemeClr val="bg1"/>
                </a:solidFill>
              </a:rPr>
              <a:t>™ ablation catheter was developed based on the Therapy™ Cool Flex™ ablation catheter. The clinical use of the </a:t>
            </a:r>
            <a:r>
              <a:rPr lang="en-US" sz="1200" dirty="0" err="1">
                <a:solidFill>
                  <a:schemeClr val="bg1"/>
                </a:solidFill>
              </a:rPr>
              <a:t>FlexAbility</a:t>
            </a:r>
            <a:r>
              <a:rPr lang="en-US" sz="1200" dirty="0">
                <a:solidFill>
                  <a:schemeClr val="bg1"/>
                </a:solidFill>
              </a:rPr>
              <a:t>™ ablation catheter is supported by the Abbott ablation clinical study using the Therapy™ Cool Flex™ ablation catheter.</a:t>
            </a:r>
          </a:p>
        </p:txBody>
      </p:sp>
      <p:sp>
        <p:nvSpPr>
          <p:cNvPr id="2" name="Title 1"/>
          <p:cNvSpPr>
            <a:spLocks noGrp="1"/>
          </p:cNvSpPr>
          <p:nvPr>
            <p:ph type="title"/>
          </p:nvPr>
        </p:nvSpPr>
        <p:spPr/>
        <p:txBody>
          <a:bodyPr/>
          <a:lstStyle/>
          <a:p>
            <a:r>
              <a:rPr lang="en-US" dirty="0"/>
              <a:t>FLEXION-AFL</a:t>
            </a:r>
          </a:p>
        </p:txBody>
      </p:sp>
      <p:sp>
        <p:nvSpPr>
          <p:cNvPr id="3" name="Subtitle 2"/>
          <p:cNvSpPr>
            <a:spLocks noGrp="1"/>
          </p:cNvSpPr>
          <p:nvPr>
            <p:ph type="body" idx="1"/>
          </p:nvPr>
        </p:nvSpPr>
        <p:spPr/>
        <p:txBody>
          <a:bodyPr/>
          <a:lstStyle/>
          <a:p>
            <a:r>
              <a:rPr lang="en-US" sz="1600" dirty="0"/>
              <a:t>SAFETY AND EFFECTIVENESS WITH THERAPY™ COOL FLEX™ IRRIGATED ABLATION CATHETER</a:t>
            </a:r>
          </a:p>
        </p:txBody>
      </p:sp>
      <p:sp>
        <p:nvSpPr>
          <p:cNvPr id="12" name="Date Placeholder 11"/>
          <p:cNvSpPr>
            <a:spLocks noGrp="1"/>
          </p:cNvSpPr>
          <p:nvPr>
            <p:ph type="dt" sz="half" idx="10"/>
          </p:nvPr>
        </p:nvSpPr>
        <p:spPr/>
        <p:txBody>
          <a:bodyPr/>
          <a:lstStyle/>
          <a:p>
            <a:fld id="{F1DBC2D0-7B4F-8A47-971B-ABE819745B00}" type="datetime1">
              <a:rPr lang="en-US" smtClean="0"/>
              <a:pPr/>
              <a:t>3/29/2019</a:t>
            </a:fld>
            <a:endParaRPr lang="en-US"/>
          </a:p>
        </p:txBody>
      </p:sp>
      <p:sp>
        <p:nvSpPr>
          <p:cNvPr id="5" name="Slide Number Placeholder 4"/>
          <p:cNvSpPr>
            <a:spLocks noGrp="1"/>
          </p:cNvSpPr>
          <p:nvPr>
            <p:ph type="sldNum" sz="quarter" idx="12"/>
          </p:nvPr>
        </p:nvSpPr>
        <p:spPr/>
        <p:txBody>
          <a:bodyPr/>
          <a:lstStyle/>
          <a:p>
            <a:fld id="{B5E5DBCF-1D51-C641-BCE7-C1621196A4B9}" type="slidenum">
              <a:rPr lang="en-US" smtClean="0"/>
              <a:pPr/>
              <a:t>88</a:t>
            </a:fld>
            <a:endParaRPr lang="en-US" dirty="0"/>
          </a:p>
        </p:txBody>
      </p:sp>
    </p:spTree>
    <p:extLst>
      <p:ext uri="{BB962C8B-B14F-4D97-AF65-F5344CB8AC3E}">
        <p14:creationId xmlns:p14="http://schemas.microsoft.com/office/powerpoint/2010/main" val="6701933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FLEXION-AFL study design</a:t>
            </a:r>
            <a:endParaRPr lang="en-US" dirty="0"/>
          </a:p>
        </p:txBody>
      </p:sp>
      <p:sp>
        <p:nvSpPr>
          <p:cNvPr id="18" name="Content Placeholder 17"/>
          <p:cNvSpPr>
            <a:spLocks noGrp="1"/>
          </p:cNvSpPr>
          <p:nvPr>
            <p:ph idx="1"/>
          </p:nvPr>
        </p:nvSpPr>
        <p:spPr/>
        <p:txBody>
          <a:bodyPr/>
          <a:lstStyle/>
          <a:p>
            <a:r>
              <a:rPr lang="en-US" sz="1400" dirty="0"/>
              <a:t>Clinical Evaluation of Therapy™ Cool Flex™ Irrigated Ablation Catheter System for the Treatment of Typical Atrial Flutter</a:t>
            </a:r>
          </a:p>
          <a:p>
            <a:endParaRPr lang="en-US" sz="1400" dirty="0"/>
          </a:p>
        </p:txBody>
      </p:sp>
      <p:sp>
        <p:nvSpPr>
          <p:cNvPr id="12" name="Date Placeholder 11"/>
          <p:cNvSpPr>
            <a:spLocks noGrp="1"/>
          </p:cNvSpPr>
          <p:nvPr>
            <p:ph type="dt" sz="half" idx="10"/>
          </p:nvPr>
        </p:nvSpPr>
        <p:spPr/>
        <p:txBody>
          <a:bodyPr/>
          <a:lstStyle/>
          <a:p>
            <a:fld id="{ACFC0E50-B5CB-1D41-8C24-67AB16011C5D}" type="datetime1">
              <a:rPr lang="en-US" smtClean="0"/>
              <a:pPr/>
              <a:t>3/29/2019</a:t>
            </a:fld>
            <a:endParaRPr lang="en-US"/>
          </a:p>
        </p:txBody>
      </p:sp>
      <p:sp>
        <p:nvSpPr>
          <p:cNvPr id="3" name="Slide Number Placeholder 2"/>
          <p:cNvSpPr>
            <a:spLocks noGrp="1"/>
          </p:cNvSpPr>
          <p:nvPr>
            <p:ph type="sldNum" sz="quarter" idx="12"/>
          </p:nvPr>
        </p:nvSpPr>
        <p:spPr/>
        <p:txBody>
          <a:bodyPr/>
          <a:lstStyle/>
          <a:p>
            <a:fld id="{47D1A5D2-1D70-5F49-8AFE-F28DA36D2BB4}" type="slidenum">
              <a:rPr lang="en-US" smtClean="0"/>
              <a:pPr/>
              <a:t>89</a:t>
            </a:fld>
            <a:endParaRPr lang="en-US" dirty="0"/>
          </a:p>
        </p:txBody>
      </p:sp>
      <p:graphicFrame>
        <p:nvGraphicFramePr>
          <p:cNvPr id="27" name="Group 20"/>
          <p:cNvGraphicFramePr>
            <a:graphicFrameLocks noGrp="1"/>
          </p:cNvGraphicFramePr>
          <p:nvPr>
            <p:extLst>
              <p:ext uri="{D42A27DB-BD31-4B8C-83A1-F6EECF244321}">
                <p14:modId xmlns:p14="http://schemas.microsoft.com/office/powerpoint/2010/main" val="3675075978"/>
              </p:ext>
            </p:extLst>
          </p:nvPr>
        </p:nvGraphicFramePr>
        <p:xfrm>
          <a:off x="508000" y="1450809"/>
          <a:ext cx="8293100" cy="3254988"/>
        </p:xfrm>
        <a:graphic>
          <a:graphicData uri="http://schemas.openxmlformats.org/drawingml/2006/table">
            <a:tbl>
              <a:tblPr bandRow="1">
                <a:effectLst/>
                <a:tableStyleId>{3C2FFA5D-87B4-456A-9821-1D502468CF0F}</a:tableStyleId>
              </a:tblPr>
              <a:tblGrid>
                <a:gridCol w="1127470">
                  <a:extLst>
                    <a:ext uri="{9D8B030D-6E8A-4147-A177-3AD203B41FA5}">
                      <a16:colId xmlns:a16="http://schemas.microsoft.com/office/drawing/2014/main" val="20000"/>
                    </a:ext>
                  </a:extLst>
                </a:gridCol>
                <a:gridCol w="7165630">
                  <a:extLst>
                    <a:ext uri="{9D8B030D-6E8A-4147-A177-3AD203B41FA5}">
                      <a16:colId xmlns:a16="http://schemas.microsoft.com/office/drawing/2014/main" val="20001"/>
                    </a:ext>
                  </a:extLst>
                </a:gridCol>
              </a:tblGrid>
              <a:tr h="1172133">
                <a:tc>
                  <a:txBody>
                    <a:bodyPr/>
                    <a:lstStyle/>
                    <a:p>
                      <a:pPr marL="0" marR="0" lvl="0" indent="0" algn="l" defTabSz="914400" rtl="0" eaLnBrk="0" fontAlgn="base" latinLnBrk="0" hangingPunct="0">
                        <a:lnSpc>
                          <a:spcPct val="90000"/>
                        </a:lnSpc>
                        <a:spcBef>
                          <a:spcPct val="50000"/>
                        </a:spcBef>
                        <a:spcAft>
                          <a:spcPts val="300"/>
                        </a:spcAft>
                        <a:buClr>
                          <a:srgbClr val="E00079"/>
                        </a:buClr>
                        <a:buSzTx/>
                        <a:buFont typeface="Wingdings 3" pitchFamily="18" charset="2"/>
                        <a:buNone/>
                        <a:tabLst/>
                      </a:pPr>
                      <a:r>
                        <a:rPr kumimoji="0" lang="en-US" sz="1400" b="0" u="none" strike="noStrike" cap="none" normalizeH="0" baseline="0" dirty="0">
                          <a:ln>
                            <a:noFill/>
                          </a:ln>
                          <a:solidFill>
                            <a:schemeClr val="bg1"/>
                          </a:solidFill>
                          <a:effectLst/>
                          <a:latin typeface="Calibri" charset="0"/>
                          <a:ea typeface="Calibri" charset="0"/>
                          <a:cs typeface="Calibri" charset="0"/>
                        </a:rPr>
                        <a:t>DESIGN</a:t>
                      </a:r>
                      <a:endParaRPr kumimoji="0" lang="en-US" sz="1400" b="0" i="0" u="none" strike="noStrike" cap="none" normalizeH="0" baseline="0" dirty="0">
                        <a:ln>
                          <a:noFill/>
                        </a:ln>
                        <a:solidFill>
                          <a:schemeClr val="bg1"/>
                        </a:solidFill>
                        <a:effectLst/>
                        <a:latin typeface="Calibri" charset="0"/>
                        <a:ea typeface="Calibri" charset="0"/>
                        <a:cs typeface="Calibri" charset="0"/>
                      </a:endParaRP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115888" marR="0" lvl="0" indent="-115888" algn="l" defTabSz="914400" rtl="0" eaLnBrk="0" fontAlgn="base" latinLnBrk="0" hangingPunct="0">
                        <a:lnSpc>
                          <a:spcPct val="100000"/>
                        </a:lnSpc>
                        <a:spcBef>
                          <a:spcPct val="0"/>
                        </a:spcBef>
                        <a:spcAft>
                          <a:spcPts val="300"/>
                        </a:spcAft>
                        <a:buClr>
                          <a:schemeClr val="tx1"/>
                        </a:buClr>
                        <a:buSzPct val="110000"/>
                        <a:buFont typeface="Arial" charset="0"/>
                        <a:buChar char="•"/>
                        <a:tabLst/>
                        <a:defRPr/>
                      </a:pPr>
                      <a:r>
                        <a:rPr kumimoji="0" lang="en-US" sz="1000" u="none" strike="noStrike" cap="none" normalizeH="0" baseline="0" dirty="0">
                          <a:ln>
                            <a:noFill/>
                          </a:ln>
                          <a:effectLst/>
                          <a:latin typeface="Calibri" charset="0"/>
                          <a:ea typeface="Calibri" charset="0"/>
                          <a:cs typeface="Calibri" charset="0"/>
                        </a:rPr>
                        <a:t>Prospective, non-randomized, multicenter study of the safety and effectiveness of the use of the Therapy Cool Flex cardiac ablation system for the treatment of typical atrial flutter (</a:t>
                      </a:r>
                      <a:r>
                        <a:rPr kumimoji="0" lang="en-US" sz="1000" u="none" strike="noStrike" cap="none" normalizeH="0" baseline="0" dirty="0" err="1">
                          <a:ln>
                            <a:noFill/>
                          </a:ln>
                          <a:effectLst/>
                          <a:latin typeface="Calibri" charset="0"/>
                          <a:ea typeface="Calibri" charset="0"/>
                          <a:cs typeface="Calibri" charset="0"/>
                        </a:rPr>
                        <a:t>cavotricuspid</a:t>
                      </a:r>
                      <a:r>
                        <a:rPr kumimoji="0" lang="en-US" sz="1000" u="none" strike="noStrike" cap="none" normalizeH="0" baseline="0" dirty="0">
                          <a:ln>
                            <a:noFill/>
                          </a:ln>
                          <a:effectLst/>
                          <a:latin typeface="Calibri" charset="0"/>
                          <a:ea typeface="Calibri" charset="0"/>
                          <a:cs typeface="Calibri" charset="0"/>
                        </a:rPr>
                        <a:t> isthmus-dependent)</a:t>
                      </a:r>
                    </a:p>
                    <a:p>
                      <a:pPr marL="284163" marR="0" lvl="1" indent="-114300" algn="l" defTabSz="914400" rtl="0" eaLnBrk="0" fontAlgn="base" latinLnBrk="0" hangingPunct="0">
                        <a:lnSpc>
                          <a:spcPct val="100000"/>
                        </a:lnSpc>
                        <a:spcBef>
                          <a:spcPct val="0"/>
                        </a:spcBef>
                        <a:spcAft>
                          <a:spcPts val="300"/>
                        </a:spcAft>
                        <a:buClr>
                          <a:schemeClr val="tx1"/>
                        </a:buClr>
                        <a:buSzPct val="110000"/>
                        <a:buFont typeface="Arial" charset="0"/>
                        <a:buChar char="•"/>
                        <a:tabLst/>
                        <a:defRPr/>
                      </a:pPr>
                      <a:r>
                        <a:rPr kumimoji="0" lang="en-US" sz="1000" u="none" strike="noStrike" cap="none" normalizeH="0" baseline="0" dirty="0">
                          <a:ln>
                            <a:noFill/>
                          </a:ln>
                          <a:effectLst/>
                          <a:latin typeface="Calibri" charset="0"/>
                          <a:ea typeface="Calibri" charset="0"/>
                          <a:cs typeface="Calibri" charset="0"/>
                        </a:rPr>
                        <a:t>Designed to demonstrate that the use of the Therapy™ Cool Flex™ Cardiac Ablation System for the treatment of typical atrial flutter did not result in unacceptable risk of intra-procedural composite serious adverse events and did not affect efficacy of the ablation procedure</a:t>
                      </a:r>
                    </a:p>
                    <a:p>
                      <a:pPr marL="284163" marR="0" lvl="1" indent="-114300" algn="l" defTabSz="914400" rtl="0" eaLnBrk="0" fontAlgn="base" latinLnBrk="0" hangingPunct="0">
                        <a:lnSpc>
                          <a:spcPct val="100000"/>
                        </a:lnSpc>
                        <a:spcBef>
                          <a:spcPct val="0"/>
                        </a:spcBef>
                        <a:spcAft>
                          <a:spcPts val="300"/>
                        </a:spcAft>
                        <a:buClr>
                          <a:schemeClr val="tx1"/>
                        </a:buClr>
                        <a:buSzPct val="110000"/>
                        <a:buFont typeface="Arial" charset="0"/>
                        <a:buChar char="•"/>
                        <a:tabLst/>
                        <a:defRPr/>
                      </a:pPr>
                      <a:r>
                        <a:rPr kumimoji="0" lang="en-US" sz="1000" u="none" strike="noStrike" cap="none" normalizeH="0" baseline="0" dirty="0">
                          <a:ln>
                            <a:noFill/>
                          </a:ln>
                          <a:effectLst/>
                          <a:latin typeface="Calibri" charset="0"/>
                          <a:ea typeface="Calibri" charset="0"/>
                          <a:cs typeface="Calibri" charset="0"/>
                        </a:rPr>
                        <a:t>Historical data from combined published atrial flutter studies (PMA P060019 Therapy™ Cool Path™ and PMA P110016 Therapy™ Cool Path™ Duo catheters) were used to determine performance goals for the study endpoints</a:t>
                      </a:r>
                    </a:p>
                    <a:p>
                      <a:pPr marL="115888" marR="0" lvl="0" indent="-115888" algn="l" defTabSz="914400" rtl="0" eaLnBrk="0" fontAlgn="base" latinLnBrk="0" hangingPunct="0">
                        <a:lnSpc>
                          <a:spcPct val="100000"/>
                        </a:lnSpc>
                        <a:spcBef>
                          <a:spcPct val="0"/>
                        </a:spcBef>
                        <a:spcAft>
                          <a:spcPts val="300"/>
                        </a:spcAft>
                        <a:buClr>
                          <a:schemeClr val="tx1"/>
                        </a:buClr>
                        <a:buSzPct val="110000"/>
                        <a:buFont typeface="Arial" charset="0"/>
                        <a:buChar char="•"/>
                        <a:tabLst/>
                        <a:defRPr/>
                      </a:pPr>
                      <a:r>
                        <a:rPr kumimoji="0" lang="en-US" sz="1000" u="none" strike="noStrike" cap="none" normalizeH="0" baseline="0" dirty="0">
                          <a:ln>
                            <a:noFill/>
                          </a:ln>
                          <a:effectLst/>
                          <a:latin typeface="Calibri" charset="0"/>
                          <a:ea typeface="Calibri" charset="0"/>
                          <a:cs typeface="Calibri" charset="0"/>
                        </a:rPr>
                        <a:t>Sample size: 200 subjects enrolled at 24 sites (22 US, 2 Canada)</a:t>
                      </a:r>
                    </a:p>
                    <a:p>
                      <a:pPr marL="115888" marR="0" lvl="0" indent="-115888" algn="l" defTabSz="914400" rtl="0" eaLnBrk="0" fontAlgn="base" latinLnBrk="0" hangingPunct="0">
                        <a:lnSpc>
                          <a:spcPct val="100000"/>
                        </a:lnSpc>
                        <a:spcBef>
                          <a:spcPct val="0"/>
                        </a:spcBef>
                        <a:spcAft>
                          <a:spcPts val="300"/>
                        </a:spcAft>
                        <a:buClr>
                          <a:schemeClr val="tx1"/>
                        </a:buClr>
                        <a:buSzPct val="110000"/>
                        <a:buFont typeface="Arial" charset="0"/>
                        <a:buChar char="•"/>
                        <a:tabLst/>
                        <a:defRPr/>
                      </a:pPr>
                      <a:r>
                        <a:rPr lang="en-US" sz="1000" dirty="0">
                          <a:latin typeface="Calibri" charset="0"/>
                          <a:ea typeface="Calibri" charset="0"/>
                          <a:cs typeface="Calibri" charset="0"/>
                        </a:rPr>
                        <a:t>Study duration: 3-month post-ablation</a:t>
                      </a:r>
                      <a:r>
                        <a:rPr lang="en-US" sz="1000" baseline="0" dirty="0">
                          <a:latin typeface="Calibri" charset="0"/>
                          <a:ea typeface="Calibri" charset="0"/>
                          <a:cs typeface="Calibri" charset="0"/>
                        </a:rPr>
                        <a:t> </a:t>
                      </a:r>
                      <a:r>
                        <a:rPr lang="en-US" sz="1000" dirty="0">
                          <a:latin typeface="Calibri" charset="0"/>
                          <a:ea typeface="Calibri" charset="0"/>
                          <a:cs typeface="Calibri" charset="0"/>
                        </a:rPr>
                        <a:t>follow-up</a:t>
                      </a: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44411">
                <a:tc>
                  <a:txBody>
                    <a:bodyPr/>
                    <a:lstStyle/>
                    <a:p>
                      <a:pPr marL="0" marR="0" lvl="0" indent="0" algn="l" defTabSz="914400" rtl="0" eaLnBrk="0" fontAlgn="base" latinLnBrk="0" hangingPunct="0">
                        <a:lnSpc>
                          <a:spcPct val="90000"/>
                        </a:lnSpc>
                        <a:spcBef>
                          <a:spcPct val="0"/>
                        </a:spcBef>
                        <a:spcAft>
                          <a:spcPts val="300"/>
                        </a:spcAft>
                        <a:buClr>
                          <a:srgbClr val="E00079"/>
                        </a:buClr>
                        <a:buSzTx/>
                        <a:buFont typeface="Wingdings 3" pitchFamily="18" charset="2"/>
                        <a:buNone/>
                        <a:tabLst/>
                      </a:pPr>
                      <a:r>
                        <a:rPr kumimoji="0" lang="en-US" sz="1400" b="0" u="none" strike="noStrike" cap="none" normalizeH="0" baseline="0" dirty="0">
                          <a:ln>
                            <a:noFill/>
                          </a:ln>
                          <a:solidFill>
                            <a:schemeClr val="bg1"/>
                          </a:solidFill>
                          <a:effectLst/>
                          <a:latin typeface="Calibri" charset="0"/>
                          <a:ea typeface="Calibri" charset="0"/>
                          <a:cs typeface="Calibri" charset="0"/>
                        </a:rPr>
                        <a:t>ENDPOINTS</a:t>
                      </a:r>
                      <a:endParaRPr kumimoji="0" lang="en-US" sz="1400" b="0" i="0" u="none" strike="noStrike" cap="none" normalizeH="0" baseline="0" dirty="0">
                        <a:ln>
                          <a:noFill/>
                        </a:ln>
                        <a:solidFill>
                          <a:schemeClr val="bg1"/>
                        </a:solidFill>
                        <a:effectLst/>
                        <a:latin typeface="Calibri" charset="0"/>
                        <a:ea typeface="Calibri" charset="0"/>
                        <a:cs typeface="Calibri" charset="0"/>
                      </a:endParaRP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solidFill>
                  </a:tcPr>
                </a:tc>
                <a:tc>
                  <a:txBody>
                    <a:bodyPr/>
                    <a:lstStyle/>
                    <a:p>
                      <a:pPr marL="115888" marR="0" lvl="0" indent="-115888" algn="l" defTabSz="457200" rtl="0" eaLnBrk="1" fontAlgn="base" latinLnBrk="0" hangingPunct="1">
                        <a:lnSpc>
                          <a:spcPct val="100000"/>
                        </a:lnSpc>
                        <a:spcBef>
                          <a:spcPct val="0"/>
                        </a:spcBef>
                        <a:spcAft>
                          <a:spcPts val="300"/>
                        </a:spcAft>
                        <a:buClr>
                          <a:schemeClr val="tx1"/>
                        </a:buClr>
                        <a:buSzTx/>
                        <a:buFont typeface="Arial" charset="0"/>
                        <a:buChar char="•"/>
                        <a:tabLst/>
                      </a:pPr>
                      <a:r>
                        <a:rPr kumimoji="0" lang="en-US" sz="1000" u="none" strike="noStrike" cap="none" normalizeH="0" baseline="0" dirty="0">
                          <a:ln>
                            <a:noFill/>
                          </a:ln>
                          <a:effectLst/>
                          <a:latin typeface="Calibri" charset="0"/>
                          <a:ea typeface="Calibri" charset="0"/>
                          <a:cs typeface="Calibri" charset="0"/>
                        </a:rPr>
                        <a:t>Primary Safety was defined as the incidence of composite, serious adverse events (SAEs) within 7 days post-procedure, regardless of whether a determination could be made regarding device relatedness</a:t>
                      </a:r>
                    </a:p>
                    <a:p>
                      <a:pPr marL="115888" marR="0" lvl="0" indent="-115888" algn="l" defTabSz="457200" rtl="0" eaLnBrk="1" fontAlgn="base" latinLnBrk="0" hangingPunct="1">
                        <a:lnSpc>
                          <a:spcPct val="100000"/>
                        </a:lnSpc>
                        <a:spcBef>
                          <a:spcPct val="0"/>
                        </a:spcBef>
                        <a:spcAft>
                          <a:spcPts val="300"/>
                        </a:spcAft>
                        <a:buClr>
                          <a:schemeClr val="tx1"/>
                        </a:buClr>
                        <a:buSzTx/>
                        <a:buFont typeface="Arial" charset="0"/>
                        <a:buChar char="•"/>
                        <a:tabLst/>
                      </a:pPr>
                      <a:r>
                        <a:rPr kumimoji="0" lang="en-US" sz="1000" u="none" strike="noStrike" cap="none" normalizeH="0" baseline="0" dirty="0">
                          <a:ln>
                            <a:noFill/>
                          </a:ln>
                          <a:effectLst/>
                          <a:latin typeface="Calibri" charset="0"/>
                          <a:ea typeface="Calibri" charset="0"/>
                          <a:cs typeface="Calibri" charset="0"/>
                        </a:rPr>
                        <a:t>Primary Efficacy, or acute success ,was defined as the achievement of bi-directional block in the </a:t>
                      </a:r>
                      <a:r>
                        <a:rPr kumimoji="0" lang="en-US" sz="1000" u="none" strike="noStrike" cap="none" normalizeH="0" baseline="0" dirty="0" err="1">
                          <a:ln>
                            <a:noFill/>
                          </a:ln>
                          <a:effectLst/>
                          <a:latin typeface="Calibri" charset="0"/>
                          <a:ea typeface="Calibri" charset="0"/>
                          <a:cs typeface="Calibri" charset="0"/>
                        </a:rPr>
                        <a:t>cavo</a:t>
                      </a:r>
                      <a:r>
                        <a:rPr kumimoji="0" lang="en-US" sz="1000" u="none" strike="noStrike" cap="none" normalizeH="0" baseline="0" dirty="0">
                          <a:ln>
                            <a:noFill/>
                          </a:ln>
                          <a:effectLst/>
                          <a:latin typeface="Calibri" charset="0"/>
                          <a:ea typeface="Calibri" charset="0"/>
                          <a:cs typeface="Calibri" charset="0"/>
                        </a:rPr>
                        <a:t>-tricuspid isthmus </a:t>
                      </a:r>
                      <a:br>
                        <a:rPr kumimoji="0" lang="en-US" sz="1000" u="none" strike="noStrike" cap="none" normalizeH="0" baseline="0" dirty="0">
                          <a:ln>
                            <a:noFill/>
                          </a:ln>
                          <a:effectLst/>
                          <a:latin typeface="Calibri" charset="0"/>
                          <a:ea typeface="Calibri" charset="0"/>
                          <a:cs typeface="Calibri" charset="0"/>
                        </a:rPr>
                      </a:br>
                      <a:r>
                        <a:rPr kumimoji="0" lang="en-US" sz="1000" u="none" strike="noStrike" cap="none" normalizeH="0" baseline="0" dirty="0">
                          <a:ln>
                            <a:noFill/>
                          </a:ln>
                          <a:effectLst/>
                          <a:latin typeface="Calibri" charset="0"/>
                          <a:ea typeface="Calibri" charset="0"/>
                          <a:cs typeface="Calibri" charset="0"/>
                        </a:rPr>
                        <a:t>and non-</a:t>
                      </a:r>
                      <a:r>
                        <a:rPr kumimoji="0" lang="en-US" sz="1000" u="none" strike="noStrike" cap="none" normalizeH="0" baseline="0" dirty="0" err="1">
                          <a:ln>
                            <a:noFill/>
                          </a:ln>
                          <a:effectLst/>
                          <a:latin typeface="Calibri" charset="0"/>
                          <a:ea typeface="Calibri" charset="0"/>
                          <a:cs typeface="Calibri" charset="0"/>
                        </a:rPr>
                        <a:t>inducibility</a:t>
                      </a:r>
                      <a:r>
                        <a:rPr kumimoji="0" lang="en-US" sz="1000" u="none" strike="noStrike" cap="none" normalizeH="0" baseline="0" dirty="0">
                          <a:ln>
                            <a:noFill/>
                          </a:ln>
                          <a:effectLst/>
                          <a:latin typeface="Calibri" charset="0"/>
                          <a:ea typeface="Calibri" charset="0"/>
                          <a:cs typeface="Calibri" charset="0"/>
                        </a:rPr>
                        <a:t> of typical atrial flutter at least 30 minutes following the last RF application with the system</a:t>
                      </a:r>
                    </a:p>
                    <a:p>
                      <a:pPr marL="115888" marR="0" lvl="0" indent="-115888" algn="l" defTabSz="457200" rtl="0" eaLnBrk="1" fontAlgn="base" latinLnBrk="0" hangingPunct="1">
                        <a:lnSpc>
                          <a:spcPct val="100000"/>
                        </a:lnSpc>
                        <a:spcBef>
                          <a:spcPct val="0"/>
                        </a:spcBef>
                        <a:spcAft>
                          <a:spcPts val="300"/>
                        </a:spcAft>
                        <a:buClr>
                          <a:schemeClr val="tx1"/>
                        </a:buClr>
                        <a:buSzTx/>
                        <a:buFont typeface="Arial" charset="0"/>
                        <a:buChar char="•"/>
                        <a:tabLst/>
                      </a:pPr>
                      <a:r>
                        <a:rPr kumimoji="0" lang="en-US" sz="1000" u="none" strike="noStrike" cap="none" normalizeH="0" baseline="0" dirty="0">
                          <a:ln>
                            <a:noFill/>
                          </a:ln>
                          <a:effectLst/>
                          <a:latin typeface="Calibri" charset="0"/>
                          <a:ea typeface="Calibri" charset="0"/>
                          <a:cs typeface="Calibri" charset="0"/>
                        </a:rPr>
                        <a:t>Secondary Efficacy, or chronic success, was defined as freedom from recurrence of typical atrial flutter three months </a:t>
                      </a:r>
                      <a:br>
                        <a:rPr kumimoji="0" lang="en-US" sz="1000" u="none" strike="noStrike" cap="none" normalizeH="0" baseline="0" dirty="0">
                          <a:ln>
                            <a:noFill/>
                          </a:ln>
                          <a:effectLst/>
                          <a:latin typeface="Calibri" charset="0"/>
                          <a:ea typeface="Calibri" charset="0"/>
                          <a:cs typeface="Calibri" charset="0"/>
                        </a:rPr>
                      </a:br>
                      <a:r>
                        <a:rPr kumimoji="0" lang="en-US" sz="1000" u="none" strike="noStrike" cap="none" normalizeH="0" baseline="0" dirty="0">
                          <a:ln>
                            <a:noFill/>
                          </a:ln>
                          <a:effectLst/>
                          <a:latin typeface="Calibri" charset="0"/>
                          <a:ea typeface="Calibri" charset="0"/>
                          <a:cs typeface="Calibri" charset="0"/>
                        </a:rPr>
                        <a:t>post ablation </a:t>
                      </a:r>
                    </a:p>
                    <a:p>
                      <a:pPr marL="284163" marR="0" lvl="1" indent="-114300" algn="l" defTabSz="457200" rtl="0" eaLnBrk="1" fontAlgn="base" latinLnBrk="0" hangingPunct="1">
                        <a:lnSpc>
                          <a:spcPct val="100000"/>
                        </a:lnSpc>
                        <a:spcBef>
                          <a:spcPct val="0"/>
                        </a:spcBef>
                        <a:spcAft>
                          <a:spcPts val="300"/>
                        </a:spcAft>
                        <a:buClr>
                          <a:schemeClr val="tx1"/>
                        </a:buClr>
                        <a:buSzTx/>
                        <a:buFont typeface="Arial" charset="0"/>
                        <a:buChar char="•"/>
                        <a:tabLst/>
                      </a:pPr>
                      <a:r>
                        <a:rPr kumimoji="0" lang="en-US" sz="1000" u="none" strike="noStrike" cap="none" normalizeH="0" baseline="0" dirty="0">
                          <a:ln>
                            <a:noFill/>
                          </a:ln>
                          <a:effectLst/>
                          <a:latin typeface="Calibri" charset="0"/>
                          <a:ea typeface="Calibri" charset="0"/>
                          <a:cs typeface="Calibri" charset="0"/>
                        </a:rPr>
                        <a:t>Repeat ablations and new or increased dosage of existing anti-arrhythmic medication (Class </a:t>
                      </a:r>
                      <a:r>
                        <a:rPr kumimoji="0" lang="en-US" sz="1000" u="none" strike="noStrike" cap="none" normalizeH="0" baseline="0" dirty="0" err="1">
                          <a:ln>
                            <a:noFill/>
                          </a:ln>
                          <a:effectLst/>
                          <a:latin typeface="Calibri" charset="0"/>
                          <a:ea typeface="Calibri" charset="0"/>
                          <a:cs typeface="Calibri" charset="0"/>
                        </a:rPr>
                        <a:t>Ia</a:t>
                      </a:r>
                      <a:r>
                        <a:rPr kumimoji="0" lang="en-US" sz="1000" u="none" strike="noStrike" cap="none" normalizeH="0" baseline="0" dirty="0">
                          <a:ln>
                            <a:noFill/>
                          </a:ln>
                          <a:effectLst/>
                          <a:latin typeface="Calibri" charset="0"/>
                          <a:ea typeface="Calibri" charset="0"/>
                          <a:cs typeface="Calibri" charset="0"/>
                        </a:rPr>
                        <a:t>, </a:t>
                      </a:r>
                      <a:r>
                        <a:rPr kumimoji="0" lang="en-US" sz="1000" u="none" strike="noStrike" cap="none" normalizeH="0" baseline="0" dirty="0" err="1">
                          <a:ln>
                            <a:noFill/>
                          </a:ln>
                          <a:effectLst/>
                          <a:latin typeface="Calibri" charset="0"/>
                          <a:ea typeface="Calibri" charset="0"/>
                          <a:cs typeface="Calibri" charset="0"/>
                        </a:rPr>
                        <a:t>Ic</a:t>
                      </a:r>
                      <a:r>
                        <a:rPr kumimoji="0" lang="en-US" sz="1000" u="none" strike="noStrike" cap="none" normalizeH="0" baseline="0" dirty="0">
                          <a:ln>
                            <a:noFill/>
                          </a:ln>
                          <a:effectLst/>
                          <a:latin typeface="Calibri" charset="0"/>
                          <a:ea typeface="Calibri" charset="0"/>
                          <a:cs typeface="Calibri" charset="0"/>
                        </a:rPr>
                        <a:t>, or III) during the three month follow-up were considered chronic failures</a:t>
                      </a:r>
                      <a:endParaRPr kumimoji="0" lang="en-US" sz="1000" b="0" i="0" u="none" strike="noStrike" cap="none" normalizeH="0" baseline="0" dirty="0">
                        <a:ln>
                          <a:noFill/>
                        </a:ln>
                        <a:solidFill>
                          <a:schemeClr val="tx1"/>
                        </a:solidFill>
                        <a:effectLst/>
                        <a:latin typeface="Calibri" charset="0"/>
                        <a:ea typeface="Calibri" charset="0"/>
                        <a:cs typeface="Calibri" charset="0"/>
                      </a:endParaRP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465">
                <a:tc>
                  <a:txBody>
                    <a:bodyPr/>
                    <a:lstStyle/>
                    <a:p>
                      <a:pPr marL="0" marR="0" lvl="0" indent="0" algn="l" defTabSz="914400" rtl="0" eaLnBrk="0" fontAlgn="base" latinLnBrk="0" hangingPunct="0">
                        <a:lnSpc>
                          <a:spcPct val="90000"/>
                        </a:lnSpc>
                        <a:spcBef>
                          <a:spcPct val="0"/>
                        </a:spcBef>
                        <a:spcAft>
                          <a:spcPts val="300"/>
                        </a:spcAft>
                        <a:buClr>
                          <a:srgbClr val="E00079"/>
                        </a:buClr>
                        <a:buSzTx/>
                        <a:buFont typeface="Wingdings 3" pitchFamily="18" charset="2"/>
                        <a:buNone/>
                        <a:tabLst/>
                      </a:pPr>
                      <a:r>
                        <a:rPr kumimoji="0" lang="en-US" sz="1400" b="0" u="none" strike="noStrike" cap="none" normalizeH="0" baseline="0" dirty="0">
                          <a:ln>
                            <a:noFill/>
                          </a:ln>
                          <a:solidFill>
                            <a:schemeClr val="bg1"/>
                          </a:solidFill>
                          <a:effectLst/>
                          <a:latin typeface="Calibri" charset="0"/>
                          <a:ea typeface="Calibri" charset="0"/>
                          <a:cs typeface="Calibri" charset="0"/>
                        </a:rPr>
                        <a:t>SPONSOR</a:t>
                      </a:r>
                      <a:endParaRPr kumimoji="0" lang="en-US" sz="1400" b="0" i="0" u="none" strike="noStrike" cap="none" normalizeH="0" baseline="0" dirty="0">
                        <a:ln>
                          <a:noFill/>
                        </a:ln>
                        <a:solidFill>
                          <a:schemeClr val="bg1"/>
                        </a:solidFill>
                        <a:effectLst/>
                        <a:latin typeface="Calibri" charset="0"/>
                        <a:ea typeface="Calibri" charset="0"/>
                        <a:cs typeface="Calibri" charset="0"/>
                      </a:endParaRP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solidFill>
                  </a:tcPr>
                </a:tc>
                <a:tc>
                  <a:txBody>
                    <a:bodyPr/>
                    <a:lstStyle/>
                    <a:p>
                      <a:pPr marL="115888" marR="0" lvl="0" indent="-115888" algn="l" defTabSz="457200" rtl="0" eaLnBrk="1" fontAlgn="base" latinLnBrk="0" hangingPunct="1">
                        <a:lnSpc>
                          <a:spcPct val="100000"/>
                        </a:lnSpc>
                        <a:spcBef>
                          <a:spcPct val="0"/>
                        </a:spcBef>
                        <a:spcAft>
                          <a:spcPts val="300"/>
                        </a:spcAft>
                        <a:buClr>
                          <a:schemeClr val="tx1"/>
                        </a:buClr>
                        <a:buSzTx/>
                        <a:buFont typeface="Arial" charset="0"/>
                        <a:buChar char="•"/>
                        <a:tabLst/>
                      </a:pPr>
                      <a:r>
                        <a:rPr kumimoji="0" lang="en-US" sz="1000" u="none" strike="noStrike" cap="none" normalizeH="0" baseline="0" dirty="0">
                          <a:ln>
                            <a:noFill/>
                          </a:ln>
                          <a:effectLst/>
                          <a:latin typeface="Calibri" charset="0"/>
                          <a:ea typeface="Calibri" charset="0"/>
                          <a:cs typeface="Calibri" charset="0"/>
                        </a:rPr>
                        <a:t>Abbott, St. Paul, MN</a:t>
                      </a:r>
                      <a:endParaRPr kumimoji="0" lang="en-US" sz="1000" b="0" i="0" u="none" strike="noStrike" cap="none" normalizeH="0" baseline="0" dirty="0">
                        <a:ln>
                          <a:noFill/>
                        </a:ln>
                        <a:solidFill>
                          <a:schemeClr val="tx1"/>
                        </a:solidFill>
                        <a:effectLst/>
                        <a:latin typeface="Calibri" charset="0"/>
                        <a:ea typeface="Calibri" charset="0"/>
                        <a:cs typeface="Calibri" charset="0"/>
                      </a:endParaRPr>
                    </a:p>
                  </a:txBody>
                  <a:tcPr marT="34244" marB="34244"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Text Placeholder 4">
            <a:extLst>
              <a:ext uri="{FF2B5EF4-FFF2-40B4-BE49-F238E27FC236}">
                <a16:creationId xmlns:a16="http://schemas.microsoft.com/office/drawing/2014/main" id="{F9021D9C-FEC2-4749-969F-BEDDB993E436}"/>
              </a:ext>
            </a:extLst>
          </p:cNvPr>
          <p:cNvSpPr>
            <a:spLocks noGrp="1"/>
          </p:cNvSpPr>
          <p:nvPr>
            <p:ph type="body" sz="quarter" idx="15"/>
          </p:nvPr>
        </p:nvSpPr>
        <p:spPr/>
        <p:txBody>
          <a:bodyPr/>
          <a:lstStyle/>
          <a:p>
            <a:r>
              <a:rPr lang="en-US" dirty="0"/>
              <a:t>FLEXION-AFL clinical study. </a:t>
            </a:r>
          </a:p>
          <a:p>
            <a:r>
              <a:rPr lang="en-US" dirty="0"/>
              <a:t>Abbott data on file. Report 90122753, based on Therapy™ Cool Flex™ ablation catheter tip.</a:t>
            </a:r>
          </a:p>
        </p:txBody>
      </p:sp>
    </p:spTree>
    <p:extLst>
      <p:ext uri="{BB962C8B-B14F-4D97-AF65-F5344CB8AC3E}">
        <p14:creationId xmlns:p14="http://schemas.microsoft.com/office/powerpoint/2010/main" val="111242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Left Side CROP.psd"/>
          <p:cNvPicPr>
            <a:picLocks/>
          </p:cNvPicPr>
          <p:nvPr/>
        </p:nvPicPr>
        <p:blipFill rotWithShape="1">
          <a:blip r:embed="rId3" cstate="email">
            <a:extLst>
              <a:ext uri="{28A0092B-C50C-407E-A947-70E740481C1C}">
                <a14:useLocalDpi xmlns:a14="http://schemas.microsoft.com/office/drawing/2010/main" val="0"/>
              </a:ext>
            </a:extLst>
          </a:blip>
          <a:srcRect l="3204" t="8467" r="6255"/>
          <a:stretch/>
        </p:blipFill>
        <p:spPr>
          <a:xfrm>
            <a:off x="2617502" y="1226096"/>
            <a:ext cx="1391264" cy="1389888"/>
          </a:xfrm>
          <a:prstGeom prst="ellipse">
            <a:avLst/>
          </a:prstGeom>
          <a:ln>
            <a:noFill/>
          </a:ln>
          <a:effectLst/>
        </p:spPr>
      </p:pic>
      <p:sp>
        <p:nvSpPr>
          <p:cNvPr id="2" name="Title 1"/>
          <p:cNvSpPr>
            <a:spLocks noGrp="1"/>
          </p:cNvSpPr>
          <p:nvPr>
            <p:ph type="title"/>
          </p:nvPr>
        </p:nvSpPr>
        <p:spPr/>
        <p:txBody>
          <a:bodyPr>
            <a:normAutofit fontScale="90000"/>
          </a:bodyPr>
          <a:lstStyle/>
          <a:p>
            <a:r>
              <a:rPr lang="en-US" dirty="0"/>
              <a:t>Why measure contact force?</a:t>
            </a:r>
          </a:p>
        </p:txBody>
      </p:sp>
      <p:sp>
        <p:nvSpPr>
          <p:cNvPr id="9" name="Content Placeholder 8"/>
          <p:cNvSpPr>
            <a:spLocks noGrp="1"/>
          </p:cNvSpPr>
          <p:nvPr>
            <p:ph idx="1"/>
          </p:nvPr>
        </p:nvSpPr>
        <p:spPr>
          <a:xfrm>
            <a:off x="502920" y="1216276"/>
            <a:ext cx="4023360" cy="2801525"/>
          </a:xfrm>
        </p:spPr>
        <p:txBody>
          <a:bodyPr/>
          <a:lstStyle/>
          <a:p>
            <a:r>
              <a:rPr lang="en-US" dirty="0"/>
              <a:t>Insufficient Contact</a:t>
            </a:r>
          </a:p>
          <a:p>
            <a:pPr marL="169863" indent="-169863">
              <a:buFont typeface="Arial" panose="020B0604020202020204" pitchFamily="34" charset="0"/>
              <a:buChar char="•"/>
            </a:pPr>
            <a:r>
              <a:rPr lang="en-US" b="0" cap="none" dirty="0">
                <a:solidFill>
                  <a:schemeClr val="tx1"/>
                </a:solidFill>
                <a:latin typeface="+mj-lt"/>
              </a:rPr>
              <a:t>Lengthy procedure </a:t>
            </a:r>
          </a:p>
          <a:p>
            <a:pPr marL="169863" indent="-169863">
              <a:buFont typeface="Arial" panose="020B0604020202020204" pitchFamily="34" charset="0"/>
              <a:buChar char="•"/>
            </a:pPr>
            <a:r>
              <a:rPr lang="en-US" b="0" cap="none" dirty="0">
                <a:solidFill>
                  <a:schemeClr val="tx1"/>
                </a:solidFill>
                <a:latin typeface="+mj-lt"/>
              </a:rPr>
              <a:t>Wide variability</a:t>
            </a:r>
          </a:p>
          <a:p>
            <a:pPr marL="169863" indent="-169863">
              <a:buFont typeface="Arial" panose="020B0604020202020204" pitchFamily="34" charset="0"/>
              <a:buChar char="•"/>
            </a:pPr>
            <a:r>
              <a:rPr lang="en-US" b="0" cap="none" dirty="0">
                <a:solidFill>
                  <a:schemeClr val="tx1"/>
                </a:solidFill>
                <a:latin typeface="+mj-lt"/>
              </a:rPr>
              <a:t>Ineffective lesions</a:t>
            </a:r>
          </a:p>
        </p:txBody>
      </p:sp>
      <p:sp>
        <p:nvSpPr>
          <p:cNvPr id="15" name="Date Placeholder 14"/>
          <p:cNvSpPr>
            <a:spLocks noGrp="1"/>
          </p:cNvSpPr>
          <p:nvPr>
            <p:ph type="dt" sz="half" idx="10"/>
          </p:nvPr>
        </p:nvSpPr>
        <p:spPr/>
        <p:txBody>
          <a:bodyPr/>
          <a:lstStyle/>
          <a:p>
            <a:fld id="{AAEBDDBF-0D39-8947-8B30-533C4FA46A72}" type="datetime1">
              <a:rPr lang="en-US" smtClean="0"/>
              <a:pPr/>
              <a:t>3/29/2019</a:t>
            </a:fld>
            <a:endParaRPr lang="en-US"/>
          </a:p>
        </p:txBody>
      </p:sp>
      <p:sp>
        <p:nvSpPr>
          <p:cNvPr id="5" name="Slide Number Placeholder 4"/>
          <p:cNvSpPr>
            <a:spLocks noGrp="1"/>
          </p:cNvSpPr>
          <p:nvPr>
            <p:ph type="sldNum" sz="quarter" idx="12"/>
          </p:nvPr>
        </p:nvSpPr>
        <p:spPr/>
        <p:txBody>
          <a:bodyPr/>
          <a:lstStyle/>
          <a:p>
            <a:fld id="{0D939DF2-F6EF-DF48-BFB1-3E61F4268D8A}" type="slidenum">
              <a:rPr lang="en-US" smtClean="0"/>
              <a:pPr/>
              <a:t>9</a:t>
            </a:fld>
            <a:endParaRPr lang="en-US" dirty="0"/>
          </a:p>
        </p:txBody>
      </p:sp>
      <p:sp>
        <p:nvSpPr>
          <p:cNvPr id="50" name="Content Placeholder 49"/>
          <p:cNvSpPr>
            <a:spLocks noGrp="1"/>
          </p:cNvSpPr>
          <p:nvPr>
            <p:ph idx="14"/>
          </p:nvPr>
        </p:nvSpPr>
        <p:spPr>
          <a:xfrm>
            <a:off x="6651320" y="1219817"/>
            <a:ext cx="2017737" cy="2797984"/>
          </a:xfrm>
        </p:spPr>
        <p:txBody>
          <a:bodyPr rIns="0"/>
          <a:lstStyle/>
          <a:p>
            <a:r>
              <a:rPr lang="en-US" dirty="0"/>
              <a:t>Excessive Contact</a:t>
            </a:r>
          </a:p>
          <a:p>
            <a:pPr marL="169863" indent="-169863">
              <a:buFont typeface="Arial" panose="020B0604020202020204" pitchFamily="34" charset="0"/>
              <a:buChar char="•"/>
            </a:pPr>
            <a:r>
              <a:rPr lang="en-US" b="0" cap="none" dirty="0">
                <a:solidFill>
                  <a:schemeClr val="tx1"/>
                </a:solidFill>
                <a:latin typeface="+mj-lt"/>
              </a:rPr>
              <a:t>Risk of tamponade</a:t>
            </a:r>
          </a:p>
          <a:p>
            <a:pPr marL="169863" indent="-169863">
              <a:buFont typeface="Arial" panose="020B0604020202020204" pitchFamily="34" charset="0"/>
              <a:buChar char="•"/>
            </a:pPr>
            <a:r>
              <a:rPr lang="en-US" b="0" cap="none" dirty="0">
                <a:solidFill>
                  <a:schemeClr val="tx1"/>
                </a:solidFill>
                <a:latin typeface="+mj-lt"/>
              </a:rPr>
              <a:t>Risk of esophageal injury</a:t>
            </a:r>
          </a:p>
          <a:p>
            <a:pPr marL="169863" indent="-169863">
              <a:buFont typeface="Arial" panose="020B0604020202020204" pitchFamily="34" charset="0"/>
              <a:buChar char="•"/>
            </a:pPr>
            <a:r>
              <a:rPr lang="en-US" b="0" cap="none" dirty="0">
                <a:solidFill>
                  <a:schemeClr val="tx1"/>
                </a:solidFill>
                <a:latin typeface="+mj-lt"/>
              </a:rPr>
              <a:t>Risk of steam pops</a:t>
            </a:r>
          </a:p>
        </p:txBody>
      </p:sp>
      <p:sp>
        <p:nvSpPr>
          <p:cNvPr id="37" name="Text Placeholder 36"/>
          <p:cNvSpPr>
            <a:spLocks noGrp="1"/>
          </p:cNvSpPr>
          <p:nvPr>
            <p:ph type="body" sz="quarter" idx="15"/>
          </p:nvPr>
        </p:nvSpPr>
        <p:spPr/>
        <p:txBody>
          <a:bodyPr/>
          <a:lstStyle/>
          <a:p>
            <a:r>
              <a:rPr lang="en-US" dirty="0"/>
              <a:t>Ikeda et al. </a:t>
            </a:r>
            <a:r>
              <a:rPr lang="en-US" i="1" dirty="0" err="1"/>
              <a:t>Circ</a:t>
            </a:r>
            <a:r>
              <a:rPr lang="en-US" i="1" dirty="0"/>
              <a:t> </a:t>
            </a:r>
            <a:r>
              <a:rPr lang="en-US" i="1" dirty="0" err="1"/>
              <a:t>Arrhythm</a:t>
            </a:r>
            <a:r>
              <a:rPr lang="en-US" i="1" dirty="0"/>
              <a:t> </a:t>
            </a:r>
            <a:r>
              <a:rPr lang="en-US" i="1" dirty="0" err="1"/>
              <a:t>Electrophysiol</a:t>
            </a:r>
            <a:r>
              <a:rPr lang="en-US" i="1" dirty="0"/>
              <a:t> </a:t>
            </a:r>
            <a:r>
              <a:rPr lang="en-US" dirty="0"/>
              <a:t>2014;7(6):1174–80.</a:t>
            </a:r>
          </a:p>
        </p:txBody>
      </p:sp>
      <p:sp>
        <p:nvSpPr>
          <p:cNvPr id="3" name="TextBox 2"/>
          <p:cNvSpPr txBox="1"/>
          <p:nvPr/>
        </p:nvSpPr>
        <p:spPr>
          <a:xfrm>
            <a:off x="1853852" y="3458045"/>
            <a:ext cx="5423769" cy="83099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lIns="274320" tIns="274320" rIns="274320" bIns="274320" rtlCol="0">
            <a:spAutoFit/>
          </a:bodyPr>
          <a:lstStyle/>
          <a:p>
            <a:pPr algn="ctr"/>
            <a:r>
              <a:rPr lang="en-US" b="1" dirty="0">
                <a:solidFill>
                  <a:schemeClr val="bg1"/>
                </a:solidFill>
                <a:latin typeface="Calibri" charset="0"/>
                <a:ea typeface="Calibri" charset="0"/>
                <a:cs typeface="Calibri" charset="0"/>
              </a:rPr>
              <a:t>SAFELY CREATE DURABLE TRANSMURAL LESIONS</a:t>
            </a:r>
          </a:p>
        </p:txBody>
      </p:sp>
      <p:pic>
        <p:nvPicPr>
          <p:cNvPr id="12" name="Picture 11" descr="Right Side CROP.psd"/>
          <p:cNvPicPr>
            <a:picLocks/>
          </p:cNvPicPr>
          <p:nvPr/>
        </p:nvPicPr>
        <p:blipFill rotWithShape="1">
          <a:blip r:embed="rId4" cstate="email">
            <a:extLst>
              <a:ext uri="{28A0092B-C50C-407E-A947-70E740481C1C}">
                <a14:useLocalDpi xmlns:a14="http://schemas.microsoft.com/office/drawing/2010/main" val="0"/>
              </a:ext>
            </a:extLst>
          </a:blip>
          <a:srcRect l="7894" t="9830" r="8211" b="6435"/>
          <a:stretch/>
        </p:blipFill>
        <p:spPr>
          <a:xfrm>
            <a:off x="5158139" y="1247157"/>
            <a:ext cx="1321554" cy="1356257"/>
          </a:xfrm>
          <a:prstGeom prst="rect">
            <a:avLst/>
          </a:prstGeom>
          <a:effectLst/>
        </p:spPr>
      </p:pic>
      <p:sp>
        <p:nvSpPr>
          <p:cNvPr id="52" name="TextBox 51"/>
          <p:cNvSpPr txBox="1"/>
          <p:nvPr/>
        </p:nvSpPr>
        <p:spPr>
          <a:xfrm>
            <a:off x="2868073" y="2637274"/>
            <a:ext cx="890122" cy="276999"/>
          </a:xfrm>
          <a:prstGeom prst="rect">
            <a:avLst/>
          </a:prstGeom>
          <a:noFill/>
        </p:spPr>
        <p:txBody>
          <a:bodyPr wrap="square" rtlCol="0">
            <a:spAutoFit/>
          </a:bodyPr>
          <a:lstStyle/>
          <a:p>
            <a:pPr marL="11113" algn="ctr">
              <a:tabLst>
                <a:tab pos="3319463" algn="ctr"/>
                <a:tab pos="5605463" algn="ctr"/>
              </a:tabLst>
            </a:pPr>
            <a:r>
              <a:rPr lang="en-US" sz="1200" b="1" dirty="0"/>
              <a:t>Efficacy</a:t>
            </a:r>
          </a:p>
        </p:txBody>
      </p:sp>
      <p:sp>
        <p:nvSpPr>
          <p:cNvPr id="35" name="TextBox 34"/>
          <p:cNvSpPr txBox="1"/>
          <p:nvPr/>
        </p:nvSpPr>
        <p:spPr>
          <a:xfrm>
            <a:off x="3934855" y="2637274"/>
            <a:ext cx="1266551" cy="276999"/>
          </a:xfrm>
          <a:prstGeom prst="rect">
            <a:avLst/>
          </a:prstGeom>
          <a:noFill/>
        </p:spPr>
        <p:txBody>
          <a:bodyPr wrap="square" rtlCol="0">
            <a:spAutoFit/>
          </a:bodyPr>
          <a:lstStyle/>
          <a:p>
            <a:pPr algn="ctr">
              <a:tabLst>
                <a:tab pos="1033463" algn="ctr"/>
                <a:tab pos="3319463" algn="ctr"/>
                <a:tab pos="5605463" algn="ctr"/>
              </a:tabLst>
            </a:pPr>
            <a:r>
              <a:rPr lang="en-US" sz="1200" b="1" dirty="0">
                <a:solidFill>
                  <a:schemeClr val="accent1"/>
                </a:solidFill>
              </a:rPr>
              <a:t>Balancing Act</a:t>
            </a:r>
          </a:p>
        </p:txBody>
      </p:sp>
      <p:cxnSp>
        <p:nvCxnSpPr>
          <p:cNvPr id="36" name="Straight Connector 35"/>
          <p:cNvCxnSpPr/>
          <p:nvPr/>
        </p:nvCxnSpPr>
        <p:spPr bwMode="auto">
          <a:xfrm>
            <a:off x="2932340" y="2935563"/>
            <a:ext cx="3264420" cy="4065"/>
          </a:xfrm>
          <a:prstGeom prst="line">
            <a:avLst/>
          </a:prstGeom>
          <a:solidFill>
            <a:schemeClr val="accent1"/>
          </a:solidFill>
          <a:ln w="38100" cap="flat" cmpd="sng" algn="ctr">
            <a:solidFill>
              <a:schemeClr val="accent1"/>
            </a:solidFill>
            <a:prstDash val="solid"/>
            <a:round/>
            <a:headEnd type="none" w="med" len="med"/>
            <a:tailEnd type="none" w="med" len="med"/>
          </a:ln>
          <a:effectLst>
            <a:outerShdw blurRad="50800" dist="38100" dir="2700000" algn="tl" rotWithShape="0">
              <a:srgbClr val="000000">
                <a:alpha val="43000"/>
              </a:srgbClr>
            </a:outerShdw>
          </a:effectLst>
        </p:spPr>
      </p:cxnSp>
      <p:sp>
        <p:nvSpPr>
          <p:cNvPr id="38" name="Extract 37"/>
          <p:cNvSpPr/>
          <p:nvPr/>
        </p:nvSpPr>
        <p:spPr bwMode="auto">
          <a:xfrm>
            <a:off x="4352749" y="2945051"/>
            <a:ext cx="423601" cy="380548"/>
          </a:xfrm>
          <a:prstGeom prst="flowChartExtract">
            <a:avLst/>
          </a:prstGeom>
          <a:solidFill>
            <a:schemeClr val="accent1"/>
          </a:solidFill>
          <a:ln>
            <a:headEnd type="none" w="med" len="med"/>
            <a:tailEnd type="none" w="med" len="med"/>
          </a:ln>
          <a:effectLst>
            <a:outerShdw blurRad="50800" dist="38100" dir="2700000" algn="tl" rotWithShape="0">
              <a:srgbClr val="000000">
                <a:alpha val="43000"/>
              </a:srgb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sp>
      <p:sp>
        <p:nvSpPr>
          <p:cNvPr id="40" name="TextBox 39"/>
          <p:cNvSpPr txBox="1"/>
          <p:nvPr/>
        </p:nvSpPr>
        <p:spPr>
          <a:xfrm>
            <a:off x="5424344" y="2637274"/>
            <a:ext cx="789145" cy="276999"/>
          </a:xfrm>
          <a:prstGeom prst="rect">
            <a:avLst/>
          </a:prstGeom>
          <a:noFill/>
        </p:spPr>
        <p:txBody>
          <a:bodyPr wrap="square" rtlCol="0">
            <a:spAutoFit/>
          </a:bodyPr>
          <a:lstStyle/>
          <a:p>
            <a:pPr algn="ctr">
              <a:tabLst>
                <a:tab pos="1033463" algn="ctr"/>
                <a:tab pos="3319463" algn="ctr"/>
                <a:tab pos="5605463" algn="ctr"/>
              </a:tabLst>
            </a:pPr>
            <a:r>
              <a:rPr lang="en-US" sz="1200" b="1" dirty="0"/>
              <a:t>Safety</a:t>
            </a:r>
          </a:p>
        </p:txBody>
      </p:sp>
    </p:spTree>
    <p:extLst>
      <p:ext uri="{BB962C8B-B14F-4D97-AF65-F5344CB8AC3E}">
        <p14:creationId xmlns:p14="http://schemas.microsoft.com/office/powerpoint/2010/main" val="2983255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a:t>FLEXION-AFL study population and procedures</a:t>
            </a:r>
          </a:p>
        </p:txBody>
      </p:sp>
      <p:sp>
        <p:nvSpPr>
          <p:cNvPr id="4" name="Content Placeholder 3"/>
          <p:cNvSpPr>
            <a:spLocks noGrp="1"/>
          </p:cNvSpPr>
          <p:nvPr>
            <p:ph idx="1"/>
          </p:nvPr>
        </p:nvSpPr>
        <p:spPr/>
        <p:txBody>
          <a:bodyPr/>
          <a:lstStyle/>
          <a:p>
            <a:r>
              <a:rPr lang="en-US" sz="1400" dirty="0"/>
              <a:t>A total of 179 subjects were treated in the FLEXION-AFL study </a:t>
            </a:r>
          </a:p>
          <a:p>
            <a:pPr lvl="1"/>
            <a:r>
              <a:rPr lang="en-US" sz="1400" dirty="0"/>
              <a:t>The most commonly reported cardiac history </a:t>
            </a:r>
            <a:br>
              <a:rPr lang="en-US" sz="1400" dirty="0"/>
            </a:br>
            <a:r>
              <a:rPr lang="en-US" sz="1400" dirty="0"/>
              <a:t>for subjects treated were hypertension (61%), atrial fibrillation (46%) and coronary artery disease (28%)</a:t>
            </a:r>
          </a:p>
          <a:p>
            <a:r>
              <a:rPr lang="en-US" sz="1400" dirty="0"/>
              <a:t>Ablation procedure parameters were collected during a total of 2,220 RF applications delivered in 179 subjects</a:t>
            </a:r>
          </a:p>
          <a:p>
            <a:pPr lvl="1"/>
            <a:r>
              <a:rPr lang="en-US" sz="1400" dirty="0"/>
              <a:t>There were 11 incidences of steam pop </a:t>
            </a:r>
            <a:br>
              <a:rPr lang="en-US" sz="1400" dirty="0"/>
            </a:br>
            <a:r>
              <a:rPr lang="en-US" sz="1400" dirty="0"/>
              <a:t>reported in 9 (5.0%) subjects</a:t>
            </a:r>
          </a:p>
          <a:p>
            <a:pPr lvl="1"/>
            <a:r>
              <a:rPr lang="en-US" sz="1400" dirty="0"/>
              <a:t>There was no incidence of charring or </a:t>
            </a:r>
            <a:br>
              <a:rPr lang="en-US" sz="1400" dirty="0"/>
            </a:br>
            <a:r>
              <a:rPr lang="en-US" sz="1400" dirty="0"/>
              <a:t>coagulum formation in the study</a:t>
            </a:r>
          </a:p>
        </p:txBody>
      </p:sp>
      <p:sp>
        <p:nvSpPr>
          <p:cNvPr id="12" name="Date Placeholder 11"/>
          <p:cNvSpPr>
            <a:spLocks noGrp="1"/>
          </p:cNvSpPr>
          <p:nvPr>
            <p:ph type="dt" sz="half" idx="10"/>
          </p:nvPr>
        </p:nvSpPr>
        <p:spPr/>
        <p:txBody>
          <a:bodyPr/>
          <a:lstStyle/>
          <a:p>
            <a:fld id="{C5A3B7FE-F2CB-974E-9E57-60D7F7DF4C60}"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90</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207555907"/>
              </p:ext>
            </p:extLst>
          </p:nvPr>
        </p:nvGraphicFramePr>
        <p:xfrm>
          <a:off x="4645025" y="839802"/>
          <a:ext cx="4156074" cy="3924567"/>
        </p:xfrm>
        <a:graphic>
          <a:graphicData uri="http://schemas.openxmlformats.org/drawingml/2006/table">
            <a:tbl>
              <a:tblPr firstRow="1" bandRow="1">
                <a:tableStyleId>{5C22544A-7EE6-4342-B048-85BDC9FD1C3A}</a:tableStyleId>
              </a:tblPr>
              <a:tblGrid>
                <a:gridCol w="2078037">
                  <a:extLst>
                    <a:ext uri="{9D8B030D-6E8A-4147-A177-3AD203B41FA5}">
                      <a16:colId xmlns:a16="http://schemas.microsoft.com/office/drawing/2014/main" val="20000"/>
                    </a:ext>
                  </a:extLst>
                </a:gridCol>
                <a:gridCol w="2078037">
                  <a:extLst>
                    <a:ext uri="{9D8B030D-6E8A-4147-A177-3AD203B41FA5}">
                      <a16:colId xmlns:a16="http://schemas.microsoft.com/office/drawing/2014/main" val="20001"/>
                    </a:ext>
                  </a:extLst>
                </a:gridCol>
              </a:tblGrid>
              <a:tr h="226749">
                <a:tc>
                  <a:txBody>
                    <a:bodyPr/>
                    <a:lstStyle/>
                    <a:p>
                      <a:pPr marL="0" marR="0" algn="ctr">
                        <a:lnSpc>
                          <a:spcPct val="115000"/>
                        </a:lnSpc>
                        <a:spcBef>
                          <a:spcPts val="0"/>
                        </a:spcBef>
                        <a:spcAft>
                          <a:spcPts val="0"/>
                        </a:spcAft>
                      </a:pPr>
                      <a:r>
                        <a:rPr lang="en-US" sz="1000" dirty="0">
                          <a:effectLst/>
                          <a:latin typeface="Calibri" charset="0"/>
                          <a:ea typeface="Calibri" charset="0"/>
                          <a:cs typeface="Calibri" charset="0"/>
                        </a:rPr>
                        <a:t>Subject Disposition and Characteristics</a:t>
                      </a:r>
                    </a:p>
                  </a:txBody>
                  <a:tcPr marL="45720" marR="45720" marT="27432" marB="27432" anchor="ctr"/>
                </a:tc>
                <a:tc>
                  <a:txBody>
                    <a:bodyPr/>
                    <a:lstStyle/>
                    <a:p>
                      <a:pPr marL="0" marR="0" algn="ctr">
                        <a:lnSpc>
                          <a:spcPct val="115000"/>
                        </a:lnSpc>
                        <a:spcBef>
                          <a:spcPts val="0"/>
                        </a:spcBef>
                        <a:spcAft>
                          <a:spcPts val="0"/>
                        </a:spcAft>
                      </a:pPr>
                      <a:r>
                        <a:rPr lang="en-US" sz="1000" dirty="0">
                          <a:effectLst/>
                          <a:latin typeface="Calibri" charset="0"/>
                          <a:ea typeface="Calibri" charset="0"/>
                          <a:cs typeface="Calibri" charset="0"/>
                        </a:rPr>
                        <a:t>Therapy™ Cool Flex™ Ablation Catheter</a:t>
                      </a:r>
                    </a:p>
                  </a:txBody>
                  <a:tcPr marL="45720" marR="45720" marT="27432" marB="27432" anchor="ctr"/>
                </a:tc>
                <a:extLst>
                  <a:ext uri="{0D108BD9-81ED-4DB2-BD59-A6C34878D82A}">
                    <a16:rowId xmlns:a16="http://schemas.microsoft.com/office/drawing/2014/main" val="10000"/>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Subjects enrolled (consented)</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N</a:t>
                      </a:r>
                      <a:r>
                        <a:rPr lang="en-US" sz="1000" baseline="0" dirty="0">
                          <a:solidFill>
                            <a:srgbClr val="000000"/>
                          </a:solidFill>
                          <a:effectLst/>
                          <a:latin typeface="Calibri" charset="0"/>
                          <a:ea typeface="Calibri" charset="0"/>
                          <a:cs typeface="Calibri" charset="0"/>
                        </a:rPr>
                        <a:t> = 200</a:t>
                      </a:r>
                      <a:endParaRPr lang="en-US" sz="1000" dirty="0">
                        <a:solidFill>
                          <a:srgbClr val="000000"/>
                        </a:solidFill>
                        <a:effectLst/>
                        <a:latin typeface="Calibri" charset="0"/>
                        <a:ea typeface="Calibri" charset="0"/>
                        <a:cs typeface="Calibri" charset="0"/>
                      </a:endParaRPr>
                    </a:p>
                  </a:txBody>
                  <a:tcPr marL="45720" marR="45720" marT="27432" marB="27432" anchor="ctr"/>
                </a:tc>
                <a:extLst>
                  <a:ext uri="{0D108BD9-81ED-4DB2-BD59-A6C34878D82A}">
                    <a16:rowId xmlns:a16="http://schemas.microsoft.com/office/drawing/2014/main" val="10001"/>
                  </a:ext>
                </a:extLst>
              </a:tr>
              <a:tr h="370406">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Subjects withdrawn prior</a:t>
                      </a:r>
                      <a:r>
                        <a:rPr lang="en-US" sz="1000" b="1" baseline="0" dirty="0">
                          <a:effectLst/>
                          <a:latin typeface="Calibri" charset="0"/>
                          <a:ea typeface="Calibri" charset="0"/>
                          <a:cs typeface="Calibri" charset="0"/>
                        </a:rPr>
                        <a:t> to device introduction</a:t>
                      </a:r>
                      <a:endParaRPr lang="en-US" sz="1000" b="1"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N = 21</a:t>
                      </a:r>
                    </a:p>
                  </a:txBody>
                  <a:tcPr marL="45720" marR="45720" marT="27432" marB="27432" anchor="ctr"/>
                </a:tc>
                <a:extLst>
                  <a:ext uri="{0D108BD9-81ED-4DB2-BD59-A6C34878D82A}">
                    <a16:rowId xmlns:a16="http://schemas.microsoft.com/office/drawing/2014/main" val="10002"/>
                  </a:ext>
                </a:extLst>
              </a:tr>
              <a:tr h="226749">
                <a:tc>
                  <a:txBody>
                    <a:bodyPr/>
                    <a:lstStyle/>
                    <a:p>
                      <a:pPr marL="0" marR="0" algn="l">
                        <a:lnSpc>
                          <a:spcPct val="115000"/>
                        </a:lnSpc>
                        <a:spcBef>
                          <a:spcPts val="0"/>
                        </a:spcBef>
                        <a:spcAft>
                          <a:spcPts val="0"/>
                        </a:spcAft>
                      </a:pPr>
                      <a:r>
                        <a:rPr lang="en-US" sz="1000" b="1" dirty="0">
                          <a:solidFill>
                            <a:schemeClr val="bg1"/>
                          </a:solidFill>
                          <a:effectLst/>
                          <a:latin typeface="Calibri" charset="0"/>
                          <a:ea typeface="Calibri" charset="0"/>
                          <a:cs typeface="Calibri" charset="0"/>
                        </a:rPr>
                        <a:t>Subjects treated</a:t>
                      </a:r>
                    </a:p>
                  </a:txBody>
                  <a:tcPr marL="45720" marR="45720" marT="27432" marB="27432" anchor="ctr">
                    <a:solidFill>
                      <a:schemeClr val="accent1"/>
                    </a:solidFill>
                  </a:tcPr>
                </a:tc>
                <a:tc>
                  <a:txBody>
                    <a:bodyPr/>
                    <a:lstStyle/>
                    <a:p>
                      <a:pPr marL="0" marR="0" algn="ctr">
                        <a:lnSpc>
                          <a:spcPct val="115000"/>
                        </a:lnSpc>
                        <a:spcBef>
                          <a:spcPts val="0"/>
                        </a:spcBef>
                        <a:spcAft>
                          <a:spcPts val="0"/>
                        </a:spcAft>
                      </a:pPr>
                      <a:r>
                        <a:rPr lang="en-US" sz="1000" b="1" dirty="0">
                          <a:solidFill>
                            <a:schemeClr val="bg1"/>
                          </a:solidFill>
                          <a:effectLst/>
                          <a:latin typeface="Calibri" charset="0"/>
                          <a:ea typeface="Calibri" charset="0"/>
                          <a:cs typeface="Calibri" charset="0"/>
                        </a:rPr>
                        <a:t>N = 179</a:t>
                      </a:r>
                    </a:p>
                  </a:txBody>
                  <a:tcPr marL="45720" marR="45720" marT="27432" marB="27432" anchor="ctr">
                    <a:solidFill>
                      <a:schemeClr val="accent1"/>
                    </a:solidFill>
                  </a:tcPr>
                </a:tc>
                <a:extLst>
                  <a:ext uri="{0D108BD9-81ED-4DB2-BD59-A6C34878D82A}">
                    <a16:rowId xmlns:a16="http://schemas.microsoft.com/office/drawing/2014/main" val="10003"/>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Male</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143 (79.9%)</a:t>
                      </a:r>
                    </a:p>
                  </a:txBody>
                  <a:tcPr marL="45720" marR="45720" marT="27432" marB="27432" anchor="ctr"/>
                </a:tc>
                <a:extLst>
                  <a:ext uri="{0D108BD9-81ED-4DB2-BD59-A6C34878D82A}">
                    <a16:rowId xmlns:a16="http://schemas.microsoft.com/office/drawing/2014/main" val="10004"/>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Age (mean)</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66.3 years</a:t>
                      </a:r>
                    </a:p>
                  </a:txBody>
                  <a:tcPr marL="45720" marR="45720" marT="27432" marB="27432" anchor="ctr"/>
                </a:tc>
                <a:extLst>
                  <a:ext uri="{0D108BD9-81ED-4DB2-BD59-A6C34878D82A}">
                    <a16:rowId xmlns:a16="http://schemas.microsoft.com/office/drawing/2014/main" val="10005"/>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Weight (mean)</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211.6 pounds</a:t>
                      </a:r>
                    </a:p>
                  </a:txBody>
                  <a:tcPr marL="45720" marR="45720" marT="27432" marB="27432" anchor="ctr"/>
                </a:tc>
                <a:extLst>
                  <a:ext uri="{0D108BD9-81ED-4DB2-BD59-A6C34878D82A}">
                    <a16:rowId xmlns:a16="http://schemas.microsoft.com/office/drawing/2014/main" val="10006"/>
                  </a:ext>
                </a:extLst>
              </a:tr>
              <a:tr h="226749">
                <a:tc gridSpan="2">
                  <a:txBody>
                    <a:bodyPr/>
                    <a:lstStyle/>
                    <a:p>
                      <a:pPr marL="0" marR="0" algn="l">
                        <a:lnSpc>
                          <a:spcPct val="115000"/>
                        </a:lnSpc>
                        <a:spcBef>
                          <a:spcPts val="0"/>
                        </a:spcBef>
                        <a:spcAft>
                          <a:spcPts val="0"/>
                        </a:spcAft>
                      </a:pPr>
                      <a:r>
                        <a:rPr lang="en-US" sz="1000" b="1" dirty="0">
                          <a:solidFill>
                            <a:schemeClr val="bg1"/>
                          </a:solidFill>
                          <a:effectLst/>
                          <a:latin typeface="Calibri" charset="0"/>
                          <a:ea typeface="Calibri" charset="0"/>
                          <a:cs typeface="Calibri" charset="0"/>
                        </a:rPr>
                        <a:t>Procedural</a:t>
                      </a:r>
                      <a:r>
                        <a:rPr lang="en-US" sz="1000" b="1" baseline="0" dirty="0">
                          <a:solidFill>
                            <a:schemeClr val="bg1"/>
                          </a:solidFill>
                          <a:effectLst/>
                          <a:latin typeface="Calibri" charset="0"/>
                          <a:ea typeface="Calibri" charset="0"/>
                          <a:cs typeface="Calibri" charset="0"/>
                        </a:rPr>
                        <a:t> Parameters (mean)</a:t>
                      </a:r>
                      <a:endParaRPr lang="en-US" sz="1000" b="1" dirty="0">
                        <a:solidFill>
                          <a:schemeClr val="bg1"/>
                        </a:solidFill>
                        <a:effectLst/>
                        <a:latin typeface="Calibri" charset="0"/>
                        <a:ea typeface="Calibri" charset="0"/>
                        <a:cs typeface="Calibri" charset="0"/>
                      </a:endParaRPr>
                    </a:p>
                  </a:txBody>
                  <a:tcPr marL="45720" marR="45720" marT="27432" marB="27432" anchor="ctr">
                    <a:solidFill>
                      <a:schemeClr val="accent1"/>
                    </a:solidFill>
                  </a:tcPr>
                </a:tc>
                <a:tc hMerge="1">
                  <a:txBody>
                    <a:bodyPr/>
                    <a:lstStyle/>
                    <a:p>
                      <a:pPr marL="0" marR="0" algn="ctr">
                        <a:lnSpc>
                          <a:spcPct val="115000"/>
                        </a:lnSpc>
                        <a:spcBef>
                          <a:spcPts val="0"/>
                        </a:spcBef>
                        <a:spcAft>
                          <a:spcPts val="0"/>
                        </a:spcAft>
                      </a:pPr>
                      <a:endParaRPr lang="en-US" sz="900" dirty="0">
                        <a:solidFill>
                          <a:schemeClr val="bg1"/>
                        </a:solidFill>
                        <a:effectLst/>
                        <a:latin typeface="Calibri" charset="0"/>
                        <a:ea typeface="Calibri" charset="0"/>
                        <a:cs typeface="Calibri" charset="0"/>
                      </a:endParaRPr>
                    </a:p>
                  </a:txBody>
                  <a:tcPr marL="45720" marR="45720" marT="27432" marB="27432" anchor="ctr">
                    <a:solidFill>
                      <a:schemeClr val="accent1"/>
                    </a:solidFill>
                  </a:tcPr>
                </a:tc>
                <a:extLst>
                  <a:ext uri="{0D108BD9-81ED-4DB2-BD59-A6C34878D82A}">
                    <a16:rowId xmlns:a16="http://schemas.microsoft.com/office/drawing/2014/main" val="10007"/>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Procedure Time</a:t>
                      </a:r>
                      <a:r>
                        <a:rPr lang="en-US" sz="1000" b="1" baseline="0" dirty="0">
                          <a:effectLst/>
                          <a:latin typeface="Calibri" charset="0"/>
                          <a:ea typeface="Calibri" charset="0"/>
                          <a:cs typeface="Calibri" charset="0"/>
                        </a:rPr>
                        <a:t> per Patient</a:t>
                      </a:r>
                      <a:endParaRPr lang="en-US" sz="1000" b="1"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98.73 minutes</a:t>
                      </a:r>
                    </a:p>
                  </a:txBody>
                  <a:tcPr marL="45720" marR="45720" marT="27432" marB="27432" anchor="ctr"/>
                </a:tc>
                <a:extLst>
                  <a:ext uri="{0D108BD9-81ED-4DB2-BD59-A6C34878D82A}">
                    <a16:rowId xmlns:a16="http://schemas.microsoft.com/office/drawing/2014/main" val="10008"/>
                  </a:ext>
                </a:extLst>
              </a:tr>
              <a:tr h="0">
                <a:tc>
                  <a:txBody>
                    <a:bodyPr/>
                    <a:lstStyle/>
                    <a:p>
                      <a:pPr marL="0" marR="0" algn="l">
                        <a:lnSpc>
                          <a:spcPct val="115000"/>
                        </a:lnSpc>
                        <a:spcBef>
                          <a:spcPts val="0"/>
                        </a:spcBef>
                        <a:spcAft>
                          <a:spcPts val="0"/>
                        </a:spcAft>
                      </a:pPr>
                      <a:r>
                        <a:rPr lang="en-US" sz="1000" b="1" baseline="0" dirty="0">
                          <a:effectLst/>
                          <a:latin typeface="Calibri" charset="0"/>
                          <a:ea typeface="Calibri" charset="0"/>
                          <a:cs typeface="Calibri" charset="0"/>
                        </a:rPr>
                        <a:t> RF Applications per Procedure (number)</a:t>
                      </a:r>
                      <a:endParaRPr lang="en-US" sz="1000" b="1" dirty="0">
                        <a:effectLst/>
                        <a:latin typeface="Calibri" charset="0"/>
                        <a:ea typeface="Calibri" charset="0"/>
                        <a:cs typeface="Calibri" charset="0"/>
                      </a:endParaRPr>
                    </a:p>
                  </a:txBody>
                  <a:tcPr marL="45720" marR="45720"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12.40</a:t>
                      </a:r>
                    </a:p>
                  </a:txBody>
                  <a:tcPr marL="45720" marR="45720" marT="27432" marB="27432" anchor="ctr"/>
                </a:tc>
                <a:extLst>
                  <a:ext uri="{0D108BD9-81ED-4DB2-BD59-A6C34878D82A}">
                    <a16:rowId xmlns:a16="http://schemas.microsoft.com/office/drawing/2014/main" val="10009"/>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RF Time per Application</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85.98 seconds</a:t>
                      </a:r>
                    </a:p>
                  </a:txBody>
                  <a:tcPr marL="45720" marR="45720" marT="27432" marB="27432" anchor="ctr"/>
                </a:tc>
                <a:extLst>
                  <a:ext uri="{0D108BD9-81ED-4DB2-BD59-A6C34878D82A}">
                    <a16:rowId xmlns:a16="http://schemas.microsoft.com/office/drawing/2014/main" val="10010"/>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RF Time per Procedure</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17.71 minutes</a:t>
                      </a:r>
                    </a:p>
                  </a:txBody>
                  <a:tcPr marL="45720" marR="45720" marT="27432" marB="27432" anchor="ctr"/>
                </a:tc>
                <a:extLst>
                  <a:ext uri="{0D108BD9-81ED-4DB2-BD59-A6C34878D82A}">
                    <a16:rowId xmlns:a16="http://schemas.microsoft.com/office/drawing/2014/main" val="10011"/>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a:t>
                      </a:r>
                      <a:r>
                        <a:rPr lang="en-US" sz="1000" b="1" baseline="0" dirty="0">
                          <a:effectLst/>
                          <a:latin typeface="Calibri" charset="0"/>
                          <a:ea typeface="Calibri" charset="0"/>
                          <a:cs typeface="Calibri" charset="0"/>
                        </a:rPr>
                        <a:t>Power per Application</a:t>
                      </a:r>
                      <a:endParaRPr lang="en-US" sz="1000" b="1"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31.78 Watts</a:t>
                      </a:r>
                    </a:p>
                  </a:txBody>
                  <a:tcPr marL="45720" marR="45720" marT="27432" marB="27432" anchor="ctr"/>
                </a:tc>
                <a:extLst>
                  <a:ext uri="{0D108BD9-81ED-4DB2-BD59-A6C34878D82A}">
                    <a16:rowId xmlns:a16="http://schemas.microsoft.com/office/drawing/2014/main" val="10012"/>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Impedance per Application</a:t>
                      </a:r>
                    </a:p>
                  </a:txBody>
                  <a:tcPr marL="45720" marR="45720" marT="27432" marB="27432" anchor="ctr"/>
                </a:tc>
                <a:tc>
                  <a:txBody>
                    <a:bodyPr/>
                    <a:lstStyle/>
                    <a:p>
                      <a:pPr marL="0" marR="0" algn="ctr">
                        <a:lnSpc>
                          <a:spcPct val="115000"/>
                        </a:lnSpc>
                        <a:spcBef>
                          <a:spcPts val="0"/>
                        </a:spcBef>
                        <a:spcAft>
                          <a:spcPts val="0"/>
                        </a:spcAft>
                      </a:pPr>
                      <a:r>
                        <a:rPr lang="en-US" sz="1000" dirty="0">
                          <a:solidFill>
                            <a:srgbClr val="000000"/>
                          </a:solidFill>
                          <a:effectLst/>
                          <a:latin typeface="Calibri" charset="0"/>
                          <a:ea typeface="Calibri" charset="0"/>
                          <a:cs typeface="Calibri" charset="0"/>
                        </a:rPr>
                        <a:t>93.64 Ohms</a:t>
                      </a:r>
                    </a:p>
                  </a:txBody>
                  <a:tcPr marL="45720" marR="45720" marT="27432" marB="27432" anchor="ctr"/>
                </a:tc>
                <a:extLst>
                  <a:ext uri="{0D108BD9-81ED-4DB2-BD59-A6C34878D82A}">
                    <a16:rowId xmlns:a16="http://schemas.microsoft.com/office/drawing/2014/main" val="10013"/>
                  </a:ext>
                </a:extLst>
              </a:tr>
              <a:tr h="226749">
                <a:tc>
                  <a:txBody>
                    <a:bodyPr/>
                    <a:lstStyle/>
                    <a:p>
                      <a:pPr marL="0" marR="0" algn="l">
                        <a:lnSpc>
                          <a:spcPct val="115000"/>
                        </a:lnSpc>
                        <a:spcBef>
                          <a:spcPts val="0"/>
                        </a:spcBef>
                        <a:spcAft>
                          <a:spcPts val="0"/>
                        </a:spcAft>
                      </a:pPr>
                      <a:r>
                        <a:rPr lang="en-US" sz="1000" b="1" dirty="0">
                          <a:effectLst/>
                          <a:latin typeface="Calibri" charset="0"/>
                          <a:ea typeface="Calibri" charset="0"/>
                          <a:cs typeface="Calibri" charset="0"/>
                        </a:rPr>
                        <a:t> Temperature</a:t>
                      </a:r>
                      <a:r>
                        <a:rPr lang="en-US" sz="1000" b="1" baseline="0" dirty="0">
                          <a:effectLst/>
                          <a:latin typeface="Calibri" charset="0"/>
                          <a:ea typeface="Calibri" charset="0"/>
                          <a:cs typeface="Calibri" charset="0"/>
                        </a:rPr>
                        <a:t> per Application</a:t>
                      </a:r>
                      <a:endParaRPr lang="en-US" sz="1000" b="1" dirty="0">
                        <a:effectLst/>
                        <a:latin typeface="Calibri" charset="0"/>
                        <a:ea typeface="Calibri" charset="0"/>
                        <a:cs typeface="Calibri" charset="0"/>
                      </a:endParaRP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Calibri" charset="0"/>
                          <a:ea typeface="Calibri" charset="0"/>
                          <a:cs typeface="Calibri" charset="0"/>
                        </a:rPr>
                        <a:t>28.35</a:t>
                      </a:r>
                      <a:r>
                        <a:rPr lang="en-US" sz="1000" b="0" i="0" u="none" strike="noStrike" kern="1200" baseline="0" dirty="0">
                          <a:solidFill>
                            <a:schemeClr val="dk1"/>
                          </a:solidFill>
                          <a:latin typeface="Calibri" charset="0"/>
                          <a:ea typeface="Calibri" charset="0"/>
                          <a:cs typeface="Calibri" charset="0"/>
                        </a:rPr>
                        <a:t>˚ C</a:t>
                      </a:r>
                    </a:p>
                  </a:txBody>
                  <a:tcPr marL="45720" marR="45720" marT="27432" marB="27432" anchor="ctr"/>
                </a:tc>
                <a:extLst>
                  <a:ext uri="{0D108BD9-81ED-4DB2-BD59-A6C34878D82A}">
                    <a16:rowId xmlns:a16="http://schemas.microsoft.com/office/drawing/2014/main" val="10014"/>
                  </a:ext>
                </a:extLst>
              </a:tr>
            </a:tbl>
          </a:graphicData>
        </a:graphic>
      </p:graphicFrame>
      <p:sp>
        <p:nvSpPr>
          <p:cNvPr id="18" name="Text Placeholder 17"/>
          <p:cNvSpPr>
            <a:spLocks noGrp="1"/>
          </p:cNvSpPr>
          <p:nvPr>
            <p:ph type="body" sz="quarter" idx="15"/>
          </p:nvPr>
        </p:nvSpPr>
        <p:spPr/>
        <p:txBody>
          <a:bodyPr/>
          <a:lstStyle/>
          <a:p>
            <a:r>
              <a:rPr lang="en-US" dirty="0"/>
              <a:t>FLEXION-AFL clinical study. </a:t>
            </a:r>
          </a:p>
          <a:p>
            <a:r>
              <a:rPr lang="en-US" dirty="0"/>
              <a:t>Abbott data on file. Report 90122753, based on Therapy™ Cool Flex™ ablation catheter tip.</a:t>
            </a:r>
          </a:p>
        </p:txBody>
      </p:sp>
    </p:spTree>
    <p:extLst>
      <p:ext uri="{BB962C8B-B14F-4D97-AF65-F5344CB8AC3E}">
        <p14:creationId xmlns:p14="http://schemas.microsoft.com/office/powerpoint/2010/main" val="1212729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191" y="274320"/>
            <a:ext cx="8399971" cy="429065"/>
          </a:xfrm>
        </p:spPr>
        <p:txBody>
          <a:bodyPr>
            <a:normAutofit fontScale="90000"/>
          </a:bodyPr>
          <a:lstStyle/>
          <a:p>
            <a:r>
              <a:rPr lang="en-US" dirty="0"/>
              <a:t>FLEXION-AFL met primary safety and effectiveness endpoints</a:t>
            </a:r>
          </a:p>
        </p:txBody>
      </p:sp>
      <p:sp>
        <p:nvSpPr>
          <p:cNvPr id="5" name="Content Placeholder 4"/>
          <p:cNvSpPr>
            <a:spLocks noGrp="1"/>
          </p:cNvSpPr>
          <p:nvPr>
            <p:ph idx="1"/>
          </p:nvPr>
        </p:nvSpPr>
        <p:spPr>
          <a:xfrm>
            <a:off x="502920" y="914401"/>
            <a:ext cx="7482131" cy="733424"/>
          </a:xfrm>
        </p:spPr>
        <p:txBody>
          <a:bodyPr/>
          <a:lstStyle/>
          <a:p>
            <a:pPr marL="0" lvl="1" indent="0">
              <a:buNone/>
            </a:pPr>
            <a:r>
              <a:rPr lang="en-US" sz="1400" dirty="0"/>
              <a:t>All performance goals were met in prospective, non-randomized trial to demonstrate the safety and effectiveness of the Therapy™ Cool Flex™ ablation catheter flex tip technology in typical atrial flutter (n = 179).</a:t>
            </a:r>
          </a:p>
        </p:txBody>
      </p:sp>
      <p:sp>
        <p:nvSpPr>
          <p:cNvPr id="11" name="Date Placeholder 10"/>
          <p:cNvSpPr>
            <a:spLocks noGrp="1"/>
          </p:cNvSpPr>
          <p:nvPr>
            <p:ph type="dt" sz="half" idx="10"/>
          </p:nvPr>
        </p:nvSpPr>
        <p:spPr/>
        <p:txBody>
          <a:bodyPr/>
          <a:lstStyle/>
          <a:p>
            <a:fld id="{FAE1BF30-4E30-8F44-A737-F77A2AD63FB1}" type="datetime1">
              <a:rPr lang="en-US" smtClean="0"/>
              <a:pPr/>
              <a:t>3/29/2019</a:t>
            </a:fld>
            <a:endParaRPr lang="en-US"/>
          </a:p>
        </p:txBody>
      </p:sp>
      <p:sp>
        <p:nvSpPr>
          <p:cNvPr id="6" name="Slide Number Placeholder 5"/>
          <p:cNvSpPr>
            <a:spLocks noGrp="1"/>
          </p:cNvSpPr>
          <p:nvPr>
            <p:ph type="sldNum" sz="quarter" idx="12"/>
          </p:nvPr>
        </p:nvSpPr>
        <p:spPr/>
        <p:txBody>
          <a:bodyPr/>
          <a:lstStyle/>
          <a:p>
            <a:fld id="{0C9F10FC-1A7C-0142-9391-393B55E2CC4A}" type="slidenum">
              <a:rPr lang="en-US" smtClean="0"/>
              <a:pPr/>
              <a:t>91</a:t>
            </a:fld>
            <a:endParaRPr lang="en-US" dirty="0"/>
          </a:p>
        </p:txBody>
      </p:sp>
      <p:sp>
        <p:nvSpPr>
          <p:cNvPr id="17" name="Text Placeholder 16"/>
          <p:cNvSpPr>
            <a:spLocks noGrp="1"/>
          </p:cNvSpPr>
          <p:nvPr>
            <p:ph type="body" sz="quarter" idx="15"/>
          </p:nvPr>
        </p:nvSpPr>
        <p:spPr/>
        <p:txBody>
          <a:bodyPr/>
          <a:lstStyle/>
          <a:p>
            <a:r>
              <a:rPr lang="en-US" dirty="0"/>
              <a:t>FLEXION-AFL clinical study. </a:t>
            </a:r>
          </a:p>
          <a:p>
            <a:r>
              <a:rPr lang="en-US" dirty="0"/>
              <a:t>Abbott data on file. Report 90122753, based on Therapy™ Cool Flex™ ablation catheter tip.</a:t>
            </a:r>
          </a:p>
        </p:txBody>
      </p:sp>
      <p:graphicFrame>
        <p:nvGraphicFramePr>
          <p:cNvPr id="2" name="Table 1"/>
          <p:cNvGraphicFramePr>
            <a:graphicFrameLocks noGrp="1"/>
          </p:cNvGraphicFramePr>
          <p:nvPr>
            <p:extLst>
              <p:ext uri="{D42A27DB-BD31-4B8C-83A1-F6EECF244321}">
                <p14:modId xmlns:p14="http://schemas.microsoft.com/office/powerpoint/2010/main" val="2425434743"/>
              </p:ext>
            </p:extLst>
          </p:nvPr>
        </p:nvGraphicFramePr>
        <p:xfrm>
          <a:off x="571143" y="1756281"/>
          <a:ext cx="8222020" cy="1798320"/>
        </p:xfrm>
        <a:graphic>
          <a:graphicData uri="http://schemas.openxmlformats.org/drawingml/2006/table">
            <a:tbl>
              <a:tblPr firstRow="1" bandRow="1">
                <a:tableStyleId>{5C22544A-7EE6-4342-B048-85BDC9FD1C3A}</a:tableStyleId>
              </a:tblPr>
              <a:tblGrid>
                <a:gridCol w="3279703">
                  <a:extLst>
                    <a:ext uri="{9D8B030D-6E8A-4147-A177-3AD203B41FA5}">
                      <a16:colId xmlns:a16="http://schemas.microsoft.com/office/drawing/2014/main" val="20000"/>
                    </a:ext>
                  </a:extLst>
                </a:gridCol>
                <a:gridCol w="2201644">
                  <a:extLst>
                    <a:ext uri="{9D8B030D-6E8A-4147-A177-3AD203B41FA5}">
                      <a16:colId xmlns:a16="http://schemas.microsoft.com/office/drawing/2014/main" val="20001"/>
                    </a:ext>
                  </a:extLst>
                </a:gridCol>
                <a:gridCol w="2740673">
                  <a:extLst>
                    <a:ext uri="{9D8B030D-6E8A-4147-A177-3AD203B41FA5}">
                      <a16:colId xmlns:a16="http://schemas.microsoft.com/office/drawing/2014/main" val="20002"/>
                    </a:ext>
                  </a:extLst>
                </a:gridCol>
              </a:tblGrid>
              <a:tr h="370840">
                <a:tc>
                  <a:txBody>
                    <a:bodyPr/>
                    <a:lstStyle/>
                    <a:p>
                      <a:r>
                        <a:rPr lang="en-US" sz="1400" b="0" dirty="0">
                          <a:latin typeface="Calibri" panose="020F0502020204030204" pitchFamily="34" charset="0"/>
                        </a:rPr>
                        <a:t>ENDPOINT MEASURES</a:t>
                      </a:r>
                    </a:p>
                  </a:txBody>
                  <a:tcPr anchor="b"/>
                </a:tc>
                <a:tc>
                  <a:txBody>
                    <a:bodyPr/>
                    <a:lstStyle/>
                    <a:p>
                      <a:pPr algn="ctr"/>
                      <a:r>
                        <a:rPr lang="en-US" sz="1400" b="0" dirty="0">
                          <a:latin typeface="Calibri" panose="020F0502020204030204" pitchFamily="34" charset="0"/>
                        </a:rPr>
                        <a:t>PRE-DEFINED</a:t>
                      </a:r>
                      <a:br>
                        <a:rPr lang="en-US" sz="1400" b="0" dirty="0">
                          <a:latin typeface="Calibri" panose="020F0502020204030204" pitchFamily="34" charset="0"/>
                        </a:rPr>
                      </a:br>
                      <a:r>
                        <a:rPr lang="en-US" sz="1400" b="0" dirty="0">
                          <a:latin typeface="Calibri" panose="020F0502020204030204" pitchFamily="34" charset="0"/>
                        </a:rPr>
                        <a:t>PERFORMANCE GOAL</a:t>
                      </a:r>
                    </a:p>
                  </a:txBody>
                  <a:tcPr anchor="b"/>
                </a:tc>
                <a:tc>
                  <a:txBody>
                    <a:bodyPr/>
                    <a:lstStyle/>
                    <a:p>
                      <a:pPr algn="ctr"/>
                      <a:r>
                        <a:rPr lang="en-US" sz="1400" b="0" dirty="0">
                          <a:latin typeface="Calibri" panose="020F0502020204030204" pitchFamily="34" charset="0"/>
                        </a:rPr>
                        <a:t>STUDY RESULT</a:t>
                      </a:r>
                      <a:br>
                        <a:rPr lang="en-US" sz="1400" b="0" dirty="0">
                          <a:latin typeface="Calibri" panose="020F0502020204030204" pitchFamily="34" charset="0"/>
                        </a:rPr>
                      </a:br>
                      <a:r>
                        <a:rPr lang="en-US" sz="1400" b="0" dirty="0">
                          <a:latin typeface="Calibri" panose="020F0502020204030204" pitchFamily="34" charset="0"/>
                        </a:rPr>
                        <a:t>(95% CONFIDENCE</a:t>
                      </a:r>
                      <a:r>
                        <a:rPr lang="en-US" sz="1400" b="0" baseline="0" dirty="0">
                          <a:latin typeface="Calibri" panose="020F0502020204030204" pitchFamily="34" charset="0"/>
                        </a:rPr>
                        <a:t> LIMIT)</a:t>
                      </a:r>
                      <a:endParaRPr lang="en-US" sz="1400" b="0" dirty="0">
                        <a:latin typeface="Calibri" panose="020F0502020204030204" pitchFamily="34" charset="0"/>
                      </a:endParaRPr>
                    </a:p>
                  </a:txBody>
                  <a:tcPr anchor="b"/>
                </a:tc>
                <a:extLst>
                  <a:ext uri="{0D108BD9-81ED-4DB2-BD59-A6C34878D82A}">
                    <a16:rowId xmlns:a16="http://schemas.microsoft.com/office/drawing/2014/main" val="10000"/>
                  </a:ext>
                </a:extLst>
              </a:tr>
              <a:tr h="370840">
                <a:tc>
                  <a:txBody>
                    <a:bodyPr/>
                    <a:lstStyle/>
                    <a:p>
                      <a:r>
                        <a:rPr lang="en-US" sz="1100" dirty="0">
                          <a:latin typeface="+mj-lt"/>
                        </a:rPr>
                        <a:t>Primary</a:t>
                      </a:r>
                      <a:r>
                        <a:rPr lang="en-US" sz="1100" baseline="0" dirty="0">
                          <a:latin typeface="+mj-lt"/>
                        </a:rPr>
                        <a:t> safety (major complication rate of composite serious adverse events within 7 days)</a:t>
                      </a:r>
                      <a:endParaRPr lang="en-US" sz="1100" dirty="0">
                        <a:latin typeface="+mj-lt"/>
                      </a:endParaRPr>
                    </a:p>
                  </a:txBody>
                  <a:tcPr/>
                </a:tc>
                <a:tc>
                  <a:txBody>
                    <a:bodyPr/>
                    <a:lstStyle/>
                    <a:p>
                      <a:pPr algn="ctr"/>
                      <a:r>
                        <a:rPr lang="en-US" sz="1100" dirty="0">
                          <a:latin typeface="+mj-lt"/>
                        </a:rPr>
                        <a:t>14%</a:t>
                      </a:r>
                    </a:p>
                  </a:txBody>
                  <a:tcPr/>
                </a:tc>
                <a:tc>
                  <a:txBody>
                    <a:bodyPr/>
                    <a:lstStyle/>
                    <a:p>
                      <a:pPr algn="ctr"/>
                      <a:r>
                        <a:rPr lang="en-US" sz="1100" dirty="0">
                          <a:latin typeface="+mj-lt"/>
                        </a:rPr>
                        <a:t>2.79% (5/179) </a:t>
                      </a:r>
                      <a:br>
                        <a:rPr lang="en-US" sz="1100" dirty="0">
                          <a:latin typeface="+mj-lt"/>
                        </a:rPr>
                      </a:br>
                      <a:r>
                        <a:rPr lang="en-US" sz="1100" dirty="0">
                          <a:latin typeface="+mj-lt"/>
                        </a:rPr>
                        <a:t>[5.78%]</a:t>
                      </a:r>
                    </a:p>
                  </a:txBody>
                  <a:tcPr/>
                </a:tc>
                <a:extLst>
                  <a:ext uri="{0D108BD9-81ED-4DB2-BD59-A6C34878D82A}">
                    <a16:rowId xmlns:a16="http://schemas.microsoft.com/office/drawing/2014/main" val="10001"/>
                  </a:ext>
                </a:extLst>
              </a:tr>
              <a:tr h="370840">
                <a:tc>
                  <a:txBody>
                    <a:bodyPr/>
                    <a:lstStyle/>
                    <a:p>
                      <a:r>
                        <a:rPr lang="en-US" sz="1100" dirty="0">
                          <a:latin typeface="+mj-lt"/>
                        </a:rPr>
                        <a:t>Primary effectiveness (acute</a:t>
                      </a:r>
                      <a:r>
                        <a:rPr lang="en-US" sz="1100" baseline="0" dirty="0">
                          <a:latin typeface="+mj-lt"/>
                        </a:rPr>
                        <a:t> procedural success rate)</a:t>
                      </a:r>
                      <a:endParaRPr lang="en-US" sz="1100" dirty="0">
                        <a:latin typeface="+mj-lt"/>
                      </a:endParaRPr>
                    </a:p>
                  </a:txBody>
                  <a:tcPr/>
                </a:tc>
                <a:tc>
                  <a:txBody>
                    <a:bodyPr/>
                    <a:lstStyle/>
                    <a:p>
                      <a:pPr algn="ctr"/>
                      <a:r>
                        <a:rPr lang="en-US" sz="1100" dirty="0">
                          <a:latin typeface="+mj-lt"/>
                        </a:rPr>
                        <a:t>88%</a:t>
                      </a:r>
                    </a:p>
                  </a:txBody>
                  <a:tcPr/>
                </a:tc>
                <a:tc>
                  <a:txBody>
                    <a:bodyPr/>
                    <a:lstStyle/>
                    <a:p>
                      <a:pPr algn="ctr"/>
                      <a:r>
                        <a:rPr lang="en-US" sz="1100" dirty="0">
                          <a:latin typeface="+mj-lt"/>
                        </a:rPr>
                        <a:t>98.88 (177/179)</a:t>
                      </a:r>
                      <a:br>
                        <a:rPr lang="en-US" sz="1100" dirty="0">
                          <a:latin typeface="+mj-lt"/>
                        </a:rPr>
                      </a:br>
                      <a:r>
                        <a:rPr lang="en-US" sz="1100" dirty="0">
                          <a:latin typeface="+mj-lt"/>
                        </a:rPr>
                        <a:t>[96.52%]</a:t>
                      </a:r>
                    </a:p>
                  </a:txBody>
                  <a:tcPr/>
                </a:tc>
                <a:extLst>
                  <a:ext uri="{0D108BD9-81ED-4DB2-BD59-A6C34878D82A}">
                    <a16:rowId xmlns:a16="http://schemas.microsoft.com/office/drawing/2014/main" val="10002"/>
                  </a:ext>
                </a:extLst>
              </a:tr>
              <a:tr h="370840">
                <a:tc>
                  <a:txBody>
                    <a:bodyPr/>
                    <a:lstStyle/>
                    <a:p>
                      <a:r>
                        <a:rPr lang="en-US" sz="1100" dirty="0">
                          <a:latin typeface="+mj-lt"/>
                        </a:rPr>
                        <a:t>Secondary effectiveness (chronic procedural success rate at 3 months)</a:t>
                      </a:r>
                    </a:p>
                  </a:txBody>
                  <a:tcPr/>
                </a:tc>
                <a:tc>
                  <a:txBody>
                    <a:bodyPr/>
                    <a:lstStyle/>
                    <a:p>
                      <a:pPr algn="ctr"/>
                      <a:r>
                        <a:rPr lang="en-US" sz="1100" dirty="0">
                          <a:latin typeface="+mj-lt"/>
                        </a:rPr>
                        <a:t>72%</a:t>
                      </a:r>
                    </a:p>
                  </a:txBody>
                  <a:tcPr/>
                </a:tc>
                <a:tc>
                  <a:txBody>
                    <a:bodyPr/>
                    <a:lstStyle/>
                    <a:p>
                      <a:pPr algn="ctr"/>
                      <a:r>
                        <a:rPr lang="en-US" sz="1100" dirty="0">
                          <a:latin typeface="+mj-lt"/>
                        </a:rPr>
                        <a:t>85.47% (150/175)</a:t>
                      </a:r>
                      <a:br>
                        <a:rPr lang="en-US" sz="1100" dirty="0">
                          <a:latin typeface="+mj-lt"/>
                        </a:rPr>
                      </a:br>
                      <a:r>
                        <a:rPr lang="en-US" sz="1100" dirty="0">
                          <a:latin typeface="+mj-lt"/>
                        </a:rPr>
                        <a:t>[81.10%]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95535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Clinical Data</a:t>
            </a:r>
          </a:p>
        </p:txBody>
      </p:sp>
      <p:sp>
        <p:nvSpPr>
          <p:cNvPr id="3" name="Subtitle 2"/>
          <p:cNvSpPr>
            <a:spLocks noGrp="1"/>
          </p:cNvSpPr>
          <p:nvPr>
            <p:ph type="body" idx="1"/>
          </p:nvPr>
        </p:nvSpPr>
        <p:spPr>
          <a:xfrm>
            <a:off x="502920" y="1748790"/>
            <a:ext cx="7301378" cy="480060"/>
          </a:xfrm>
        </p:spPr>
        <p:txBody>
          <a:bodyPr/>
          <a:lstStyle/>
          <a:p>
            <a:r>
              <a:rPr lang="en-US" dirty="0"/>
              <a:t>Independent Clinical Evidence Supporting the </a:t>
            </a:r>
            <a:r>
              <a:rPr lang="en-US" dirty="0" err="1"/>
              <a:t>FlexAbility</a:t>
            </a:r>
            <a:r>
              <a:rPr lang="en-US" dirty="0"/>
              <a:t>™ Ablation Catheter</a:t>
            </a:r>
          </a:p>
        </p:txBody>
      </p:sp>
      <p:sp>
        <p:nvSpPr>
          <p:cNvPr id="11" name="Date Placeholder 10"/>
          <p:cNvSpPr>
            <a:spLocks noGrp="1"/>
          </p:cNvSpPr>
          <p:nvPr>
            <p:ph type="dt" sz="half" idx="10"/>
          </p:nvPr>
        </p:nvSpPr>
        <p:spPr/>
        <p:txBody>
          <a:bodyPr/>
          <a:lstStyle/>
          <a:p>
            <a:fld id="{E7153FE6-506D-8F4C-9EC3-F448F13B73E2}"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92</a:t>
            </a:fld>
            <a:endParaRPr lang="en-US" dirty="0"/>
          </a:p>
        </p:txBody>
      </p:sp>
    </p:spTree>
    <p:extLst>
      <p:ext uri="{BB962C8B-B14F-4D97-AF65-F5344CB8AC3E}">
        <p14:creationId xmlns:p14="http://schemas.microsoft.com/office/powerpoint/2010/main" val="799023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a:t>Flexible tip effectiveness in atrial flutter ablation</a:t>
            </a:r>
          </a:p>
        </p:txBody>
      </p:sp>
      <p:sp>
        <p:nvSpPr>
          <p:cNvPr id="4" name="Content Placeholder 3"/>
          <p:cNvSpPr>
            <a:spLocks noGrp="1"/>
          </p:cNvSpPr>
          <p:nvPr>
            <p:ph idx="1"/>
          </p:nvPr>
        </p:nvSpPr>
        <p:spPr/>
        <p:txBody>
          <a:bodyPr/>
          <a:lstStyle/>
          <a:p>
            <a:pPr lvl="1"/>
            <a:r>
              <a:rPr lang="en-US" sz="1200" dirty="0"/>
              <a:t>In a single-center study, consecutive patients with typical atrial flutter undergoing CTI ablation were prospectively randomized to compare short-term procedural outcomes between two catheter types:</a:t>
            </a:r>
          </a:p>
          <a:p>
            <a:pPr lvl="2"/>
            <a:r>
              <a:rPr lang="en-US" sz="1000" dirty="0"/>
              <a:t>4 mm tip fully irrigated Cool Flex™ ablation catheter </a:t>
            </a:r>
          </a:p>
          <a:p>
            <a:pPr lvl="2"/>
            <a:r>
              <a:rPr lang="en-US" sz="1000" dirty="0"/>
              <a:t>3.5 mm tip ablation catheter with six distal irrigation channels (Conv)</a:t>
            </a:r>
          </a:p>
          <a:p>
            <a:pPr lvl="1"/>
            <a:r>
              <a:rPr lang="en-US" sz="1200" dirty="0"/>
              <a:t>All procedures were successful, with no significant differences between catheter types</a:t>
            </a:r>
          </a:p>
        </p:txBody>
      </p:sp>
      <p:sp>
        <p:nvSpPr>
          <p:cNvPr id="12" name="Date Placeholder 11"/>
          <p:cNvSpPr>
            <a:spLocks noGrp="1"/>
          </p:cNvSpPr>
          <p:nvPr>
            <p:ph type="dt" sz="half" idx="10"/>
          </p:nvPr>
        </p:nvSpPr>
        <p:spPr/>
        <p:txBody>
          <a:bodyPr/>
          <a:lstStyle/>
          <a:p>
            <a:fld id="{58D5071A-AB00-4B4E-8BAF-D22AA77C3876}" type="datetime1">
              <a:rPr lang="en-US" smtClean="0"/>
              <a:pPr/>
              <a:t>3/29/2019</a:t>
            </a:fld>
            <a:endParaRPr lang="en-US"/>
          </a:p>
        </p:txBody>
      </p:sp>
      <p:sp>
        <p:nvSpPr>
          <p:cNvPr id="5" name="Slide Number Placeholder 4"/>
          <p:cNvSpPr>
            <a:spLocks noGrp="1"/>
          </p:cNvSpPr>
          <p:nvPr>
            <p:ph type="sldNum" sz="quarter" idx="12"/>
          </p:nvPr>
        </p:nvSpPr>
        <p:spPr/>
        <p:txBody>
          <a:bodyPr/>
          <a:lstStyle/>
          <a:p>
            <a:fld id="{0C9F10FC-1A7C-0142-9391-393B55E2CC4A}" type="slidenum">
              <a:rPr lang="en-US" smtClean="0"/>
              <a:pPr/>
              <a:t>93</a:t>
            </a:fld>
            <a:endParaRPr lang="en-US" dirty="0"/>
          </a:p>
        </p:txBody>
      </p:sp>
      <p:sp>
        <p:nvSpPr>
          <p:cNvPr id="18" name="Text Placeholder 17"/>
          <p:cNvSpPr>
            <a:spLocks noGrp="1"/>
          </p:cNvSpPr>
          <p:nvPr>
            <p:ph type="body" sz="quarter" idx="15"/>
          </p:nvPr>
        </p:nvSpPr>
        <p:spPr/>
        <p:txBody>
          <a:bodyPr/>
          <a:lstStyle/>
          <a:p>
            <a:r>
              <a:rPr lang="en-US" dirty="0" err="1"/>
              <a:t>Ramoul</a:t>
            </a:r>
            <a:r>
              <a:rPr lang="en-US" dirty="0"/>
              <a:t> K, et al. </a:t>
            </a:r>
            <a:r>
              <a:rPr lang="en-US" i="1" dirty="0" err="1"/>
              <a:t>Europace</a:t>
            </a:r>
            <a:r>
              <a:rPr lang="en-US" dirty="0"/>
              <a:t> 2015;17(2):295–9. </a:t>
            </a:r>
          </a:p>
        </p:txBody>
      </p:sp>
      <p:graphicFrame>
        <p:nvGraphicFramePr>
          <p:cNvPr id="6" name="Table 5"/>
          <p:cNvGraphicFramePr>
            <a:graphicFrameLocks noGrp="1"/>
          </p:cNvGraphicFramePr>
          <p:nvPr>
            <p:extLst>
              <p:ext uri="{D42A27DB-BD31-4B8C-83A1-F6EECF244321}">
                <p14:modId xmlns:p14="http://schemas.microsoft.com/office/powerpoint/2010/main" val="1730367920"/>
              </p:ext>
            </p:extLst>
          </p:nvPr>
        </p:nvGraphicFramePr>
        <p:xfrm>
          <a:off x="508000" y="2075620"/>
          <a:ext cx="8293101" cy="2556256"/>
        </p:xfrm>
        <a:graphic>
          <a:graphicData uri="http://schemas.openxmlformats.org/drawingml/2006/table">
            <a:tbl>
              <a:tblPr firstRow="1" bandRow="1">
                <a:tableStyleId>{5C22544A-7EE6-4342-B048-85BDC9FD1C3A}</a:tableStyleId>
              </a:tblPr>
              <a:tblGrid>
                <a:gridCol w="2836449">
                  <a:extLst>
                    <a:ext uri="{9D8B030D-6E8A-4147-A177-3AD203B41FA5}">
                      <a16:colId xmlns:a16="http://schemas.microsoft.com/office/drawing/2014/main" val="20000"/>
                    </a:ext>
                  </a:extLst>
                </a:gridCol>
                <a:gridCol w="1818884">
                  <a:extLst>
                    <a:ext uri="{9D8B030D-6E8A-4147-A177-3AD203B41FA5}">
                      <a16:colId xmlns:a16="http://schemas.microsoft.com/office/drawing/2014/main" val="20001"/>
                    </a:ext>
                  </a:extLst>
                </a:gridCol>
                <a:gridCol w="1818884">
                  <a:extLst>
                    <a:ext uri="{9D8B030D-6E8A-4147-A177-3AD203B41FA5}">
                      <a16:colId xmlns:a16="http://schemas.microsoft.com/office/drawing/2014/main" val="20002"/>
                    </a:ext>
                  </a:extLst>
                </a:gridCol>
                <a:gridCol w="1818884">
                  <a:extLst>
                    <a:ext uri="{9D8B030D-6E8A-4147-A177-3AD203B41FA5}">
                      <a16:colId xmlns:a16="http://schemas.microsoft.com/office/drawing/2014/main" val="20003"/>
                    </a:ext>
                  </a:extLst>
                </a:gridCol>
              </a:tblGrid>
              <a:tr h="289236">
                <a:tc>
                  <a:txBody>
                    <a:bodyPr/>
                    <a:lstStyle/>
                    <a:p>
                      <a:pPr marL="0" marR="0">
                        <a:lnSpc>
                          <a:spcPct val="115000"/>
                        </a:lnSpc>
                        <a:spcBef>
                          <a:spcPts val="0"/>
                        </a:spcBef>
                        <a:spcAft>
                          <a:spcPts val="0"/>
                        </a:spcAft>
                      </a:pPr>
                      <a:r>
                        <a:rPr lang="en-US" sz="1100" dirty="0">
                          <a:effectLst/>
                          <a:latin typeface="Calibri" charset="0"/>
                          <a:ea typeface="Calibri" charset="0"/>
                          <a:cs typeface="Calibri" charset="0"/>
                        </a:rPr>
                        <a:t>Typical Atrial</a:t>
                      </a:r>
                      <a:r>
                        <a:rPr lang="en-US" sz="1100" baseline="0" dirty="0">
                          <a:effectLst/>
                          <a:latin typeface="Calibri" charset="0"/>
                          <a:ea typeface="Calibri" charset="0"/>
                          <a:cs typeface="Calibri" charset="0"/>
                        </a:rPr>
                        <a:t> Flutter </a:t>
                      </a:r>
                      <a:r>
                        <a:rPr lang="en-US" sz="1100" dirty="0">
                          <a:effectLst/>
                          <a:latin typeface="Calibri" charset="0"/>
                          <a:ea typeface="Calibri" charset="0"/>
                          <a:cs typeface="Calibri" charset="0"/>
                        </a:rPr>
                        <a:t>Procedure Outcomes</a:t>
                      </a:r>
                    </a:p>
                  </a:txBody>
                  <a:tcPr marL="45720" marR="45720" marT="27432" marB="27432" anchor="ctr">
                    <a:solidFill>
                      <a:schemeClr val="tx2"/>
                    </a:solidFill>
                  </a:tcPr>
                </a:tc>
                <a:tc>
                  <a:txBody>
                    <a:bodyPr/>
                    <a:lstStyle/>
                    <a:p>
                      <a:pPr marL="0" marR="0" algn="ctr">
                        <a:lnSpc>
                          <a:spcPct val="115000"/>
                        </a:lnSpc>
                        <a:spcBef>
                          <a:spcPts val="0"/>
                        </a:spcBef>
                        <a:spcAft>
                          <a:spcPts val="0"/>
                        </a:spcAft>
                      </a:pPr>
                      <a:r>
                        <a:rPr lang="en-US" sz="1100" dirty="0">
                          <a:effectLst/>
                          <a:latin typeface="Calibri" charset="0"/>
                          <a:ea typeface="Calibri" charset="0"/>
                          <a:cs typeface="Calibri" charset="0"/>
                        </a:rPr>
                        <a:t>Cool Flex™ Catheter</a:t>
                      </a:r>
                    </a:p>
                    <a:p>
                      <a:pPr marL="0" marR="0" algn="ctr">
                        <a:lnSpc>
                          <a:spcPct val="115000"/>
                        </a:lnSpc>
                        <a:spcBef>
                          <a:spcPts val="0"/>
                        </a:spcBef>
                        <a:spcAft>
                          <a:spcPts val="0"/>
                        </a:spcAft>
                      </a:pPr>
                      <a:r>
                        <a:rPr lang="en-US" sz="1100" dirty="0">
                          <a:effectLst/>
                          <a:latin typeface="Calibri" charset="0"/>
                          <a:ea typeface="Calibri" charset="0"/>
                          <a:cs typeface="Calibri" charset="0"/>
                        </a:rPr>
                        <a:t>(n = 30)</a:t>
                      </a:r>
                    </a:p>
                  </a:txBody>
                  <a:tcPr marL="45720" marR="45720" marT="27432" marB="27432" anchor="ctr"/>
                </a:tc>
                <a:tc>
                  <a:txBody>
                    <a:bodyPr/>
                    <a:lstStyle/>
                    <a:p>
                      <a:pPr marL="0" marR="0" algn="ctr">
                        <a:lnSpc>
                          <a:spcPct val="115000"/>
                        </a:lnSpc>
                        <a:spcBef>
                          <a:spcPts val="0"/>
                        </a:spcBef>
                        <a:spcAft>
                          <a:spcPts val="0"/>
                        </a:spcAft>
                      </a:pPr>
                      <a:r>
                        <a:rPr lang="en-US" sz="1100" dirty="0">
                          <a:effectLst/>
                          <a:latin typeface="Calibri" charset="0"/>
                          <a:ea typeface="Calibri" charset="0"/>
                          <a:cs typeface="Calibri" charset="0"/>
                        </a:rPr>
                        <a:t>Conv Catheter</a:t>
                      </a:r>
                    </a:p>
                    <a:p>
                      <a:pPr marL="0" marR="0" algn="ctr">
                        <a:lnSpc>
                          <a:spcPct val="115000"/>
                        </a:lnSpc>
                        <a:spcBef>
                          <a:spcPts val="0"/>
                        </a:spcBef>
                        <a:spcAft>
                          <a:spcPts val="0"/>
                        </a:spcAft>
                      </a:pPr>
                      <a:r>
                        <a:rPr lang="en-US" sz="1100" dirty="0">
                          <a:effectLst/>
                          <a:latin typeface="Calibri" charset="0"/>
                          <a:ea typeface="Calibri" charset="0"/>
                          <a:cs typeface="Calibri" charset="0"/>
                        </a:rPr>
                        <a:t>(n = 30)</a:t>
                      </a:r>
                    </a:p>
                  </a:txBody>
                  <a:tcPr marL="45720" marR="45720" marT="27432" marB="27432" anchor="ctr">
                    <a:solidFill>
                      <a:schemeClr val="bg2">
                        <a:lumMod val="75000"/>
                      </a:schemeClr>
                    </a:solidFill>
                  </a:tcPr>
                </a:tc>
                <a:tc>
                  <a:txBody>
                    <a:bodyPr/>
                    <a:lstStyle/>
                    <a:p>
                      <a:pPr marL="0" marR="0" algn="ctr">
                        <a:lnSpc>
                          <a:spcPct val="115000"/>
                        </a:lnSpc>
                        <a:spcBef>
                          <a:spcPts val="0"/>
                        </a:spcBef>
                        <a:spcAft>
                          <a:spcPts val="0"/>
                        </a:spcAft>
                      </a:pPr>
                      <a:r>
                        <a:rPr lang="en-US" sz="1100" dirty="0">
                          <a:effectLst/>
                          <a:latin typeface="Calibri" charset="0"/>
                          <a:ea typeface="Calibri" charset="0"/>
                          <a:cs typeface="Calibri" charset="0"/>
                        </a:rPr>
                        <a:t>P-value</a:t>
                      </a:r>
                    </a:p>
                  </a:txBody>
                  <a:tcPr marL="45720" marR="45720" marT="27432" marB="27432" anchor="ctr">
                    <a:solidFill>
                      <a:schemeClr val="tx1">
                        <a:lumMod val="50000"/>
                        <a:lumOff val="50000"/>
                      </a:schemeClr>
                    </a:solidFill>
                  </a:tcPr>
                </a:tc>
                <a:extLst>
                  <a:ext uri="{0D108BD9-81ED-4DB2-BD59-A6C34878D82A}">
                    <a16:rowId xmlns:a16="http://schemas.microsoft.com/office/drawing/2014/main" val="10000"/>
                  </a:ext>
                </a:extLst>
              </a:tr>
              <a:tr h="197656">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Procedure duration (min)</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47 ± 25</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47 ± 24</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0.865</a:t>
                      </a:r>
                    </a:p>
                  </a:txBody>
                  <a:tcPr marL="45720" marR="45720" marT="27432" marB="27432" anchor="ctr"/>
                </a:tc>
                <a:extLst>
                  <a:ext uri="{0D108BD9-81ED-4DB2-BD59-A6C34878D82A}">
                    <a16:rowId xmlns:a16="http://schemas.microsoft.com/office/drawing/2014/main" val="10001"/>
                  </a:ext>
                </a:extLst>
              </a:tr>
              <a:tr h="197656">
                <a:tc>
                  <a:txBody>
                    <a:bodyPr/>
                    <a:lstStyle/>
                    <a:p>
                      <a:pPr marL="0" marR="0" lvl="1">
                        <a:lnSpc>
                          <a:spcPct val="115000"/>
                        </a:lnSpc>
                        <a:spcBef>
                          <a:spcPts val="0"/>
                        </a:spcBef>
                        <a:spcAft>
                          <a:spcPts val="0"/>
                        </a:spcAft>
                      </a:pPr>
                      <a:r>
                        <a:rPr lang="en-US" sz="1100" b="0" baseline="0" dirty="0">
                          <a:effectLst/>
                          <a:latin typeface="Calibri" charset="0"/>
                          <a:ea typeface="Calibri" charset="0"/>
                          <a:cs typeface="Calibri" charset="0"/>
                        </a:rPr>
                        <a:t>RF duration (sec)</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720 ± 488</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690 ± 512</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0.787</a:t>
                      </a:r>
                    </a:p>
                  </a:txBody>
                  <a:tcPr marL="45720" marR="45720" marT="27432" marB="27432" anchor="ctr"/>
                </a:tc>
                <a:extLst>
                  <a:ext uri="{0D108BD9-81ED-4DB2-BD59-A6C34878D82A}">
                    <a16:rowId xmlns:a16="http://schemas.microsoft.com/office/drawing/2014/main" val="10002"/>
                  </a:ext>
                </a:extLst>
              </a:tr>
              <a:tr h="197656">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Fluoroscopy</a:t>
                      </a:r>
                      <a:r>
                        <a:rPr lang="en-US" sz="1100" b="0" baseline="0" dirty="0">
                          <a:effectLst/>
                          <a:latin typeface="Calibri" charset="0"/>
                          <a:ea typeface="Calibri" charset="0"/>
                          <a:cs typeface="Calibri" charset="0"/>
                        </a:rPr>
                        <a:t> duration (min)</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5</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7</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0.128</a:t>
                      </a:r>
                    </a:p>
                  </a:txBody>
                  <a:tcPr marL="45720" marR="45720" marT="27432" marB="27432" anchor="ctr"/>
                </a:tc>
                <a:extLst>
                  <a:ext uri="{0D108BD9-81ED-4DB2-BD59-A6C34878D82A}">
                    <a16:rowId xmlns:a16="http://schemas.microsoft.com/office/drawing/2014/main" val="10003"/>
                  </a:ext>
                </a:extLst>
              </a:tr>
              <a:tr h="197656">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Total Irrigation</a:t>
                      </a:r>
                      <a:r>
                        <a:rPr lang="en-US" sz="1100" b="0" baseline="0" dirty="0">
                          <a:effectLst/>
                          <a:latin typeface="Calibri" charset="0"/>
                          <a:ea typeface="Calibri" charset="0"/>
                          <a:cs typeface="Calibri" charset="0"/>
                        </a:rPr>
                        <a:t> (mL)</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147 ± 93</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176 ± 136</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0.484</a:t>
                      </a:r>
                    </a:p>
                  </a:txBody>
                  <a:tcPr marL="45720" marR="45720" marT="27432" marB="27432" anchor="ctr"/>
                </a:tc>
                <a:extLst>
                  <a:ext uri="{0D108BD9-81ED-4DB2-BD59-A6C34878D82A}">
                    <a16:rowId xmlns:a16="http://schemas.microsoft.com/office/drawing/2014/main" val="10004"/>
                  </a:ext>
                </a:extLst>
              </a:tr>
              <a:tr h="197656">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Power</a:t>
                      </a:r>
                      <a:r>
                        <a:rPr lang="en-US" sz="1100" b="0" baseline="0" dirty="0">
                          <a:effectLst/>
                          <a:latin typeface="Calibri" charset="0"/>
                          <a:ea typeface="Calibri" charset="0"/>
                          <a:cs typeface="Calibri" charset="0"/>
                        </a:rPr>
                        <a:t> (W)</a:t>
                      </a:r>
                      <a:endParaRPr lang="en-US" sz="1100" b="0" dirty="0">
                        <a:effectLst/>
                        <a:latin typeface="Calibri" charset="0"/>
                        <a:ea typeface="Calibri" charset="0"/>
                        <a:cs typeface="Calibri" charset="0"/>
                      </a:endParaRP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35</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35</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a:t>
                      </a:r>
                    </a:p>
                  </a:txBody>
                  <a:tcPr marL="45720" marR="45720" marT="27432" marB="27432" anchor="ctr"/>
                </a:tc>
                <a:extLst>
                  <a:ext uri="{0D108BD9-81ED-4DB2-BD59-A6C34878D82A}">
                    <a16:rowId xmlns:a16="http://schemas.microsoft.com/office/drawing/2014/main" val="10005"/>
                  </a:ext>
                </a:extLst>
              </a:tr>
              <a:tr h="197656">
                <a:tc>
                  <a:txBody>
                    <a:bodyPr/>
                    <a:lstStyle/>
                    <a:p>
                      <a:pPr marL="0" marR="0">
                        <a:lnSpc>
                          <a:spcPct val="115000"/>
                        </a:lnSpc>
                        <a:spcBef>
                          <a:spcPts val="0"/>
                        </a:spcBef>
                        <a:spcAft>
                          <a:spcPts val="0"/>
                        </a:spcAft>
                      </a:pPr>
                      <a:r>
                        <a:rPr lang="en-US" sz="1100" b="1" dirty="0">
                          <a:effectLst/>
                          <a:latin typeface="Calibri" charset="0"/>
                          <a:ea typeface="Calibri" charset="0"/>
                          <a:cs typeface="Calibri" charset="0"/>
                        </a:rPr>
                        <a:t>Bidirectional block across CTI, n (% of patients)</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charset="0"/>
                          <a:ea typeface="Calibri" charset="0"/>
                          <a:cs typeface="Calibri" charset="0"/>
                        </a:rPr>
                        <a:t>30 (100%)</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charset="0"/>
                          <a:ea typeface="Calibri" charset="0"/>
                          <a:cs typeface="Calibri" charset="0"/>
                        </a:rPr>
                        <a:t>30 (100%)</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a:t>
                      </a:r>
                    </a:p>
                  </a:txBody>
                  <a:tcPr marL="45720" marR="45720" marT="27432" marB="27432" anchor="ctr"/>
                </a:tc>
                <a:extLst>
                  <a:ext uri="{0D108BD9-81ED-4DB2-BD59-A6C34878D82A}">
                    <a16:rowId xmlns:a16="http://schemas.microsoft.com/office/drawing/2014/main" val="10006"/>
                  </a:ext>
                </a:extLst>
              </a:tr>
              <a:tr h="197656">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Steam pop, n</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3 </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2 </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0.493</a:t>
                      </a:r>
                    </a:p>
                  </a:txBody>
                  <a:tcPr marL="45720" marR="45720" marT="27432" marB="27432" anchor="ctr"/>
                </a:tc>
                <a:extLst>
                  <a:ext uri="{0D108BD9-81ED-4DB2-BD59-A6C34878D82A}">
                    <a16:rowId xmlns:a16="http://schemas.microsoft.com/office/drawing/2014/main" val="10007"/>
                  </a:ext>
                </a:extLst>
              </a:tr>
              <a:tr h="197656">
                <a:tc>
                  <a:txBody>
                    <a:bodyPr/>
                    <a:lstStyle/>
                    <a:p>
                      <a:pPr marL="0" marR="0" lvl="1" indent="0" algn="l" defTabSz="914362" rtl="0" eaLnBrk="1" fontAlgn="auto" latinLnBrk="0" hangingPunct="1">
                        <a:lnSpc>
                          <a:spcPct val="115000"/>
                        </a:lnSpc>
                        <a:spcBef>
                          <a:spcPts val="0"/>
                        </a:spcBef>
                        <a:spcAft>
                          <a:spcPts val="0"/>
                        </a:spcAft>
                        <a:buClrTx/>
                        <a:buSzTx/>
                        <a:buFontTx/>
                        <a:buNone/>
                        <a:tabLst/>
                        <a:defRPr/>
                      </a:pPr>
                      <a:r>
                        <a:rPr lang="en-US" sz="1100" b="0" dirty="0">
                          <a:effectLst/>
                          <a:latin typeface="Calibri" charset="0"/>
                          <a:ea typeface="Calibri" charset="0"/>
                          <a:cs typeface="Calibri" charset="0"/>
                        </a:rPr>
                        <a:t>Char or coagulum</a:t>
                      </a:r>
                      <a:r>
                        <a:rPr lang="en-US" sz="1100" b="0" baseline="0" dirty="0">
                          <a:effectLst/>
                          <a:latin typeface="Calibri" charset="0"/>
                          <a:ea typeface="Calibri" charset="0"/>
                          <a:cs typeface="Calibri" charset="0"/>
                        </a:rPr>
                        <a:t> </a:t>
                      </a:r>
                      <a:r>
                        <a:rPr lang="en-US" sz="1100" b="0" dirty="0">
                          <a:effectLst/>
                          <a:latin typeface="Calibri" charset="0"/>
                          <a:ea typeface="Calibri" charset="0"/>
                          <a:cs typeface="Calibri" charset="0"/>
                        </a:rPr>
                        <a:t>on catheter, n</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a:t>
                      </a:r>
                    </a:p>
                  </a:txBody>
                  <a:tcPr marL="45720" marR="45720" marT="27432" marB="27432" anchor="ctr"/>
                </a:tc>
                <a:extLst>
                  <a:ext uri="{0D108BD9-81ED-4DB2-BD59-A6C34878D82A}">
                    <a16:rowId xmlns:a16="http://schemas.microsoft.com/office/drawing/2014/main" val="10008"/>
                  </a:ext>
                </a:extLst>
              </a:tr>
              <a:tr h="197656">
                <a:tc>
                  <a:txBody>
                    <a:bodyPr/>
                    <a:lstStyle/>
                    <a:p>
                      <a:pPr marL="0" marR="0">
                        <a:lnSpc>
                          <a:spcPct val="115000"/>
                        </a:lnSpc>
                        <a:spcBef>
                          <a:spcPts val="0"/>
                        </a:spcBef>
                        <a:spcAft>
                          <a:spcPts val="0"/>
                        </a:spcAft>
                      </a:pPr>
                      <a:r>
                        <a:rPr lang="en-US" sz="1100" b="1" dirty="0" err="1">
                          <a:effectLst/>
                          <a:latin typeface="Calibri" charset="0"/>
                          <a:ea typeface="Calibri" charset="0"/>
                          <a:cs typeface="Calibri" charset="0"/>
                        </a:rPr>
                        <a:t>Peri</a:t>
                      </a:r>
                      <a:r>
                        <a:rPr lang="en-US" sz="1100" b="1" dirty="0">
                          <a:effectLst/>
                          <a:latin typeface="Calibri" charset="0"/>
                          <a:ea typeface="Calibri" charset="0"/>
                          <a:cs typeface="Calibri" charset="0"/>
                        </a:rPr>
                        <a:t>-procedural complications or sequelae</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a:t>
                      </a:r>
                    </a:p>
                  </a:txBody>
                  <a:tcPr marL="45720" marR="45720" marT="27432" marB="27432"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160036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3192" y="274320"/>
            <a:ext cx="8674608" cy="429065"/>
          </a:xfrm>
        </p:spPr>
        <p:txBody>
          <a:bodyPr>
            <a:noAutofit/>
          </a:bodyPr>
          <a:lstStyle/>
          <a:p>
            <a:r>
              <a:rPr lang="en-US" sz="2200" dirty="0"/>
              <a:t>Higher Acute CTI Ablation Success Rate with </a:t>
            </a:r>
            <a:r>
              <a:rPr lang="en-US" sz="2200" dirty="0" err="1"/>
              <a:t>FlexAbility</a:t>
            </a:r>
            <a:r>
              <a:rPr lang="en-US" sz="2200" dirty="0"/>
              <a:t>™ Catheter </a:t>
            </a:r>
          </a:p>
        </p:txBody>
      </p:sp>
      <p:sp>
        <p:nvSpPr>
          <p:cNvPr id="4" name="Content Placeholder 3"/>
          <p:cNvSpPr>
            <a:spLocks noGrp="1"/>
          </p:cNvSpPr>
          <p:nvPr>
            <p:ph idx="1"/>
          </p:nvPr>
        </p:nvSpPr>
        <p:spPr>
          <a:xfrm>
            <a:off x="502920" y="818297"/>
            <a:ext cx="4823460" cy="1376110"/>
          </a:xfrm>
        </p:spPr>
        <p:txBody>
          <a:bodyPr/>
          <a:lstStyle/>
          <a:p>
            <a:pPr lvl="1"/>
            <a:r>
              <a:rPr lang="en-US" sz="1400" dirty="0"/>
              <a:t>Single-center study compared procedural outcomes in a total of 100 consecutive patients undergoing CTI ablation with three different irrigated tip catheters</a:t>
            </a:r>
          </a:p>
          <a:p>
            <a:pPr lvl="1"/>
            <a:r>
              <a:rPr lang="en-US" sz="1400" dirty="0"/>
              <a:t>Successful CTI block rate and other procedural parameters were significantly different between catheters</a:t>
            </a:r>
          </a:p>
        </p:txBody>
      </p:sp>
      <p:sp>
        <p:nvSpPr>
          <p:cNvPr id="18" name="Text Placeholder 17"/>
          <p:cNvSpPr>
            <a:spLocks noGrp="1"/>
          </p:cNvSpPr>
          <p:nvPr>
            <p:ph type="body" sz="quarter" idx="15"/>
          </p:nvPr>
        </p:nvSpPr>
        <p:spPr/>
        <p:txBody>
          <a:bodyPr/>
          <a:lstStyle/>
          <a:p>
            <a:r>
              <a:rPr lang="en-US" i="1" dirty="0"/>
              <a:t>‡ Indicates a third-party trademark, which is property of its respective owner.</a:t>
            </a:r>
            <a:endParaRPr lang="en-US" dirty="0"/>
          </a:p>
          <a:p>
            <a:r>
              <a:rPr lang="en-US" dirty="0" err="1"/>
              <a:t>Hamaya</a:t>
            </a:r>
            <a:r>
              <a:rPr lang="en-US" dirty="0"/>
              <a:t> R, et al. </a:t>
            </a:r>
            <a:r>
              <a:rPr lang="en-US" i="1" dirty="0"/>
              <a:t>J </a:t>
            </a:r>
            <a:r>
              <a:rPr lang="en-US" i="1" dirty="0" err="1"/>
              <a:t>Cardiol</a:t>
            </a:r>
            <a:r>
              <a:rPr lang="en-US" dirty="0"/>
              <a:t> 2018 May;71(5):513-16.</a:t>
            </a:r>
          </a:p>
        </p:txBody>
      </p:sp>
      <p:graphicFrame>
        <p:nvGraphicFramePr>
          <p:cNvPr id="6" name="Table 5"/>
          <p:cNvGraphicFramePr>
            <a:graphicFrameLocks noGrp="1"/>
          </p:cNvGraphicFramePr>
          <p:nvPr>
            <p:extLst/>
          </p:nvPr>
        </p:nvGraphicFramePr>
        <p:xfrm>
          <a:off x="502920" y="2091534"/>
          <a:ext cx="8224520" cy="2512695"/>
        </p:xfrm>
        <a:graphic>
          <a:graphicData uri="http://schemas.openxmlformats.org/drawingml/2006/table">
            <a:tbl>
              <a:tblPr firstRow="1" bandRow="1">
                <a:tableStyleId>{5C22544A-7EE6-4342-B048-85BDC9FD1C3A}</a:tableStyleId>
              </a:tblPr>
              <a:tblGrid>
                <a:gridCol w="3012440">
                  <a:extLst>
                    <a:ext uri="{9D8B030D-6E8A-4147-A177-3AD203B41FA5}">
                      <a16:colId xmlns:a16="http://schemas.microsoft.com/office/drawing/2014/main" val="20000"/>
                    </a:ext>
                  </a:extLst>
                </a:gridCol>
                <a:gridCol w="1211580">
                  <a:extLst>
                    <a:ext uri="{9D8B030D-6E8A-4147-A177-3AD203B41FA5}">
                      <a16:colId xmlns:a16="http://schemas.microsoft.com/office/drawing/2014/main" val="20001"/>
                    </a:ext>
                  </a:extLst>
                </a:gridCol>
                <a:gridCol w="1616710">
                  <a:extLst>
                    <a:ext uri="{9D8B030D-6E8A-4147-A177-3AD203B41FA5}">
                      <a16:colId xmlns:a16="http://schemas.microsoft.com/office/drawing/2014/main" val="20002"/>
                    </a:ext>
                  </a:extLst>
                </a:gridCol>
                <a:gridCol w="1508760">
                  <a:extLst>
                    <a:ext uri="{9D8B030D-6E8A-4147-A177-3AD203B41FA5}">
                      <a16:colId xmlns:a16="http://schemas.microsoft.com/office/drawing/2014/main" val="3974591298"/>
                    </a:ext>
                  </a:extLst>
                </a:gridCol>
                <a:gridCol w="875030">
                  <a:extLst>
                    <a:ext uri="{9D8B030D-6E8A-4147-A177-3AD203B41FA5}">
                      <a16:colId xmlns:a16="http://schemas.microsoft.com/office/drawing/2014/main" val="20003"/>
                    </a:ext>
                  </a:extLst>
                </a:gridCol>
              </a:tblGrid>
              <a:tr h="602848">
                <a:tc>
                  <a:txBody>
                    <a:bodyPr/>
                    <a:lstStyle/>
                    <a:p>
                      <a:pPr marL="0" marR="0">
                        <a:lnSpc>
                          <a:spcPct val="115000"/>
                        </a:lnSpc>
                        <a:spcBef>
                          <a:spcPts val="0"/>
                        </a:spcBef>
                        <a:spcAft>
                          <a:spcPts val="0"/>
                        </a:spcAft>
                      </a:pPr>
                      <a:r>
                        <a:rPr lang="en-US" sz="1100" dirty="0">
                          <a:effectLst/>
                          <a:latin typeface="Calibri" charset="0"/>
                          <a:ea typeface="Calibri" charset="0"/>
                          <a:cs typeface="Calibri" charset="0"/>
                        </a:rPr>
                        <a:t>CTI Ablation Procedural Performance Parameters</a:t>
                      </a:r>
                    </a:p>
                  </a:txBody>
                  <a:tcPr marL="45720" marR="45720" marT="27432" marB="27432" anchor="ctr">
                    <a:solidFill>
                      <a:schemeClr val="tx2"/>
                    </a:solidFill>
                  </a:tcPr>
                </a:tc>
                <a:tc>
                  <a:txBody>
                    <a:bodyPr/>
                    <a:lstStyle/>
                    <a:p>
                      <a:pPr marL="0" marR="0" algn="ctr">
                        <a:lnSpc>
                          <a:spcPct val="115000"/>
                        </a:lnSpc>
                        <a:spcBef>
                          <a:spcPts val="0"/>
                        </a:spcBef>
                        <a:spcAft>
                          <a:spcPts val="0"/>
                        </a:spcAft>
                      </a:pPr>
                      <a:r>
                        <a:rPr lang="en-US" sz="1100" dirty="0" err="1">
                          <a:effectLst/>
                          <a:latin typeface="Calibri" charset="0"/>
                          <a:ea typeface="Calibri" charset="0"/>
                          <a:cs typeface="Calibri" charset="0"/>
                        </a:rPr>
                        <a:t>FlexAbility</a:t>
                      </a:r>
                      <a:r>
                        <a:rPr lang="en-US" sz="1100" dirty="0">
                          <a:effectLst/>
                          <a:latin typeface="Calibri" charset="0"/>
                          <a:ea typeface="Calibri" charset="0"/>
                          <a:cs typeface="Calibri" charset="0"/>
                        </a:rPr>
                        <a:t>™ Catheter</a:t>
                      </a:r>
                    </a:p>
                    <a:p>
                      <a:pPr marL="0" marR="0" algn="ctr">
                        <a:lnSpc>
                          <a:spcPct val="115000"/>
                        </a:lnSpc>
                        <a:spcBef>
                          <a:spcPts val="0"/>
                        </a:spcBef>
                        <a:spcAft>
                          <a:spcPts val="0"/>
                        </a:spcAft>
                      </a:pPr>
                      <a:r>
                        <a:rPr lang="en-US" sz="1100" dirty="0">
                          <a:effectLst/>
                          <a:latin typeface="Calibri" charset="0"/>
                          <a:ea typeface="Calibri" charset="0"/>
                          <a:cs typeface="Calibri" charset="0"/>
                        </a:rPr>
                        <a:t>(Flex, n = 32)</a:t>
                      </a:r>
                    </a:p>
                  </a:txBody>
                  <a:tcPr marL="45720" marR="45720" marT="27432" marB="27432" anchor="ctr"/>
                </a:tc>
                <a:tc>
                  <a:txBody>
                    <a:bodyPr/>
                    <a:lstStyle/>
                    <a:p>
                      <a:pPr marL="0" marR="0" algn="ctr">
                        <a:lnSpc>
                          <a:spcPct val="115000"/>
                        </a:lnSpc>
                        <a:spcBef>
                          <a:spcPts val="0"/>
                        </a:spcBef>
                        <a:spcAft>
                          <a:spcPts val="0"/>
                        </a:spcAft>
                      </a:pPr>
                      <a:r>
                        <a:rPr lang="en-US" sz="1100" dirty="0" err="1">
                          <a:effectLst/>
                          <a:latin typeface="Calibri" charset="0"/>
                          <a:ea typeface="Calibri" charset="0"/>
                          <a:cs typeface="Calibri" charset="0"/>
                        </a:rPr>
                        <a:t>ThermoCool</a:t>
                      </a:r>
                      <a:r>
                        <a:rPr lang="en-US" sz="1100" dirty="0">
                          <a:effectLst/>
                          <a:latin typeface="Calibri" charset="0"/>
                          <a:ea typeface="Calibri" charset="0"/>
                          <a:cs typeface="Calibri" charset="0"/>
                        </a:rPr>
                        <a:t>‡ </a:t>
                      </a:r>
                      <a:r>
                        <a:rPr lang="en-US" sz="1100" dirty="0" err="1">
                          <a:effectLst/>
                          <a:latin typeface="Calibri" charset="0"/>
                          <a:ea typeface="Calibri" charset="0"/>
                          <a:cs typeface="Calibri" charset="0"/>
                        </a:rPr>
                        <a:t>SurroundFlow</a:t>
                      </a:r>
                      <a:r>
                        <a:rPr lang="en-US" sz="1100" dirty="0">
                          <a:effectLst/>
                          <a:latin typeface="Calibri" charset="0"/>
                          <a:ea typeface="Calibri" charset="0"/>
                          <a:cs typeface="Calibri" charset="0"/>
                        </a:rPr>
                        <a:t> Catheter</a:t>
                      </a:r>
                    </a:p>
                    <a:p>
                      <a:pPr marL="0" marR="0" algn="ctr">
                        <a:lnSpc>
                          <a:spcPct val="115000"/>
                        </a:lnSpc>
                        <a:spcBef>
                          <a:spcPts val="0"/>
                        </a:spcBef>
                        <a:spcAft>
                          <a:spcPts val="0"/>
                        </a:spcAft>
                      </a:pPr>
                      <a:r>
                        <a:rPr lang="en-US" sz="1100" dirty="0">
                          <a:effectLst/>
                          <a:latin typeface="Calibri" charset="0"/>
                          <a:ea typeface="Calibri" charset="0"/>
                          <a:cs typeface="Calibri" charset="0"/>
                        </a:rPr>
                        <a:t>(SF, n = 34)</a:t>
                      </a:r>
                    </a:p>
                  </a:txBody>
                  <a:tcPr marL="45720" marR="45720" marT="27432" marB="27432" anchor="ctr">
                    <a:solidFill>
                      <a:schemeClr val="bg2">
                        <a:lumMod val="75000"/>
                      </a:schemeClr>
                    </a:solidFill>
                  </a:tcPr>
                </a:tc>
                <a:tc>
                  <a:txBody>
                    <a:bodyPr/>
                    <a:lstStyle/>
                    <a:p>
                      <a:pPr marL="0" marR="0" algn="ctr">
                        <a:lnSpc>
                          <a:spcPct val="115000"/>
                        </a:lnSpc>
                        <a:spcBef>
                          <a:spcPts val="0"/>
                        </a:spcBef>
                        <a:spcAft>
                          <a:spcPts val="0"/>
                        </a:spcAft>
                      </a:pPr>
                      <a:r>
                        <a:rPr lang="en-US" sz="1100" dirty="0" err="1">
                          <a:effectLst/>
                          <a:latin typeface="Calibri" charset="0"/>
                          <a:ea typeface="Calibri" charset="0"/>
                          <a:cs typeface="Calibri" charset="0"/>
                        </a:rPr>
                        <a:t>ThermoCool</a:t>
                      </a:r>
                      <a:r>
                        <a:rPr lang="en-US" sz="1100" dirty="0">
                          <a:effectLst/>
                          <a:latin typeface="Calibri" charset="0"/>
                          <a:ea typeface="Calibri" charset="0"/>
                          <a:cs typeface="Calibri" charset="0"/>
                        </a:rPr>
                        <a:t>‡ </a:t>
                      </a:r>
                      <a:r>
                        <a:rPr lang="en-US" sz="1100" dirty="0" err="1">
                          <a:effectLst/>
                          <a:latin typeface="Calibri" charset="0"/>
                          <a:ea typeface="Calibri" charset="0"/>
                          <a:cs typeface="Calibri" charset="0"/>
                        </a:rPr>
                        <a:t>SmartTouch</a:t>
                      </a:r>
                      <a:r>
                        <a:rPr lang="en-US" sz="1100" dirty="0">
                          <a:effectLst/>
                          <a:latin typeface="Calibri" charset="0"/>
                          <a:ea typeface="Calibri" charset="0"/>
                          <a:cs typeface="Calibri" charset="0"/>
                        </a:rPr>
                        <a:t> SF Catheter</a:t>
                      </a:r>
                    </a:p>
                    <a:p>
                      <a:pPr marL="0" marR="0" algn="ctr">
                        <a:lnSpc>
                          <a:spcPct val="115000"/>
                        </a:lnSpc>
                        <a:spcBef>
                          <a:spcPts val="0"/>
                        </a:spcBef>
                        <a:spcAft>
                          <a:spcPts val="0"/>
                        </a:spcAft>
                      </a:pPr>
                      <a:r>
                        <a:rPr lang="en-US" sz="1100" dirty="0">
                          <a:effectLst/>
                          <a:latin typeface="Calibri" charset="0"/>
                          <a:ea typeface="Calibri" charset="0"/>
                          <a:cs typeface="Calibri" charset="0"/>
                        </a:rPr>
                        <a:t>(STSF, n = 34)</a:t>
                      </a:r>
                    </a:p>
                  </a:txBody>
                  <a:tcPr marL="45720" marR="45720" marT="27432" marB="27432" anchor="ctr">
                    <a:solidFill>
                      <a:schemeClr val="accent2"/>
                    </a:solidFill>
                  </a:tcPr>
                </a:tc>
                <a:tc>
                  <a:txBody>
                    <a:bodyPr/>
                    <a:lstStyle/>
                    <a:p>
                      <a:pPr marL="0" marR="0" algn="ctr">
                        <a:lnSpc>
                          <a:spcPct val="115000"/>
                        </a:lnSpc>
                        <a:spcBef>
                          <a:spcPts val="0"/>
                        </a:spcBef>
                        <a:spcAft>
                          <a:spcPts val="0"/>
                        </a:spcAft>
                      </a:pPr>
                      <a:r>
                        <a:rPr lang="en-US" sz="1100" dirty="0">
                          <a:effectLst/>
                          <a:latin typeface="Calibri" charset="0"/>
                          <a:ea typeface="Calibri" charset="0"/>
                          <a:cs typeface="Calibri" charset="0"/>
                        </a:rPr>
                        <a:t>P-value</a:t>
                      </a:r>
                    </a:p>
                  </a:txBody>
                  <a:tcPr marL="45720" marR="45720" marT="27432" marB="27432" anchor="ctr">
                    <a:solidFill>
                      <a:schemeClr val="tx1">
                        <a:lumMod val="50000"/>
                        <a:lumOff val="50000"/>
                      </a:schemeClr>
                    </a:solidFill>
                  </a:tcPr>
                </a:tc>
                <a:extLst>
                  <a:ext uri="{0D108BD9-81ED-4DB2-BD59-A6C34878D82A}">
                    <a16:rowId xmlns:a16="http://schemas.microsoft.com/office/drawing/2014/main" val="10000"/>
                  </a:ext>
                </a:extLst>
              </a:tr>
              <a:tr h="235771">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Total Procedure time (min)</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16.5 (10–21)</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20.5 (14–34.8)</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20 (12.8–35.5)</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0.036</a:t>
                      </a:r>
                    </a:p>
                  </a:txBody>
                  <a:tcPr marL="45720" marR="45720" marT="27432" marB="27432" anchor="ctr"/>
                </a:tc>
                <a:extLst>
                  <a:ext uri="{0D108BD9-81ED-4DB2-BD59-A6C34878D82A}">
                    <a16:rowId xmlns:a16="http://schemas.microsoft.com/office/drawing/2014/main" val="10001"/>
                  </a:ext>
                </a:extLst>
              </a:tr>
              <a:tr h="235771">
                <a:tc>
                  <a:txBody>
                    <a:bodyPr/>
                    <a:lstStyle/>
                    <a:p>
                      <a:pPr marL="0" marR="0" lvl="1">
                        <a:lnSpc>
                          <a:spcPct val="115000"/>
                        </a:lnSpc>
                        <a:spcBef>
                          <a:spcPts val="0"/>
                        </a:spcBef>
                        <a:spcAft>
                          <a:spcPts val="0"/>
                        </a:spcAft>
                      </a:pPr>
                      <a:r>
                        <a:rPr lang="en-US" sz="1100" b="0" baseline="0" dirty="0">
                          <a:effectLst/>
                          <a:latin typeface="Calibri" charset="0"/>
                          <a:ea typeface="Calibri" charset="0"/>
                          <a:cs typeface="Calibri" charset="0"/>
                        </a:rPr>
                        <a:t>Total RF duration (min)</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6 (5.1–10.6)</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10.2 (7.8–14.2)</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8.7 (6.1–12.6)</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0.005</a:t>
                      </a:r>
                    </a:p>
                  </a:txBody>
                  <a:tcPr marL="45720" marR="45720" marT="27432" marB="27432" anchor="ctr"/>
                </a:tc>
                <a:extLst>
                  <a:ext uri="{0D108BD9-81ED-4DB2-BD59-A6C34878D82A}">
                    <a16:rowId xmlns:a16="http://schemas.microsoft.com/office/drawing/2014/main" val="10002"/>
                  </a:ext>
                </a:extLst>
              </a:tr>
              <a:tr h="235771">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Fluoroscopy</a:t>
                      </a:r>
                      <a:r>
                        <a:rPr lang="en-US" sz="1100" b="0" baseline="0" dirty="0">
                          <a:effectLst/>
                          <a:latin typeface="Calibri" charset="0"/>
                          <a:ea typeface="Calibri" charset="0"/>
                          <a:cs typeface="Calibri" charset="0"/>
                        </a:rPr>
                        <a:t> duration (min)</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5.5 (3.3–9.8)</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6.5 (3.8–9)</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4.5 (2–8)</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0.32</a:t>
                      </a:r>
                    </a:p>
                  </a:txBody>
                  <a:tcPr marL="45720" marR="45720" marT="27432" marB="27432" anchor="ctr"/>
                </a:tc>
                <a:extLst>
                  <a:ext uri="{0D108BD9-81ED-4DB2-BD59-A6C34878D82A}">
                    <a16:rowId xmlns:a16="http://schemas.microsoft.com/office/drawing/2014/main" val="10003"/>
                  </a:ext>
                </a:extLst>
              </a:tr>
              <a:tr h="235771">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Average temperature </a:t>
                      </a:r>
                      <a:r>
                        <a:rPr lang="en-US" sz="1100" b="0" baseline="0" dirty="0">
                          <a:effectLst/>
                          <a:latin typeface="Calibri" charset="0"/>
                          <a:ea typeface="Calibri" charset="0"/>
                          <a:cs typeface="Calibri" charset="0"/>
                        </a:rPr>
                        <a:t>(°C)</a:t>
                      </a:r>
                      <a:endParaRPr lang="en-US" sz="1100" b="0" dirty="0">
                        <a:effectLst/>
                        <a:latin typeface="Calibri" charset="0"/>
                        <a:ea typeface="Calibri" charset="0"/>
                        <a:cs typeface="Calibri" charset="0"/>
                      </a:endParaRP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34.9 (33.7–36.1)</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32 (31–33.2)</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33( 31.1–34.1) </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&lt;0.001</a:t>
                      </a:r>
                    </a:p>
                  </a:txBody>
                  <a:tcPr marL="45720" marR="45720" marT="27432" marB="27432" anchor="ctr"/>
                </a:tc>
                <a:extLst>
                  <a:ext uri="{0D108BD9-81ED-4DB2-BD59-A6C34878D82A}">
                    <a16:rowId xmlns:a16="http://schemas.microsoft.com/office/drawing/2014/main" val="10004"/>
                  </a:ext>
                </a:extLst>
              </a:tr>
              <a:tr h="235771">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Average power</a:t>
                      </a:r>
                      <a:r>
                        <a:rPr lang="en-US" sz="1100" b="0" baseline="0" dirty="0">
                          <a:effectLst/>
                          <a:latin typeface="Calibri" charset="0"/>
                          <a:ea typeface="Calibri" charset="0"/>
                          <a:cs typeface="Calibri" charset="0"/>
                        </a:rPr>
                        <a:t> (W)</a:t>
                      </a:r>
                      <a:endParaRPr lang="en-US" sz="1100" b="0" dirty="0">
                        <a:effectLst/>
                        <a:latin typeface="Calibri" charset="0"/>
                        <a:ea typeface="Calibri" charset="0"/>
                        <a:cs typeface="Calibri" charset="0"/>
                      </a:endParaRP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28.6 (27.6–30.6)</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30.4 (29.2–31.7)</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30.8 (29.5–34.5)</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&lt;0.001</a:t>
                      </a:r>
                    </a:p>
                  </a:txBody>
                  <a:tcPr marL="45720" marR="45720" marT="27432" marB="27432" anchor="ctr"/>
                </a:tc>
                <a:extLst>
                  <a:ext uri="{0D108BD9-81ED-4DB2-BD59-A6C34878D82A}">
                    <a16:rowId xmlns:a16="http://schemas.microsoft.com/office/drawing/2014/main" val="10005"/>
                  </a:ext>
                </a:extLst>
              </a:tr>
              <a:tr h="235771">
                <a:tc>
                  <a:txBody>
                    <a:bodyPr/>
                    <a:lstStyle/>
                    <a:p>
                      <a:pPr marL="0" marR="0" lvl="1">
                        <a:lnSpc>
                          <a:spcPct val="115000"/>
                        </a:lnSpc>
                        <a:spcBef>
                          <a:spcPts val="0"/>
                        </a:spcBef>
                        <a:spcAft>
                          <a:spcPts val="0"/>
                        </a:spcAft>
                      </a:pPr>
                      <a:r>
                        <a:rPr lang="en-US" sz="1100" b="0" dirty="0">
                          <a:effectLst/>
                          <a:latin typeface="Calibri" charset="0"/>
                          <a:ea typeface="Calibri" charset="0"/>
                          <a:cs typeface="Calibri" charset="0"/>
                        </a:rPr>
                        <a:t>Audible steam pop, n </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1</a:t>
                      </a:r>
                    </a:p>
                  </a:txBody>
                  <a:tcPr marL="45720" marR="45720" marT="27432" marB="27432" anchor="ctr"/>
                </a:tc>
                <a:tc>
                  <a:txBody>
                    <a:bodyPr/>
                    <a:lstStyle/>
                    <a:p>
                      <a:pPr marL="0" marR="0" algn="ctr">
                        <a:lnSpc>
                          <a:spcPct val="115000"/>
                        </a:lnSpc>
                        <a:spcBef>
                          <a:spcPts val="0"/>
                        </a:spcBef>
                        <a:spcAft>
                          <a:spcPts val="0"/>
                        </a:spcAft>
                      </a:pPr>
                      <a:r>
                        <a:rPr lang="en-US" sz="1100" dirty="0">
                          <a:solidFill>
                            <a:srgbClr val="000000"/>
                          </a:solidFill>
                          <a:effectLst/>
                          <a:latin typeface="Calibri" charset="0"/>
                          <a:ea typeface="Calibri" charset="0"/>
                          <a:cs typeface="Calibri" charset="0"/>
                        </a:rPr>
                        <a:t>0.33</a:t>
                      </a:r>
                    </a:p>
                  </a:txBody>
                  <a:tcPr marL="45720" marR="45720" marT="27432" marB="27432" anchor="ctr"/>
                </a:tc>
                <a:extLst>
                  <a:ext uri="{0D108BD9-81ED-4DB2-BD59-A6C34878D82A}">
                    <a16:rowId xmlns:a16="http://schemas.microsoft.com/office/drawing/2014/main" val="10007"/>
                  </a:ext>
                </a:extLst>
              </a:tr>
              <a:tr h="235771">
                <a:tc>
                  <a:txBody>
                    <a:bodyPr/>
                    <a:lstStyle/>
                    <a:p>
                      <a:pPr marL="0" marR="0">
                        <a:lnSpc>
                          <a:spcPct val="115000"/>
                        </a:lnSpc>
                        <a:spcBef>
                          <a:spcPts val="0"/>
                        </a:spcBef>
                        <a:spcAft>
                          <a:spcPts val="0"/>
                        </a:spcAft>
                      </a:pPr>
                      <a:r>
                        <a:rPr lang="en-US" sz="1100" b="1" dirty="0">
                          <a:effectLst/>
                          <a:latin typeface="Calibri" charset="0"/>
                          <a:ea typeface="Calibri" charset="0"/>
                          <a:cs typeface="Calibri" charset="0"/>
                        </a:rPr>
                        <a:t>CTI block with irrigated catheter, n (% of patients)</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charset="0"/>
                          <a:ea typeface="Calibri" charset="0"/>
                          <a:cs typeface="Calibri" charset="0"/>
                        </a:rPr>
                        <a:t>32 (100%)</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1" dirty="0">
                          <a:solidFill>
                            <a:srgbClr val="000000"/>
                          </a:solidFill>
                          <a:effectLst/>
                          <a:latin typeface="Calibri" charset="0"/>
                          <a:ea typeface="Calibri" charset="0"/>
                          <a:cs typeface="Calibri" charset="0"/>
                        </a:rPr>
                        <a:t>30 (88%)</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27 (79%)</a:t>
                      </a:r>
                    </a:p>
                  </a:txBody>
                  <a:tcPr marL="45720" marR="45720" marT="27432" marB="27432" anchor="ctr"/>
                </a:tc>
                <a:tc>
                  <a:txBody>
                    <a:bodyPr/>
                    <a:lstStyle/>
                    <a:p>
                      <a:pPr marL="0" marR="0" algn="ctr">
                        <a:lnSpc>
                          <a:spcPct val="115000"/>
                        </a:lnSpc>
                        <a:spcBef>
                          <a:spcPts val="0"/>
                        </a:spcBef>
                        <a:spcAft>
                          <a:spcPts val="0"/>
                        </a:spcAft>
                      </a:pPr>
                      <a:r>
                        <a:rPr lang="en-US" sz="1100" b="1" dirty="0">
                          <a:solidFill>
                            <a:srgbClr val="000000"/>
                          </a:solidFill>
                          <a:effectLst/>
                          <a:latin typeface="Calibri" charset="0"/>
                          <a:ea typeface="Calibri" charset="0"/>
                          <a:cs typeface="Calibri" charset="0"/>
                        </a:rPr>
                        <a:t>0.006</a:t>
                      </a:r>
                    </a:p>
                  </a:txBody>
                  <a:tcPr marL="45720" marR="45720" marT="27432" marB="27432" anchor="ctr"/>
                </a:tc>
                <a:extLst>
                  <a:ext uri="{0D108BD9-81ED-4DB2-BD59-A6C34878D82A}">
                    <a16:rowId xmlns:a16="http://schemas.microsoft.com/office/drawing/2014/main" val="10009"/>
                  </a:ext>
                </a:extLst>
              </a:tr>
              <a:tr h="235771">
                <a:tc>
                  <a:txBody>
                    <a:bodyPr/>
                    <a:lstStyle/>
                    <a:p>
                      <a:pPr marL="0" marR="0">
                        <a:lnSpc>
                          <a:spcPct val="115000"/>
                        </a:lnSpc>
                        <a:spcBef>
                          <a:spcPts val="0"/>
                        </a:spcBef>
                        <a:spcAft>
                          <a:spcPts val="0"/>
                        </a:spcAft>
                      </a:pPr>
                      <a:r>
                        <a:rPr lang="en-US" sz="1100" b="0" dirty="0">
                          <a:effectLst/>
                          <a:latin typeface="Calibri" charset="0"/>
                          <a:ea typeface="Calibri" charset="0"/>
                          <a:cs typeface="Calibri" charset="0"/>
                        </a:rPr>
                        <a:t>Crossover to 8 mm tip, n (%) </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0" dirty="0">
                          <a:solidFill>
                            <a:srgbClr val="000000"/>
                          </a:solidFill>
                          <a:effectLst/>
                          <a:latin typeface="Calibri" charset="0"/>
                          <a:ea typeface="Calibri" charset="0"/>
                          <a:cs typeface="Calibri" charset="0"/>
                        </a:rPr>
                        <a:t>0</a:t>
                      </a:r>
                    </a:p>
                  </a:txBody>
                  <a:tcPr marL="45720" marR="45720" marT="27432" marB="27432" anchor="ctr"/>
                </a:tc>
                <a:tc>
                  <a:txBody>
                    <a:bodyPr/>
                    <a:lstStyle/>
                    <a:p>
                      <a:pPr marL="0" marR="0" indent="0" algn="ctr" defTabSz="914362" rtl="0" eaLnBrk="1" fontAlgn="auto" latinLnBrk="0" hangingPunct="1">
                        <a:lnSpc>
                          <a:spcPct val="115000"/>
                        </a:lnSpc>
                        <a:spcBef>
                          <a:spcPts val="0"/>
                        </a:spcBef>
                        <a:spcAft>
                          <a:spcPts val="0"/>
                        </a:spcAft>
                        <a:buClrTx/>
                        <a:buSzTx/>
                        <a:buFontTx/>
                        <a:buNone/>
                        <a:tabLst/>
                        <a:defRPr/>
                      </a:pPr>
                      <a:r>
                        <a:rPr lang="en-US" sz="1100" b="0" dirty="0">
                          <a:solidFill>
                            <a:srgbClr val="000000"/>
                          </a:solidFill>
                          <a:effectLst/>
                          <a:latin typeface="Calibri" charset="0"/>
                          <a:ea typeface="Calibri" charset="0"/>
                          <a:cs typeface="Calibri" charset="0"/>
                        </a:rPr>
                        <a:t>4 (12%)</a:t>
                      </a:r>
                    </a:p>
                  </a:txBody>
                  <a:tcPr marL="45720" marR="45720" marT="27432" marB="27432" anchor="ctr"/>
                </a:tc>
                <a:tc>
                  <a:txBody>
                    <a:bodyPr/>
                    <a:lstStyle/>
                    <a:p>
                      <a:pPr marL="0" marR="0" algn="ctr">
                        <a:lnSpc>
                          <a:spcPct val="115000"/>
                        </a:lnSpc>
                        <a:spcBef>
                          <a:spcPts val="0"/>
                        </a:spcBef>
                        <a:spcAft>
                          <a:spcPts val="0"/>
                        </a:spcAft>
                      </a:pPr>
                      <a:r>
                        <a:rPr lang="en-US" sz="1100" b="0" dirty="0">
                          <a:solidFill>
                            <a:srgbClr val="000000"/>
                          </a:solidFill>
                          <a:effectLst/>
                          <a:latin typeface="Calibri" charset="0"/>
                          <a:ea typeface="Calibri" charset="0"/>
                          <a:cs typeface="Calibri" charset="0"/>
                        </a:rPr>
                        <a:t>7 (21%)</a:t>
                      </a:r>
                    </a:p>
                  </a:txBody>
                  <a:tcPr marL="45720" marR="45720" marT="27432" marB="27432" anchor="ctr"/>
                </a:tc>
                <a:tc>
                  <a:txBody>
                    <a:bodyPr/>
                    <a:lstStyle/>
                    <a:p>
                      <a:pPr marL="0" marR="0" algn="ctr">
                        <a:lnSpc>
                          <a:spcPct val="115000"/>
                        </a:lnSpc>
                        <a:spcBef>
                          <a:spcPts val="0"/>
                        </a:spcBef>
                        <a:spcAft>
                          <a:spcPts val="0"/>
                        </a:spcAft>
                      </a:pPr>
                      <a:r>
                        <a:rPr lang="en-US" sz="1100" b="0" dirty="0">
                          <a:solidFill>
                            <a:srgbClr val="000000"/>
                          </a:solidFill>
                          <a:effectLst/>
                          <a:latin typeface="Calibri" charset="0"/>
                          <a:ea typeface="Calibri" charset="0"/>
                          <a:cs typeface="Calibri" charset="0"/>
                        </a:rPr>
                        <a:t>0.006</a:t>
                      </a:r>
                    </a:p>
                  </a:txBody>
                  <a:tcPr marL="45720" marR="45720" marT="27432" marB="27432" anchor="ctr"/>
                </a:tc>
                <a:extLst>
                  <a:ext uri="{0D108BD9-81ED-4DB2-BD59-A6C34878D82A}">
                    <a16:rowId xmlns:a16="http://schemas.microsoft.com/office/drawing/2014/main" val="655095979"/>
                  </a:ext>
                </a:extLst>
              </a:tr>
            </a:tbl>
          </a:graphicData>
        </a:graphic>
      </p:graphicFrame>
      <p:graphicFrame>
        <p:nvGraphicFramePr>
          <p:cNvPr id="8" name="Chart 7">
            <a:extLst>
              <a:ext uri="{FF2B5EF4-FFF2-40B4-BE49-F238E27FC236}">
                <a16:creationId xmlns:a16="http://schemas.microsoft.com/office/drawing/2014/main" id="{A116A55A-F618-4EE4-BCED-04F696F717F5}"/>
              </a:ext>
            </a:extLst>
          </p:cNvPr>
          <p:cNvGraphicFramePr/>
          <p:nvPr>
            <p:extLst/>
          </p:nvPr>
        </p:nvGraphicFramePr>
        <p:xfrm>
          <a:off x="5200650" y="703385"/>
          <a:ext cx="3526790" cy="1382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7613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Cool Flex</a:t>
            </a:r>
            <a:r>
              <a:rPr lang="en-US" baseline="30000" dirty="0"/>
              <a:t>™</a:t>
            </a:r>
            <a:r>
              <a:rPr lang="en-US" dirty="0"/>
              <a:t>/</a:t>
            </a:r>
            <a:r>
              <a:rPr lang="en-US" dirty="0" err="1"/>
              <a:t>FlexAbility</a:t>
            </a:r>
            <a:r>
              <a:rPr lang="en-US" baseline="30000" dirty="0"/>
              <a:t>™</a:t>
            </a:r>
            <a:r>
              <a:rPr lang="en-US" dirty="0"/>
              <a:t> catheter published clinical data</a:t>
            </a:r>
            <a:endParaRPr lang="en-US" sz="1800" dirty="0"/>
          </a:p>
        </p:txBody>
      </p:sp>
      <p:sp>
        <p:nvSpPr>
          <p:cNvPr id="3" name="Content Placeholder 2"/>
          <p:cNvSpPr>
            <a:spLocks noGrp="1"/>
          </p:cNvSpPr>
          <p:nvPr>
            <p:ph idx="1"/>
          </p:nvPr>
        </p:nvSpPr>
        <p:spPr/>
        <p:txBody>
          <a:bodyPr/>
          <a:lstStyle/>
          <a:p>
            <a:pPr marL="0" lvl="1" indent="0">
              <a:buNone/>
            </a:pPr>
            <a:r>
              <a:rPr lang="en-US" sz="1200" dirty="0"/>
              <a:t>Summary outcomes from 3 clinical publications including 63 patients undergoing ablation with the </a:t>
            </a:r>
            <a:r>
              <a:rPr lang="en-US" sz="1200" dirty="0" err="1"/>
              <a:t>FlexAbility</a:t>
            </a:r>
            <a:r>
              <a:rPr lang="en-US" sz="1200" dirty="0"/>
              <a:t>™ or Therapy™ Cool Flex™ ablation catheter (Flex). </a:t>
            </a:r>
          </a:p>
        </p:txBody>
      </p:sp>
      <p:sp>
        <p:nvSpPr>
          <p:cNvPr id="13" name="Date Placeholder 12"/>
          <p:cNvSpPr>
            <a:spLocks noGrp="1"/>
          </p:cNvSpPr>
          <p:nvPr>
            <p:ph type="dt" sz="half" idx="10"/>
          </p:nvPr>
        </p:nvSpPr>
        <p:spPr/>
        <p:txBody>
          <a:bodyPr/>
          <a:lstStyle/>
          <a:p>
            <a:fld id="{082BBB5C-8D60-C742-80A1-F0229E8106F0}" type="datetime1">
              <a:rPr lang="en-US" smtClean="0"/>
              <a:pPr/>
              <a:t>3/29/2019</a:t>
            </a:fld>
            <a:endParaRPr lang="en-US"/>
          </a:p>
        </p:txBody>
      </p:sp>
      <p:sp>
        <p:nvSpPr>
          <p:cNvPr id="4" name="Slide Number Placeholder 3"/>
          <p:cNvSpPr>
            <a:spLocks noGrp="1"/>
          </p:cNvSpPr>
          <p:nvPr>
            <p:ph type="sldNum" sz="quarter" idx="12"/>
          </p:nvPr>
        </p:nvSpPr>
        <p:spPr/>
        <p:txBody>
          <a:bodyPr/>
          <a:lstStyle/>
          <a:p>
            <a:fld id="{0C9F10FC-1A7C-0142-9391-393B55E2CC4A}" type="slidenum">
              <a:rPr lang="en-US" smtClean="0"/>
              <a:pPr/>
              <a:t>95</a:t>
            </a:fld>
            <a:endParaRPr lang="en-US" dirty="0"/>
          </a:p>
        </p:txBody>
      </p:sp>
      <p:sp>
        <p:nvSpPr>
          <p:cNvPr id="19" name="Text Placeholder 18"/>
          <p:cNvSpPr>
            <a:spLocks noGrp="1"/>
          </p:cNvSpPr>
          <p:nvPr>
            <p:ph type="body" sz="quarter" idx="15"/>
          </p:nvPr>
        </p:nvSpPr>
        <p:spPr>
          <a:xfrm>
            <a:off x="508000" y="4612822"/>
            <a:ext cx="4064000" cy="417144"/>
          </a:xfrm>
        </p:spPr>
        <p:txBody>
          <a:bodyPr/>
          <a:lstStyle/>
          <a:p>
            <a:r>
              <a:rPr lang="en-US" dirty="0"/>
              <a:t>1.  </a:t>
            </a:r>
            <a:r>
              <a:rPr lang="en-US" dirty="0" err="1"/>
              <a:t>Pappone</a:t>
            </a:r>
            <a:r>
              <a:rPr lang="en-US" dirty="0"/>
              <a:t> C, et al. </a:t>
            </a:r>
            <a:r>
              <a:rPr lang="en-US" i="1" dirty="0"/>
              <a:t>European </a:t>
            </a:r>
            <a:r>
              <a:rPr lang="en-US" i="1" dirty="0" err="1"/>
              <a:t>Cardiol</a:t>
            </a:r>
            <a:r>
              <a:rPr lang="en-US" dirty="0"/>
              <a:t>. 2010;6(3):66–70.</a:t>
            </a:r>
          </a:p>
          <a:p>
            <a:r>
              <a:rPr lang="en-US" dirty="0"/>
              <a:t>2.  </a:t>
            </a:r>
            <a:r>
              <a:rPr lang="en-US" dirty="0" err="1"/>
              <a:t>Ramoul</a:t>
            </a:r>
            <a:r>
              <a:rPr lang="en-US" dirty="0"/>
              <a:t> K, et al. </a:t>
            </a:r>
            <a:r>
              <a:rPr lang="en-US" i="1" dirty="0" err="1"/>
              <a:t>Europace</a:t>
            </a:r>
            <a:r>
              <a:rPr lang="en-US" dirty="0"/>
              <a:t>. 2015;17(2):295–9.</a:t>
            </a:r>
          </a:p>
          <a:p>
            <a:r>
              <a:rPr lang="en-US" dirty="0"/>
              <a:t>3.  </a:t>
            </a:r>
            <a:r>
              <a:rPr lang="en-US" dirty="0" err="1"/>
              <a:t>Hamaya</a:t>
            </a:r>
            <a:r>
              <a:rPr lang="en-US" dirty="0"/>
              <a:t> R, et al</a:t>
            </a:r>
            <a:r>
              <a:rPr lang="en-US" i="1" dirty="0"/>
              <a:t>. J </a:t>
            </a:r>
            <a:r>
              <a:rPr lang="en-US" i="1" dirty="0" err="1"/>
              <a:t>Cardiol</a:t>
            </a:r>
            <a:r>
              <a:rPr lang="en-US" i="1" dirty="0"/>
              <a:t> </a:t>
            </a:r>
            <a:r>
              <a:rPr lang="en-US" dirty="0"/>
              <a:t>2018 May;71(5):513-16.</a:t>
            </a:r>
          </a:p>
        </p:txBody>
      </p:sp>
      <p:graphicFrame>
        <p:nvGraphicFramePr>
          <p:cNvPr id="5" name="Table 4"/>
          <p:cNvGraphicFramePr>
            <a:graphicFrameLocks noGrp="1"/>
          </p:cNvGraphicFramePr>
          <p:nvPr>
            <p:extLst>
              <p:ext uri="{D42A27DB-BD31-4B8C-83A1-F6EECF244321}">
                <p14:modId xmlns:p14="http://schemas.microsoft.com/office/powerpoint/2010/main" val="2068498355"/>
              </p:ext>
            </p:extLst>
          </p:nvPr>
        </p:nvGraphicFramePr>
        <p:xfrm>
          <a:off x="419730" y="1457659"/>
          <a:ext cx="8395976" cy="2043435"/>
        </p:xfrm>
        <a:graphic>
          <a:graphicData uri="http://schemas.openxmlformats.org/drawingml/2006/table">
            <a:tbl>
              <a:tblPr firstRow="1" bandRow="1">
                <a:tableStyleId>{5C22544A-7EE6-4342-B048-85BDC9FD1C3A}</a:tableStyleId>
              </a:tblPr>
              <a:tblGrid>
                <a:gridCol w="592641">
                  <a:extLst>
                    <a:ext uri="{9D8B030D-6E8A-4147-A177-3AD203B41FA5}">
                      <a16:colId xmlns:a16="http://schemas.microsoft.com/office/drawing/2014/main" val="20000"/>
                    </a:ext>
                  </a:extLst>
                </a:gridCol>
                <a:gridCol w="879531">
                  <a:extLst>
                    <a:ext uri="{9D8B030D-6E8A-4147-A177-3AD203B41FA5}">
                      <a16:colId xmlns:a16="http://schemas.microsoft.com/office/drawing/2014/main" val="20001"/>
                    </a:ext>
                  </a:extLst>
                </a:gridCol>
                <a:gridCol w="1341155">
                  <a:extLst>
                    <a:ext uri="{9D8B030D-6E8A-4147-A177-3AD203B41FA5}">
                      <a16:colId xmlns:a16="http://schemas.microsoft.com/office/drawing/2014/main" val="20002"/>
                    </a:ext>
                  </a:extLst>
                </a:gridCol>
                <a:gridCol w="798093">
                  <a:extLst>
                    <a:ext uri="{9D8B030D-6E8A-4147-A177-3AD203B41FA5}">
                      <a16:colId xmlns:a16="http://schemas.microsoft.com/office/drawing/2014/main" val="20003"/>
                    </a:ext>
                  </a:extLst>
                </a:gridCol>
                <a:gridCol w="1138632">
                  <a:extLst>
                    <a:ext uri="{9D8B030D-6E8A-4147-A177-3AD203B41FA5}">
                      <a16:colId xmlns:a16="http://schemas.microsoft.com/office/drawing/2014/main" val="20004"/>
                    </a:ext>
                  </a:extLst>
                </a:gridCol>
                <a:gridCol w="979750">
                  <a:extLst>
                    <a:ext uri="{9D8B030D-6E8A-4147-A177-3AD203B41FA5}">
                      <a16:colId xmlns:a16="http://schemas.microsoft.com/office/drawing/2014/main" val="20005"/>
                    </a:ext>
                  </a:extLst>
                </a:gridCol>
                <a:gridCol w="664941">
                  <a:extLst>
                    <a:ext uri="{9D8B030D-6E8A-4147-A177-3AD203B41FA5}">
                      <a16:colId xmlns:a16="http://schemas.microsoft.com/office/drawing/2014/main" val="20006"/>
                    </a:ext>
                  </a:extLst>
                </a:gridCol>
                <a:gridCol w="2001233">
                  <a:extLst>
                    <a:ext uri="{9D8B030D-6E8A-4147-A177-3AD203B41FA5}">
                      <a16:colId xmlns:a16="http://schemas.microsoft.com/office/drawing/2014/main" val="20007"/>
                    </a:ext>
                  </a:extLst>
                </a:gridCol>
              </a:tblGrid>
              <a:tr h="208539">
                <a:tc>
                  <a:txBody>
                    <a:bodyPr/>
                    <a:lstStyle/>
                    <a:p>
                      <a:pPr marL="0" marR="0" algn="l">
                        <a:spcBef>
                          <a:spcPts val="0"/>
                        </a:spcBef>
                        <a:spcAft>
                          <a:spcPts val="0"/>
                        </a:spcAft>
                      </a:pPr>
                      <a:r>
                        <a:rPr lang="en-US" sz="900" b="1" dirty="0">
                          <a:effectLst/>
                          <a:latin typeface="Calibri" charset="0"/>
                          <a:ea typeface="Calibri" charset="0"/>
                          <a:cs typeface="Calibri" charset="0"/>
                        </a:rPr>
                        <a:t>Author, Year </a:t>
                      </a:r>
                      <a:endParaRPr lang="en-US" sz="900" b="1" dirty="0">
                        <a:solidFill>
                          <a:srgbClr val="000000"/>
                        </a:solidFill>
                        <a:effectLst/>
                        <a:latin typeface="Calibri" charset="0"/>
                        <a:ea typeface="Calibri" charset="0"/>
                        <a:cs typeface="Calibri" charset="0"/>
                      </a:endParaRPr>
                    </a:p>
                  </a:txBody>
                  <a:tcPr marL="45720" marR="45720" marT="27432" marB="27432" anchor="ctr">
                    <a:solidFill>
                      <a:schemeClr val="tx2"/>
                    </a:solidFill>
                  </a:tcPr>
                </a:tc>
                <a:tc>
                  <a:txBody>
                    <a:bodyPr/>
                    <a:lstStyle/>
                    <a:p>
                      <a:pPr marL="0" marR="0" algn="ctr">
                        <a:spcBef>
                          <a:spcPts val="0"/>
                        </a:spcBef>
                        <a:spcAft>
                          <a:spcPts val="0"/>
                        </a:spcAft>
                      </a:pPr>
                      <a:r>
                        <a:rPr lang="en-US" sz="900" b="1" dirty="0">
                          <a:effectLst/>
                          <a:latin typeface="Calibri" charset="0"/>
                          <a:ea typeface="Calibri" charset="0"/>
                          <a:cs typeface="Calibri" charset="0"/>
                        </a:rPr>
                        <a:t>Ablation Procedures</a:t>
                      </a:r>
                      <a:endParaRPr lang="en-US" sz="900" b="1" dirty="0">
                        <a:solidFill>
                          <a:srgbClr val="000000"/>
                        </a:solidFill>
                        <a:effectLst/>
                        <a:latin typeface="Calibri" charset="0"/>
                        <a:ea typeface="Calibri" charset="0"/>
                        <a:cs typeface="Calibri" charset="0"/>
                      </a:endParaRPr>
                    </a:p>
                  </a:txBody>
                  <a:tcPr marL="45720" marR="45720" marT="27432" marB="27432" anchor="ctr">
                    <a:solidFill>
                      <a:schemeClr val="tx2"/>
                    </a:solidFill>
                  </a:tcPr>
                </a:tc>
                <a:tc>
                  <a:txBody>
                    <a:bodyPr/>
                    <a:lstStyle/>
                    <a:p>
                      <a:pPr marL="0" marR="0" algn="ctr">
                        <a:spcBef>
                          <a:spcPts val="0"/>
                        </a:spcBef>
                        <a:spcAft>
                          <a:spcPts val="0"/>
                        </a:spcAft>
                      </a:pPr>
                      <a:r>
                        <a:rPr lang="en-US" sz="900" b="1" dirty="0">
                          <a:solidFill>
                            <a:schemeClr val="bg1"/>
                          </a:solidFill>
                          <a:effectLst/>
                          <a:latin typeface="Calibri" charset="0"/>
                          <a:ea typeface="Calibri" charset="0"/>
                          <a:cs typeface="Calibri" charset="0"/>
                        </a:rPr>
                        <a:t>Procedure / RF/ </a:t>
                      </a:r>
                      <a:r>
                        <a:rPr lang="en-US" sz="900" b="1" dirty="0" err="1">
                          <a:solidFill>
                            <a:schemeClr val="bg1"/>
                          </a:solidFill>
                          <a:effectLst/>
                          <a:latin typeface="Calibri" charset="0"/>
                          <a:ea typeface="Calibri" charset="0"/>
                          <a:cs typeface="Calibri" charset="0"/>
                        </a:rPr>
                        <a:t>Fluoro</a:t>
                      </a:r>
                      <a:r>
                        <a:rPr lang="en-US" sz="900" b="1" dirty="0">
                          <a:solidFill>
                            <a:schemeClr val="bg1"/>
                          </a:solidFill>
                          <a:effectLst/>
                          <a:latin typeface="Calibri" charset="0"/>
                          <a:ea typeface="Calibri" charset="0"/>
                          <a:cs typeface="Calibri" charset="0"/>
                        </a:rPr>
                        <a:t> Duration (minutes) </a:t>
                      </a:r>
                    </a:p>
                  </a:txBody>
                  <a:tcPr marL="45720" marR="45720" marT="27432" marB="27432" anchor="ctr">
                    <a:solidFill>
                      <a:schemeClr val="tx2"/>
                    </a:solidFill>
                  </a:tcPr>
                </a:tc>
                <a:tc gridSpan="3">
                  <a:txBody>
                    <a:bodyPr/>
                    <a:lstStyle/>
                    <a:p>
                      <a:pPr marL="0" marR="0" algn="ctr">
                        <a:spcBef>
                          <a:spcPts val="0"/>
                        </a:spcBef>
                        <a:spcAft>
                          <a:spcPts val="0"/>
                        </a:spcAft>
                      </a:pPr>
                      <a:r>
                        <a:rPr lang="en-US" sz="900" b="1" dirty="0">
                          <a:effectLst/>
                          <a:latin typeface="Calibri" charset="0"/>
                          <a:ea typeface="Calibri" charset="0"/>
                          <a:cs typeface="Calibri" charset="0"/>
                        </a:rPr>
                        <a:t>Clinical Success</a:t>
                      </a:r>
                      <a:r>
                        <a:rPr lang="en-US" sz="900" b="1" baseline="0" dirty="0">
                          <a:effectLst/>
                          <a:latin typeface="Calibri" charset="0"/>
                          <a:ea typeface="Calibri" charset="0"/>
                          <a:cs typeface="Calibri" charset="0"/>
                        </a:rPr>
                        <a:t> Reported by Ablation Catheter Type </a:t>
                      </a:r>
                    </a:p>
                    <a:p>
                      <a:pPr marL="0" marR="0" indent="0" algn="ctr" defTabSz="914362" rtl="0" eaLnBrk="1" fontAlgn="auto" latinLnBrk="0" hangingPunct="1">
                        <a:lnSpc>
                          <a:spcPct val="100000"/>
                        </a:lnSpc>
                        <a:spcBef>
                          <a:spcPts val="0"/>
                        </a:spcBef>
                        <a:spcAft>
                          <a:spcPts val="0"/>
                        </a:spcAft>
                        <a:buClrTx/>
                        <a:buSzTx/>
                        <a:buFontTx/>
                        <a:buNone/>
                        <a:tabLst/>
                        <a:defRPr/>
                      </a:pPr>
                      <a:r>
                        <a:rPr lang="en-US" sz="900" b="1" baseline="0" dirty="0">
                          <a:effectLst/>
                          <a:latin typeface="Calibri" charset="0"/>
                          <a:ea typeface="Calibri" charset="0"/>
                          <a:cs typeface="Calibri" charset="0"/>
                        </a:rPr>
                        <a:t>(n/N = number of patients per catheter type)</a:t>
                      </a:r>
                      <a:endParaRPr lang="en-US" sz="900" b="1" dirty="0">
                        <a:solidFill>
                          <a:srgbClr val="000000"/>
                        </a:solidFill>
                        <a:effectLst/>
                        <a:latin typeface="Calibri" charset="0"/>
                        <a:ea typeface="Calibri" charset="0"/>
                        <a:cs typeface="Calibri" charset="0"/>
                      </a:endParaRPr>
                    </a:p>
                  </a:txBody>
                  <a:tcPr marL="45720" marR="45720" marT="27432" marB="27432" anchor="ctr">
                    <a:solidFill>
                      <a:schemeClr val="tx2"/>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900" b="1" dirty="0">
                          <a:solidFill>
                            <a:schemeClr val="bg1"/>
                          </a:solidFill>
                          <a:effectLst/>
                          <a:latin typeface="Calibri" charset="0"/>
                          <a:ea typeface="Calibri" charset="0"/>
                          <a:cs typeface="Calibri" charset="0"/>
                        </a:rPr>
                        <a:t>Follow-up Duration</a:t>
                      </a:r>
                    </a:p>
                  </a:txBody>
                  <a:tcPr marL="45720" marR="45720" marT="27432" marB="27432" anchor="ctr">
                    <a:solidFill>
                      <a:schemeClr val="tx2"/>
                    </a:solidFill>
                  </a:tcPr>
                </a:tc>
                <a:tc>
                  <a:txBody>
                    <a:bodyPr/>
                    <a:lstStyle/>
                    <a:p>
                      <a:pPr marL="0" marR="0" algn="ctr">
                        <a:spcBef>
                          <a:spcPts val="0"/>
                        </a:spcBef>
                        <a:spcAft>
                          <a:spcPts val="0"/>
                        </a:spcAft>
                      </a:pPr>
                      <a:r>
                        <a:rPr lang="en-US" sz="900" b="1" baseline="0" dirty="0">
                          <a:effectLst/>
                          <a:latin typeface="Calibri" charset="0"/>
                          <a:ea typeface="Calibri" charset="0"/>
                          <a:cs typeface="Calibri" charset="0"/>
                        </a:rPr>
                        <a:t>Complications </a:t>
                      </a:r>
                    </a:p>
                  </a:txBody>
                  <a:tcPr marL="45720" marR="45720" marT="27432" marB="27432" anchor="ctr">
                    <a:solidFill>
                      <a:schemeClr val="tx2"/>
                    </a:solidFill>
                  </a:tcPr>
                </a:tc>
                <a:extLst>
                  <a:ext uri="{0D108BD9-81ED-4DB2-BD59-A6C34878D82A}">
                    <a16:rowId xmlns:a16="http://schemas.microsoft.com/office/drawing/2014/main" val="10000"/>
                  </a:ext>
                </a:extLst>
              </a:tr>
              <a:tr h="208539">
                <a:tc>
                  <a:txBody>
                    <a:bodyPr/>
                    <a:lstStyle/>
                    <a:p>
                      <a:endParaRPr lang="en-US" sz="900" b="0" dirty="0">
                        <a:latin typeface="Calibri" charset="0"/>
                        <a:ea typeface="Calibri" charset="0"/>
                        <a:cs typeface="Calibri" charset="0"/>
                      </a:endParaRPr>
                    </a:p>
                  </a:txBody>
                  <a:tcPr marL="45720" marR="45720" marT="27432" marB="27432" anchor="ctr">
                    <a:solidFill>
                      <a:srgbClr val="CBDEF4"/>
                    </a:solidFill>
                  </a:tcPr>
                </a:tc>
                <a:tc>
                  <a:txBody>
                    <a:bodyPr/>
                    <a:lstStyle/>
                    <a:p>
                      <a:pPr algn="ctr"/>
                      <a:endParaRPr lang="en-US" sz="900" dirty="0">
                        <a:latin typeface="Calibri" charset="0"/>
                        <a:ea typeface="Calibri" charset="0"/>
                        <a:cs typeface="Calibri" charset="0"/>
                      </a:endParaRPr>
                    </a:p>
                  </a:txBody>
                  <a:tcPr marL="45720" marR="45720" marT="27432" marB="27432" anchor="ctr">
                    <a:solidFill>
                      <a:srgbClr val="CBDEF4"/>
                    </a:solidFill>
                  </a:tcPr>
                </a:tc>
                <a:tc>
                  <a:txBody>
                    <a:bodyPr/>
                    <a:lstStyle/>
                    <a:p>
                      <a:pPr algn="ctr"/>
                      <a:endParaRPr lang="en-US" sz="900" dirty="0">
                        <a:latin typeface="Calibri" charset="0"/>
                        <a:ea typeface="Calibri" charset="0"/>
                        <a:cs typeface="Calibri" charset="0"/>
                      </a:endParaRPr>
                    </a:p>
                  </a:txBody>
                  <a:tcPr marL="45720" marR="45720" marT="27432" marB="27432" anchor="ctr">
                    <a:solidFill>
                      <a:srgbClr val="CBDEF4"/>
                    </a:solidFill>
                  </a:tcPr>
                </a:tc>
                <a:tc>
                  <a:txBody>
                    <a:bodyPr/>
                    <a:lstStyle/>
                    <a:p>
                      <a:pPr marL="0" marR="0" algn="ctr">
                        <a:spcBef>
                          <a:spcPts val="0"/>
                        </a:spcBef>
                        <a:spcAft>
                          <a:spcPts val="0"/>
                        </a:spcAft>
                      </a:pPr>
                      <a:r>
                        <a:rPr lang="en-US" sz="900" b="1" dirty="0" err="1">
                          <a:solidFill>
                            <a:srgbClr val="FFFFFF"/>
                          </a:solidFill>
                          <a:effectLst/>
                          <a:latin typeface="Calibri" charset="0"/>
                          <a:ea typeface="Calibri" charset="0"/>
                          <a:cs typeface="Calibri" charset="0"/>
                        </a:rPr>
                        <a:t>FlexAbility</a:t>
                      </a:r>
                      <a:endParaRPr lang="en-US" sz="900" b="1" dirty="0">
                        <a:solidFill>
                          <a:srgbClr val="FFFFFF"/>
                        </a:solidFill>
                        <a:effectLst/>
                        <a:latin typeface="Calibri" charset="0"/>
                        <a:ea typeface="Calibri" charset="0"/>
                        <a:cs typeface="Calibri" charset="0"/>
                      </a:endParaRPr>
                    </a:p>
                  </a:txBody>
                  <a:tcPr marL="45720" marR="45720" marT="27432" marB="27432" anchor="ctr">
                    <a:solidFill>
                      <a:schemeClr val="accent3"/>
                    </a:solidFill>
                  </a:tcPr>
                </a:tc>
                <a:tc>
                  <a:txBody>
                    <a:bodyPr/>
                    <a:lstStyle/>
                    <a:p>
                      <a:pPr marL="0" marR="0" algn="ctr">
                        <a:spcBef>
                          <a:spcPts val="0"/>
                        </a:spcBef>
                        <a:spcAft>
                          <a:spcPts val="0"/>
                        </a:spcAft>
                      </a:pPr>
                      <a:r>
                        <a:rPr lang="en-US" sz="900" b="1" dirty="0">
                          <a:solidFill>
                            <a:srgbClr val="FFFFFF"/>
                          </a:solidFill>
                          <a:effectLst/>
                          <a:latin typeface="Calibri" charset="0"/>
                          <a:ea typeface="Calibri" charset="0"/>
                          <a:cs typeface="Calibri" charset="0"/>
                        </a:rPr>
                        <a:t>Cool Flex</a:t>
                      </a:r>
                    </a:p>
                  </a:txBody>
                  <a:tcPr marL="45720" marR="45720" marT="27432" marB="27432" anchor="ctr">
                    <a:solidFill>
                      <a:schemeClr val="accent1"/>
                    </a:solidFill>
                  </a:tcPr>
                </a:tc>
                <a:tc>
                  <a:txBody>
                    <a:bodyPr/>
                    <a:lstStyle/>
                    <a:p>
                      <a:pPr marL="0" marR="0" algn="ctr">
                        <a:spcBef>
                          <a:spcPts val="0"/>
                        </a:spcBef>
                        <a:spcAft>
                          <a:spcPts val="0"/>
                        </a:spcAft>
                      </a:pPr>
                      <a:r>
                        <a:rPr lang="en-US" sz="900" b="1" dirty="0">
                          <a:solidFill>
                            <a:schemeClr val="bg1"/>
                          </a:solidFill>
                          <a:effectLst/>
                          <a:latin typeface="Calibri" charset="0"/>
                          <a:ea typeface="Calibri" charset="0"/>
                          <a:cs typeface="Calibri" charset="0"/>
                        </a:rPr>
                        <a:t>Other</a:t>
                      </a:r>
                    </a:p>
                  </a:txBody>
                  <a:tcPr marL="45720" marR="45720" marT="27432" marB="27432" anchor="ctr">
                    <a:solidFill>
                      <a:schemeClr val="tx1">
                        <a:lumMod val="50000"/>
                        <a:lumOff val="50000"/>
                      </a:schemeClr>
                    </a:solidFill>
                  </a:tcPr>
                </a:tc>
                <a:tc>
                  <a:txBody>
                    <a:bodyPr/>
                    <a:lstStyle/>
                    <a:p>
                      <a:pPr marL="0" marR="0" algn="ctr">
                        <a:spcBef>
                          <a:spcPts val="0"/>
                        </a:spcBef>
                        <a:spcAft>
                          <a:spcPts val="0"/>
                        </a:spcAft>
                      </a:pPr>
                      <a:endParaRPr lang="en-US" sz="900" b="1" dirty="0">
                        <a:solidFill>
                          <a:srgbClr val="FFFFFF"/>
                        </a:solidFill>
                        <a:effectLst/>
                        <a:latin typeface="Calibri" charset="0"/>
                        <a:ea typeface="Calibri" charset="0"/>
                        <a:cs typeface="Calibri" charset="0"/>
                      </a:endParaRPr>
                    </a:p>
                  </a:txBody>
                  <a:tcPr marL="45720" marR="45720" marT="27432" marB="27432" anchor="ctr">
                    <a:solidFill>
                      <a:srgbClr val="CBDEF4"/>
                    </a:solidFill>
                  </a:tcPr>
                </a:tc>
                <a:tc>
                  <a:txBody>
                    <a:bodyPr/>
                    <a:lstStyle/>
                    <a:p>
                      <a:pPr marL="0" marR="0" algn="l">
                        <a:spcBef>
                          <a:spcPts val="0"/>
                        </a:spcBef>
                        <a:spcAft>
                          <a:spcPts val="0"/>
                        </a:spcAft>
                      </a:pPr>
                      <a:endParaRPr lang="en-US" sz="900" b="1" dirty="0">
                        <a:solidFill>
                          <a:srgbClr val="FFFFFF"/>
                        </a:solidFill>
                        <a:effectLst/>
                        <a:latin typeface="Calibri" charset="0"/>
                        <a:ea typeface="Calibri" charset="0"/>
                        <a:cs typeface="Calibri" charset="0"/>
                      </a:endParaRPr>
                    </a:p>
                  </a:txBody>
                  <a:tcPr marL="45720" marR="45720" marT="27432" marB="27432" anchor="ctr">
                    <a:solidFill>
                      <a:srgbClr val="CBDEF4"/>
                    </a:solidFill>
                  </a:tcPr>
                </a:tc>
                <a:extLst>
                  <a:ext uri="{0D108BD9-81ED-4DB2-BD59-A6C34878D82A}">
                    <a16:rowId xmlns:a16="http://schemas.microsoft.com/office/drawing/2014/main" val="10001"/>
                  </a:ext>
                </a:extLst>
              </a:tr>
              <a:tr h="363099">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Pappone</a:t>
                      </a:r>
                      <a:r>
                        <a:rPr lang="en-US" sz="800" b="1" u="none" dirty="0">
                          <a:solidFill>
                            <a:schemeClr val="tx1"/>
                          </a:solidFill>
                          <a:effectLst/>
                          <a:latin typeface="Calibri" charset="0"/>
                          <a:ea typeface="Calibri" charset="0"/>
                          <a:cs typeface="Calibri" charset="0"/>
                        </a:rPr>
                        <a:t>, 2010</a:t>
                      </a:r>
                      <a:r>
                        <a:rPr lang="en-US" sz="800" b="1" u="none" baseline="30000" dirty="0">
                          <a:solidFill>
                            <a:schemeClr val="tx1"/>
                          </a:solidFill>
                          <a:effectLst/>
                          <a:latin typeface="Calibri" charset="0"/>
                          <a:ea typeface="Calibri" charset="0"/>
                          <a:cs typeface="Calibri" charset="0"/>
                        </a:rPr>
                        <a:t>2</a:t>
                      </a:r>
                      <a:endParaRPr lang="en-US" sz="800" b="1" u="none" dirty="0">
                        <a:solidFill>
                          <a:schemeClr val="tx1"/>
                        </a:solidFill>
                        <a:effectLst/>
                        <a:latin typeface="Calibri" charset="0"/>
                        <a:ea typeface="Calibri" charset="0"/>
                        <a:cs typeface="Calibri" charset="0"/>
                      </a:endParaRPr>
                    </a:p>
                  </a:txBody>
                  <a:tcPr marL="45720" marR="45720" marT="27432" marB="27432" anchor="ctr"/>
                </a:tc>
                <a:tc>
                  <a:txBody>
                    <a:bodyPr/>
                    <a:lstStyle/>
                    <a:p>
                      <a:pPr algn="ctr"/>
                      <a:r>
                        <a:rPr lang="en-US" sz="800" dirty="0">
                          <a:solidFill>
                            <a:srgbClr val="000000"/>
                          </a:solidFill>
                          <a:latin typeface="Calibri" charset="0"/>
                          <a:ea typeface="Calibri" charset="0"/>
                          <a:cs typeface="Calibri" charset="0"/>
                        </a:rPr>
                        <a:t>SVTs: AFL (N=3)</a:t>
                      </a:r>
                    </a:p>
                  </a:txBody>
                  <a:tcPr marL="45720" marR="45720" marT="27432" marB="27432" anchor="ct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charset="0"/>
                          <a:ea typeface="Calibri" charset="0"/>
                          <a:cs typeface="Calibri" charset="0"/>
                        </a:rPr>
                        <a:t>NR</a:t>
                      </a:r>
                      <a:r>
                        <a:rPr lang="en-US" sz="800" b="1" baseline="0" dirty="0">
                          <a:solidFill>
                            <a:srgbClr val="000000"/>
                          </a:solidFill>
                          <a:effectLst/>
                          <a:latin typeface="Calibri" charset="0"/>
                          <a:ea typeface="Calibri" charset="0"/>
                          <a:cs typeface="Calibri" charset="0"/>
                        </a:rPr>
                        <a:t> / ~40m for AFL case / NR</a:t>
                      </a:r>
                      <a:endParaRPr lang="en-US" sz="800" b="1" dirty="0">
                        <a:solidFill>
                          <a:srgbClr val="000000"/>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b="1" dirty="0">
                          <a:solidFill>
                            <a:schemeClr val="tx1"/>
                          </a:solidFill>
                          <a:effectLst/>
                          <a:latin typeface="Calibri" charset="0"/>
                          <a:ea typeface="Calibri" charset="0"/>
                          <a:cs typeface="Calibri" charset="0"/>
                        </a:rPr>
                        <a:t>NA</a:t>
                      </a:r>
                    </a:p>
                  </a:txBody>
                  <a:tcPr marL="45720" marR="45720" marT="27432" marB="27432" anchor="ctr"/>
                </a:tc>
                <a:tc>
                  <a:txBody>
                    <a:bodyPr/>
                    <a:lstStyle/>
                    <a:p>
                      <a:pPr algn="ctr"/>
                      <a:r>
                        <a:rPr lang="en-US" sz="800" b="1" dirty="0">
                          <a:solidFill>
                            <a:schemeClr val="tx1"/>
                          </a:solidFill>
                          <a:latin typeface="Calibri" charset="0"/>
                          <a:ea typeface="Calibri" charset="0"/>
                          <a:cs typeface="Calibri" charset="0"/>
                        </a:rPr>
                        <a:t>100% successful ablation of anatomical targets </a:t>
                      </a:r>
                      <a:br>
                        <a:rPr lang="en-US" sz="800" b="1" dirty="0">
                          <a:solidFill>
                            <a:schemeClr val="tx1"/>
                          </a:solidFill>
                          <a:latin typeface="Calibri" charset="0"/>
                          <a:ea typeface="Calibri" charset="0"/>
                          <a:cs typeface="Calibri" charset="0"/>
                        </a:rPr>
                      </a:br>
                      <a:r>
                        <a:rPr lang="en-US" sz="800" dirty="0">
                          <a:solidFill>
                            <a:srgbClr val="000000"/>
                          </a:solidFill>
                          <a:latin typeface="Calibri" charset="0"/>
                          <a:ea typeface="Calibri" charset="0"/>
                          <a:cs typeface="Calibri" charset="0"/>
                        </a:rPr>
                        <a:t>(N=3)</a:t>
                      </a:r>
                    </a:p>
                  </a:txBody>
                  <a:tcPr marL="45720" marR="45720" marT="27432" marB="27432" anchor="ctr"/>
                </a:tc>
                <a:tc>
                  <a:txBody>
                    <a:bodyPr/>
                    <a:lstStyle/>
                    <a:p>
                      <a:pPr marL="0" marR="0" algn="ctr">
                        <a:spcBef>
                          <a:spcPts val="0"/>
                        </a:spcBef>
                        <a:spcAft>
                          <a:spcPts val="0"/>
                        </a:spcAft>
                      </a:pPr>
                      <a:r>
                        <a:rPr lang="en-US" sz="800" dirty="0">
                          <a:solidFill>
                            <a:schemeClr val="tx1"/>
                          </a:solidFill>
                          <a:effectLst/>
                          <a:latin typeface="Calibri" charset="0"/>
                          <a:ea typeface="Calibri" charset="0"/>
                          <a:cs typeface="Calibri" charset="0"/>
                        </a:rPr>
                        <a:t>NA</a:t>
                      </a:r>
                    </a:p>
                  </a:txBody>
                  <a:tcPr marL="45720" marR="45720" marT="27432" marB="27432" anchor="ct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Up to 6 months</a:t>
                      </a:r>
                    </a:p>
                  </a:txBody>
                  <a:tcPr marL="45720" marR="45720" marT="27432" marB="27432" anchor="ctr"/>
                </a:tc>
                <a:tc>
                  <a:txBody>
                    <a:bodyPr/>
                    <a:lstStyle/>
                    <a:p>
                      <a:pPr marL="0" marR="0" algn="l">
                        <a:spcBef>
                          <a:spcPts val="0"/>
                        </a:spcBef>
                        <a:spcAft>
                          <a:spcPts val="0"/>
                        </a:spcAft>
                      </a:pPr>
                      <a:r>
                        <a:rPr lang="en-US" sz="800" b="0" kern="1200" baseline="0" dirty="0">
                          <a:solidFill>
                            <a:schemeClr val="tx1"/>
                          </a:solidFill>
                          <a:effectLst/>
                          <a:latin typeface="Calibri" charset="0"/>
                          <a:ea typeface="Calibri" charset="0"/>
                          <a:cs typeface="Calibri" charset="0"/>
                        </a:rPr>
                        <a:t>No complications, no steam pops, no charring in the three representative right atrial/CTI ablation procedures described</a:t>
                      </a:r>
                    </a:p>
                  </a:txBody>
                  <a:tcPr marL="45720" marR="45720" marT="27432" marB="27432" anchor="ctr"/>
                </a:tc>
                <a:extLst>
                  <a:ext uri="{0D108BD9-81ED-4DB2-BD59-A6C34878D82A}">
                    <a16:rowId xmlns:a16="http://schemas.microsoft.com/office/drawing/2014/main" val="834867283"/>
                  </a:ext>
                </a:extLst>
              </a:tr>
              <a:tr h="363099">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Ramoul</a:t>
                      </a:r>
                      <a:r>
                        <a:rPr lang="en-US" sz="800" b="1" u="none" dirty="0">
                          <a:solidFill>
                            <a:schemeClr val="tx1"/>
                          </a:solidFill>
                          <a:effectLst/>
                          <a:latin typeface="Calibri" charset="0"/>
                          <a:ea typeface="Calibri" charset="0"/>
                          <a:cs typeface="Calibri" charset="0"/>
                        </a:rPr>
                        <a:t>, 2015</a:t>
                      </a:r>
                      <a:r>
                        <a:rPr lang="en-US" sz="800" b="1" u="none" baseline="30000" dirty="0">
                          <a:solidFill>
                            <a:schemeClr val="tx1"/>
                          </a:solidFill>
                          <a:effectLst/>
                          <a:latin typeface="Calibri" charset="0"/>
                          <a:ea typeface="Calibri" charset="0"/>
                          <a:cs typeface="Calibri" charset="0"/>
                        </a:rPr>
                        <a:t>1</a:t>
                      </a:r>
                      <a:endParaRPr lang="en-US" sz="800" b="1" u="none" dirty="0">
                        <a:solidFill>
                          <a:schemeClr val="tx1"/>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dirty="0">
                          <a:solidFill>
                            <a:srgbClr val="000000"/>
                          </a:solidFill>
                          <a:effectLst/>
                          <a:latin typeface="Calibri" charset="0"/>
                          <a:ea typeface="Calibri" charset="0"/>
                          <a:cs typeface="Calibri" charset="0"/>
                        </a:rPr>
                        <a:t>Typical AFL</a:t>
                      </a:r>
                      <a:r>
                        <a:rPr lang="en-US" sz="800" baseline="0" dirty="0">
                          <a:solidFill>
                            <a:srgbClr val="000000"/>
                          </a:solidFill>
                          <a:effectLst/>
                          <a:latin typeface="Calibri" charset="0"/>
                          <a:ea typeface="Calibri" charset="0"/>
                          <a:cs typeface="Calibri" charset="0"/>
                        </a:rPr>
                        <a:t> </a:t>
                      </a:r>
                    </a:p>
                    <a:p>
                      <a:pPr marL="0" marR="0" algn="ctr">
                        <a:spcBef>
                          <a:spcPts val="0"/>
                        </a:spcBef>
                        <a:spcAft>
                          <a:spcPts val="0"/>
                        </a:spcAft>
                      </a:pPr>
                      <a:r>
                        <a:rPr lang="en-US" sz="800" baseline="0" dirty="0">
                          <a:solidFill>
                            <a:srgbClr val="000000"/>
                          </a:solidFill>
                          <a:effectLst/>
                          <a:latin typeface="Calibri" charset="0"/>
                          <a:ea typeface="Calibri" charset="0"/>
                          <a:cs typeface="Calibri" charset="0"/>
                        </a:rPr>
                        <a:t>(N = 60)</a:t>
                      </a:r>
                      <a:endParaRPr lang="en-US" sz="800" dirty="0">
                        <a:solidFill>
                          <a:srgbClr val="000000"/>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b="1" dirty="0">
                          <a:solidFill>
                            <a:srgbClr val="000000"/>
                          </a:solidFill>
                          <a:effectLst/>
                          <a:latin typeface="Calibri" charset="0"/>
                          <a:ea typeface="Calibri" charset="0"/>
                          <a:cs typeface="Calibri" charset="0"/>
                        </a:rPr>
                        <a:t>Cool Flex:</a:t>
                      </a:r>
                      <a:r>
                        <a:rPr lang="en-US" sz="800" b="1" baseline="0" dirty="0">
                          <a:solidFill>
                            <a:srgbClr val="000000"/>
                          </a:solidFill>
                          <a:effectLst/>
                          <a:latin typeface="Calibri" charset="0"/>
                          <a:ea typeface="Calibri" charset="0"/>
                          <a:cs typeface="Calibri" charset="0"/>
                        </a:rPr>
                        <a:t> 47m / 12m / 5m</a:t>
                      </a:r>
                    </a:p>
                    <a:p>
                      <a:pPr marL="0" marR="0" algn="ctr">
                        <a:spcBef>
                          <a:spcPts val="0"/>
                        </a:spcBef>
                        <a:spcAft>
                          <a:spcPts val="0"/>
                        </a:spcAft>
                      </a:pPr>
                      <a:r>
                        <a:rPr lang="en-US" sz="800" baseline="0" dirty="0">
                          <a:solidFill>
                            <a:srgbClr val="000000"/>
                          </a:solidFill>
                          <a:effectLst/>
                          <a:latin typeface="Calibri" charset="0"/>
                          <a:ea typeface="Calibri" charset="0"/>
                          <a:cs typeface="Calibri" charset="0"/>
                        </a:rPr>
                        <a:t>Conv: 47m / 11.5m / 7m</a:t>
                      </a:r>
                      <a:endParaRPr lang="en-US" sz="800" dirty="0">
                        <a:solidFill>
                          <a:srgbClr val="000000"/>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b="1" dirty="0">
                          <a:solidFill>
                            <a:schemeClr val="tx1"/>
                          </a:solidFill>
                          <a:effectLst/>
                          <a:latin typeface="Calibri" charset="0"/>
                          <a:ea typeface="Calibri" charset="0"/>
                          <a:cs typeface="Calibri" charset="0"/>
                        </a:rPr>
                        <a:t>NA</a:t>
                      </a:r>
                    </a:p>
                  </a:txBody>
                  <a:tcPr marL="45720" marR="45720" marT="27432" marB="27432" anchor="ct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1" dirty="0">
                          <a:solidFill>
                            <a:schemeClr val="tx1"/>
                          </a:solidFill>
                          <a:effectLst/>
                          <a:latin typeface="Calibri" charset="0"/>
                          <a:ea typeface="Calibri" charset="0"/>
                          <a:cs typeface="Calibri" charset="0"/>
                        </a:rPr>
                        <a:t>100% Bidirectional </a:t>
                      </a:r>
                      <a:r>
                        <a:rPr lang="en-US" sz="800" b="1" baseline="0" dirty="0">
                          <a:solidFill>
                            <a:schemeClr val="tx1"/>
                          </a:solidFill>
                          <a:effectLst/>
                          <a:latin typeface="Calibri" charset="0"/>
                          <a:ea typeface="Calibri" charset="0"/>
                          <a:cs typeface="Calibri" charset="0"/>
                        </a:rPr>
                        <a:t>block across CTI (30/30)</a:t>
                      </a:r>
                      <a:endParaRPr lang="en-US" sz="800" b="1" dirty="0">
                        <a:solidFill>
                          <a:schemeClr val="tx1"/>
                        </a:solidFill>
                        <a:effectLst/>
                        <a:latin typeface="Calibri" charset="0"/>
                        <a:ea typeface="Calibri" charset="0"/>
                        <a:cs typeface="Calibri" charset="0"/>
                      </a:endParaRPr>
                    </a:p>
                  </a:txBody>
                  <a:tcPr marL="45720" marR="45720" marT="27432" marB="27432" anchor="ct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Calibri" charset="0"/>
                          <a:ea typeface="Calibri" charset="0"/>
                          <a:cs typeface="Calibri" charset="0"/>
                        </a:rPr>
                        <a:t>Conv: 100% Bidirectional </a:t>
                      </a:r>
                      <a:r>
                        <a:rPr lang="en-US" sz="800" b="0" baseline="0" dirty="0">
                          <a:solidFill>
                            <a:schemeClr val="tx1"/>
                          </a:solidFill>
                          <a:effectLst/>
                          <a:latin typeface="Calibri" charset="0"/>
                          <a:ea typeface="Calibri" charset="0"/>
                          <a:cs typeface="Calibri" charset="0"/>
                        </a:rPr>
                        <a:t>block across CTI (30/30)</a:t>
                      </a:r>
                      <a:endParaRPr lang="en-US" sz="800" b="0" dirty="0">
                        <a:solidFill>
                          <a:schemeClr val="tx1"/>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nn-NO" sz="800" b="0" dirty="0">
                          <a:solidFill>
                            <a:schemeClr val="tx1"/>
                          </a:solidFill>
                          <a:effectLst/>
                          <a:latin typeface="Calibri" charset="0"/>
                          <a:ea typeface="Calibri" charset="0"/>
                          <a:cs typeface="Calibri" charset="0"/>
                        </a:rPr>
                        <a:t>Procedure</a:t>
                      </a:r>
                    </a:p>
                  </a:txBody>
                  <a:tcPr marL="45720" marR="45720" marT="27432" marB="27432" anchor="ctr"/>
                </a:tc>
                <a:tc>
                  <a:txBody>
                    <a:bodyPr/>
                    <a:lstStyle/>
                    <a:p>
                      <a:pPr marL="0" marR="0" algn="l">
                        <a:spcBef>
                          <a:spcPts val="0"/>
                        </a:spcBef>
                        <a:spcAft>
                          <a:spcPts val="0"/>
                        </a:spcAft>
                      </a:pPr>
                      <a:r>
                        <a:rPr lang="nn-NO" sz="800" b="0" dirty="0">
                          <a:solidFill>
                            <a:schemeClr val="tx1"/>
                          </a:solidFill>
                          <a:effectLst/>
                          <a:latin typeface="Calibri" charset="0"/>
                          <a:ea typeface="Calibri" charset="0"/>
                          <a:cs typeface="Calibri" charset="0"/>
                        </a:rPr>
                        <a:t>Steam</a:t>
                      </a:r>
                      <a:r>
                        <a:rPr lang="nn-NO" sz="800" b="0" baseline="0" dirty="0">
                          <a:solidFill>
                            <a:schemeClr val="tx1"/>
                          </a:solidFill>
                          <a:effectLst/>
                          <a:latin typeface="Calibri" charset="0"/>
                          <a:ea typeface="Calibri" charset="0"/>
                          <a:cs typeface="Calibri" charset="0"/>
                        </a:rPr>
                        <a:t> pops: </a:t>
                      </a:r>
                      <a:r>
                        <a:rPr lang="en-US" sz="800" b="0" dirty="0">
                          <a:solidFill>
                            <a:schemeClr val="tx1"/>
                          </a:solidFill>
                          <a:effectLst/>
                          <a:latin typeface="Calibri" charset="0"/>
                          <a:ea typeface="Calibri" charset="0"/>
                          <a:cs typeface="Calibri" charset="0"/>
                        </a:rPr>
                        <a:t>10%</a:t>
                      </a:r>
                      <a:r>
                        <a:rPr lang="en-US" sz="800" b="0" baseline="0" dirty="0">
                          <a:solidFill>
                            <a:schemeClr val="tx1"/>
                          </a:solidFill>
                          <a:effectLst/>
                          <a:latin typeface="Calibri" charset="0"/>
                          <a:ea typeface="Calibri" charset="0"/>
                          <a:cs typeface="Calibri" charset="0"/>
                        </a:rPr>
                        <a:t> (</a:t>
                      </a:r>
                      <a:r>
                        <a:rPr lang="en-US" sz="800" b="0" dirty="0">
                          <a:solidFill>
                            <a:schemeClr val="tx1"/>
                          </a:solidFill>
                          <a:effectLst/>
                          <a:latin typeface="Calibri" charset="0"/>
                          <a:ea typeface="Calibri" charset="0"/>
                          <a:cs typeface="Calibri" charset="0"/>
                        </a:rPr>
                        <a:t>3/30)</a:t>
                      </a:r>
                      <a:r>
                        <a:rPr lang="en-US" sz="800" b="0" baseline="0" dirty="0">
                          <a:solidFill>
                            <a:schemeClr val="tx1"/>
                          </a:solidFill>
                          <a:effectLst/>
                          <a:latin typeface="Calibri" charset="0"/>
                          <a:ea typeface="Calibri" charset="0"/>
                          <a:cs typeface="Calibri" charset="0"/>
                        </a:rPr>
                        <a:t> Flex vs 7% (2/30) Conv – no sequelae; no </a:t>
                      </a:r>
                      <a:r>
                        <a:rPr lang="en-US" sz="800" b="0" baseline="0" dirty="0" err="1">
                          <a:solidFill>
                            <a:schemeClr val="tx1"/>
                          </a:solidFill>
                          <a:effectLst/>
                          <a:latin typeface="Calibri" charset="0"/>
                          <a:ea typeface="Calibri" charset="0"/>
                          <a:cs typeface="Calibri" charset="0"/>
                        </a:rPr>
                        <a:t>peri</a:t>
                      </a:r>
                      <a:r>
                        <a:rPr lang="en-US" sz="800" b="0" baseline="0" dirty="0">
                          <a:solidFill>
                            <a:schemeClr val="tx1"/>
                          </a:solidFill>
                          <a:effectLst/>
                          <a:latin typeface="Calibri" charset="0"/>
                          <a:ea typeface="Calibri" charset="0"/>
                          <a:cs typeface="Calibri" charset="0"/>
                        </a:rPr>
                        <a:t>-procedural complications; no char or coagulum on catheter </a:t>
                      </a:r>
                      <a:endParaRPr lang="nn-NO" sz="800" b="0" dirty="0">
                        <a:solidFill>
                          <a:schemeClr val="tx1"/>
                        </a:solidFill>
                        <a:effectLst/>
                        <a:latin typeface="Calibri" charset="0"/>
                        <a:ea typeface="Calibri" charset="0"/>
                        <a:cs typeface="Calibri" charset="0"/>
                      </a:endParaRPr>
                    </a:p>
                  </a:txBody>
                  <a:tcPr marL="45720" marR="45720" marT="27432" marB="27432" anchor="ctr"/>
                </a:tc>
                <a:extLst>
                  <a:ext uri="{0D108BD9-81ED-4DB2-BD59-A6C34878D82A}">
                    <a16:rowId xmlns:a16="http://schemas.microsoft.com/office/drawing/2014/main" val="10002"/>
                  </a:ext>
                </a:extLst>
              </a:tr>
              <a:tr h="404835">
                <a:tc>
                  <a:txBody>
                    <a:bodyPr/>
                    <a:lstStyle/>
                    <a:p>
                      <a:pPr marL="0" marR="0" algn="l">
                        <a:spcBef>
                          <a:spcPts val="0"/>
                        </a:spcBef>
                        <a:spcAft>
                          <a:spcPts val="0"/>
                        </a:spcAft>
                      </a:pPr>
                      <a:r>
                        <a:rPr lang="en-US" sz="800" b="1" u="none" dirty="0" err="1">
                          <a:solidFill>
                            <a:schemeClr val="tx1"/>
                          </a:solidFill>
                          <a:effectLst/>
                          <a:latin typeface="Calibri" charset="0"/>
                          <a:ea typeface="Calibri" charset="0"/>
                          <a:cs typeface="Calibri" charset="0"/>
                        </a:rPr>
                        <a:t>Hamaya</a:t>
                      </a:r>
                      <a:r>
                        <a:rPr lang="en-US" sz="800" b="1" u="none" dirty="0">
                          <a:solidFill>
                            <a:schemeClr val="tx1"/>
                          </a:solidFill>
                          <a:effectLst/>
                          <a:latin typeface="Calibri" charset="0"/>
                          <a:ea typeface="Calibri" charset="0"/>
                          <a:cs typeface="Calibri" charset="0"/>
                        </a:rPr>
                        <a:t>, 2018</a:t>
                      </a:r>
                      <a:r>
                        <a:rPr lang="en-US" sz="800" b="1" u="none" baseline="30000" dirty="0">
                          <a:solidFill>
                            <a:schemeClr val="tx1"/>
                          </a:solidFill>
                          <a:effectLst/>
                          <a:latin typeface="Calibri" charset="0"/>
                          <a:ea typeface="Calibri" charset="0"/>
                          <a:cs typeface="Calibri" charset="0"/>
                        </a:rPr>
                        <a:t>3</a:t>
                      </a:r>
                      <a:endParaRPr lang="en-US" sz="800" b="1" u="none" dirty="0">
                        <a:solidFill>
                          <a:schemeClr val="tx1"/>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dirty="0">
                          <a:solidFill>
                            <a:srgbClr val="000000"/>
                          </a:solidFill>
                          <a:effectLst/>
                          <a:latin typeface="Calibri" charset="0"/>
                          <a:ea typeface="Calibri" charset="0"/>
                          <a:cs typeface="Calibri" charset="0"/>
                        </a:rPr>
                        <a:t>CTI ablation (AFL)</a:t>
                      </a:r>
                      <a:br>
                        <a:rPr lang="en-US" sz="800" dirty="0">
                          <a:solidFill>
                            <a:srgbClr val="000000"/>
                          </a:solidFill>
                          <a:effectLst/>
                          <a:latin typeface="Calibri" charset="0"/>
                          <a:ea typeface="Calibri" charset="0"/>
                          <a:cs typeface="Calibri" charset="0"/>
                        </a:rPr>
                      </a:br>
                      <a:r>
                        <a:rPr lang="en-US" sz="800" dirty="0">
                          <a:solidFill>
                            <a:srgbClr val="000000"/>
                          </a:solidFill>
                          <a:effectLst/>
                          <a:latin typeface="Calibri" charset="0"/>
                          <a:ea typeface="Calibri" charset="0"/>
                          <a:cs typeface="Calibri" charset="0"/>
                        </a:rPr>
                        <a:t>(N = 100)</a:t>
                      </a:r>
                    </a:p>
                  </a:txBody>
                  <a:tcPr marL="45720" marR="45720" marT="27432" marB="27432" anchor="ctr"/>
                </a:tc>
                <a:tc>
                  <a:txBody>
                    <a:bodyPr/>
                    <a:lstStyle/>
                    <a:p>
                      <a:pPr marL="0" marR="0" indent="0" algn="ctr" defTabSz="914362"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Calibri" charset="0"/>
                          <a:ea typeface="Calibri" charset="0"/>
                          <a:cs typeface="Calibri" charset="0"/>
                        </a:rPr>
                        <a:t>Flex:  </a:t>
                      </a:r>
                      <a:r>
                        <a:rPr lang="en-US" sz="800" b="1" baseline="0" dirty="0">
                          <a:solidFill>
                            <a:srgbClr val="000000"/>
                          </a:solidFill>
                          <a:effectLst/>
                          <a:latin typeface="Calibri" charset="0"/>
                          <a:ea typeface="Calibri" charset="0"/>
                          <a:cs typeface="Calibri" charset="0"/>
                        </a:rPr>
                        <a:t>16.5m / 6m / 5.5m</a:t>
                      </a:r>
                    </a:p>
                    <a:p>
                      <a:pPr marL="0" marR="0" algn="ctr">
                        <a:spcBef>
                          <a:spcPts val="0"/>
                        </a:spcBef>
                        <a:spcAft>
                          <a:spcPts val="0"/>
                        </a:spcAft>
                      </a:pPr>
                      <a:r>
                        <a:rPr lang="en-US" sz="800" baseline="0" dirty="0">
                          <a:solidFill>
                            <a:srgbClr val="000000"/>
                          </a:solidFill>
                          <a:effectLst/>
                          <a:latin typeface="Calibri" charset="0"/>
                          <a:ea typeface="Calibri" charset="0"/>
                          <a:cs typeface="Calibri" charset="0"/>
                        </a:rPr>
                        <a:t>Conv: 20.5m / 10.2m / 6.5m</a:t>
                      </a:r>
                      <a:endParaRPr lang="en-US" sz="800" dirty="0">
                        <a:solidFill>
                          <a:srgbClr val="000000"/>
                        </a:solidFill>
                        <a:effectLst/>
                        <a:latin typeface="Calibri" charset="0"/>
                        <a:ea typeface="Calibri" charset="0"/>
                        <a:cs typeface="Calibri" charset="0"/>
                      </a:endParaRPr>
                    </a:p>
                    <a:p>
                      <a:pPr marL="0" marR="0" algn="ctr">
                        <a:spcBef>
                          <a:spcPts val="0"/>
                        </a:spcBef>
                        <a:spcAft>
                          <a:spcPts val="0"/>
                        </a:spcAft>
                      </a:pPr>
                      <a:r>
                        <a:rPr lang="en-US" sz="800" baseline="0" dirty="0">
                          <a:solidFill>
                            <a:srgbClr val="000000"/>
                          </a:solidFill>
                          <a:effectLst/>
                          <a:latin typeface="Calibri" charset="0"/>
                          <a:ea typeface="Calibri" charset="0"/>
                          <a:cs typeface="Calibri" charset="0"/>
                        </a:rPr>
                        <a:t>CF: 20m / 8.7m / 4.5m</a:t>
                      </a:r>
                      <a:endParaRPr lang="en-US" sz="800" dirty="0">
                        <a:solidFill>
                          <a:srgbClr val="000000"/>
                        </a:solidFill>
                        <a:effectLst/>
                        <a:latin typeface="Calibri" charset="0"/>
                        <a:ea typeface="Calibri" charset="0"/>
                        <a:cs typeface="Calibri" charset="0"/>
                      </a:endParaRPr>
                    </a:p>
                  </a:txBody>
                  <a:tcPr marL="45720" marR="45720" marT="27432" marB="27432" anchor="ctr"/>
                </a:tc>
                <a:tc>
                  <a:txBody>
                    <a:bodyPr/>
                    <a:lstStyle/>
                    <a:p>
                      <a:pPr marL="0" marR="0" algn="ctr">
                        <a:spcBef>
                          <a:spcPts val="0"/>
                        </a:spcBef>
                        <a:spcAft>
                          <a:spcPts val="0"/>
                        </a:spcAft>
                      </a:pPr>
                      <a:r>
                        <a:rPr lang="en-US" sz="800" b="1" dirty="0">
                          <a:solidFill>
                            <a:schemeClr val="tx1"/>
                          </a:solidFill>
                          <a:effectLst/>
                          <a:latin typeface="Calibri" charset="0"/>
                          <a:ea typeface="Calibri" charset="0"/>
                          <a:cs typeface="Calibri" charset="0"/>
                        </a:rPr>
                        <a:t>100% CTI block</a:t>
                      </a:r>
                    </a:p>
                    <a:p>
                      <a:pPr marL="0" marR="0" algn="ctr">
                        <a:spcBef>
                          <a:spcPts val="0"/>
                        </a:spcBef>
                        <a:spcAft>
                          <a:spcPts val="0"/>
                        </a:spcAft>
                      </a:pPr>
                      <a:r>
                        <a:rPr lang="en-US" sz="800" b="1" dirty="0">
                          <a:solidFill>
                            <a:schemeClr val="tx1"/>
                          </a:solidFill>
                          <a:effectLst/>
                          <a:latin typeface="Calibri" charset="0"/>
                          <a:ea typeface="Calibri" charset="0"/>
                          <a:cs typeface="Calibri" charset="0"/>
                        </a:rPr>
                        <a:t>(N = 32)</a:t>
                      </a:r>
                    </a:p>
                  </a:txBody>
                  <a:tcPr marL="45720" marR="45720" marT="27432" marB="27432" anchor="ctr"/>
                </a:tc>
                <a:tc>
                  <a:txBody>
                    <a:bodyPr/>
                    <a:lstStyle/>
                    <a:p>
                      <a:pPr marL="0" marR="0" algn="ctr">
                        <a:spcBef>
                          <a:spcPts val="0"/>
                        </a:spcBef>
                        <a:spcAft>
                          <a:spcPts val="0"/>
                        </a:spcAft>
                      </a:pPr>
                      <a:r>
                        <a:rPr lang="en-US" sz="800" b="1" dirty="0">
                          <a:solidFill>
                            <a:schemeClr val="tx1"/>
                          </a:solidFill>
                          <a:effectLst/>
                          <a:latin typeface="Calibri" charset="0"/>
                          <a:ea typeface="Calibri" charset="0"/>
                          <a:cs typeface="Calibri" charset="0"/>
                        </a:rPr>
                        <a:t>NA</a:t>
                      </a:r>
                    </a:p>
                  </a:txBody>
                  <a:tcPr marL="45720" marR="45720" marT="27432" marB="27432" anchor="ctr"/>
                </a:tc>
                <a:tc>
                  <a:txBody>
                    <a:bodyPr/>
                    <a:lstStyle/>
                    <a:p>
                      <a:pPr marL="0" marR="0" algn="ctr">
                        <a:spcBef>
                          <a:spcPts val="0"/>
                        </a:spcBef>
                        <a:spcAft>
                          <a:spcPts val="0"/>
                        </a:spcAft>
                      </a:pPr>
                      <a:r>
                        <a:rPr lang="en-US" sz="800" dirty="0">
                          <a:solidFill>
                            <a:schemeClr val="tx1"/>
                          </a:solidFill>
                          <a:effectLst/>
                          <a:latin typeface="Calibri" charset="0"/>
                          <a:ea typeface="Calibri" charset="0"/>
                          <a:cs typeface="Calibri" charset="0"/>
                        </a:rPr>
                        <a:t>Conv:  88% CTI block (N = 34)</a:t>
                      </a:r>
                    </a:p>
                    <a:p>
                      <a:pPr marL="0" marR="0" algn="ctr">
                        <a:spcBef>
                          <a:spcPts val="0"/>
                        </a:spcBef>
                        <a:spcAft>
                          <a:spcPts val="0"/>
                        </a:spcAft>
                      </a:pPr>
                      <a:r>
                        <a:rPr lang="en-US" sz="800" dirty="0">
                          <a:solidFill>
                            <a:schemeClr val="tx1"/>
                          </a:solidFill>
                          <a:effectLst/>
                          <a:latin typeface="Calibri" charset="0"/>
                          <a:ea typeface="Calibri" charset="0"/>
                          <a:cs typeface="Calibri" charset="0"/>
                        </a:rPr>
                        <a:t>CF:  79% CTI block </a:t>
                      </a:r>
                    </a:p>
                    <a:p>
                      <a:pPr marL="0" marR="0" algn="ctr">
                        <a:spcBef>
                          <a:spcPts val="0"/>
                        </a:spcBef>
                        <a:spcAft>
                          <a:spcPts val="0"/>
                        </a:spcAft>
                      </a:pPr>
                      <a:r>
                        <a:rPr lang="en-US" sz="800" dirty="0">
                          <a:solidFill>
                            <a:schemeClr val="tx1"/>
                          </a:solidFill>
                          <a:effectLst/>
                          <a:latin typeface="Calibri" charset="0"/>
                          <a:ea typeface="Calibri" charset="0"/>
                          <a:cs typeface="Calibri" charset="0"/>
                        </a:rPr>
                        <a:t>(N = 34)</a:t>
                      </a:r>
                    </a:p>
                  </a:txBody>
                  <a:tcPr marL="45720" marR="45720" marT="27432" marB="27432" anchor="ctr"/>
                </a:tc>
                <a:tc>
                  <a:txBody>
                    <a:bodyPr/>
                    <a:lstStyle/>
                    <a:p>
                      <a:pPr marL="0" marR="0" algn="ctr">
                        <a:spcBef>
                          <a:spcPts val="0"/>
                        </a:spcBef>
                        <a:spcAft>
                          <a:spcPts val="0"/>
                        </a:spcAft>
                      </a:pPr>
                      <a:r>
                        <a:rPr lang="en-US" sz="800" b="0" dirty="0">
                          <a:solidFill>
                            <a:schemeClr val="tx1"/>
                          </a:solidFill>
                          <a:effectLst/>
                          <a:latin typeface="Calibri" charset="0"/>
                          <a:ea typeface="Calibri" charset="0"/>
                          <a:cs typeface="Calibri" charset="0"/>
                        </a:rPr>
                        <a:t>Procedure</a:t>
                      </a:r>
                    </a:p>
                  </a:txBody>
                  <a:tcPr marL="45720" marR="45720" marT="27432" marB="27432" anchor="ctr"/>
                </a:tc>
                <a:tc>
                  <a:txBody>
                    <a:bodyPr/>
                    <a:lstStyle/>
                    <a:p>
                      <a:pPr marL="0" marR="0" algn="l">
                        <a:spcBef>
                          <a:spcPts val="0"/>
                        </a:spcBef>
                        <a:spcAft>
                          <a:spcPts val="0"/>
                        </a:spcAft>
                      </a:pPr>
                      <a:r>
                        <a:rPr lang="en-US" sz="800" b="0" kern="1200" baseline="0" dirty="0">
                          <a:solidFill>
                            <a:schemeClr val="tx1"/>
                          </a:solidFill>
                          <a:effectLst/>
                          <a:latin typeface="Calibri" charset="0"/>
                          <a:ea typeface="Calibri" charset="0"/>
                          <a:cs typeface="Calibri" charset="0"/>
                        </a:rPr>
                        <a:t>Audible steam pop:  0 Flex, 0 Conv, 1 with contact force (CF) catheter; no other complications reported</a:t>
                      </a:r>
                    </a:p>
                  </a:txBody>
                  <a:tcPr marL="45720" marR="45720" marT="27432" marB="27432" anchor="ctr"/>
                </a:tc>
                <a:extLst>
                  <a:ext uri="{0D108BD9-81ED-4DB2-BD59-A6C34878D82A}">
                    <a16:rowId xmlns:a16="http://schemas.microsoft.com/office/drawing/2014/main" val="10003"/>
                  </a:ext>
                </a:extLst>
              </a:tr>
            </a:tbl>
          </a:graphicData>
        </a:graphic>
      </p:graphicFrame>
      <p:sp>
        <p:nvSpPr>
          <p:cNvPr id="9" name="TextBox 8"/>
          <p:cNvSpPr txBox="1"/>
          <p:nvPr/>
        </p:nvSpPr>
        <p:spPr>
          <a:xfrm>
            <a:off x="395667" y="570549"/>
            <a:ext cx="5395222" cy="246221"/>
          </a:xfrm>
          <a:prstGeom prst="rect">
            <a:avLst/>
          </a:prstGeom>
          <a:noFill/>
        </p:spPr>
        <p:txBody>
          <a:bodyPr wrap="square" rtlCol="0">
            <a:spAutoFit/>
          </a:bodyPr>
          <a:lstStyle/>
          <a:p>
            <a:r>
              <a:rPr lang="en-US" sz="1000" b="0" dirty="0">
                <a:solidFill>
                  <a:schemeClr val="tx1">
                    <a:lumMod val="50000"/>
                    <a:lumOff val="50000"/>
                  </a:schemeClr>
                </a:solidFill>
              </a:rPr>
              <a:t>Devices are CE marked and are not indicated or available for commercial use in all countries. </a:t>
            </a:r>
          </a:p>
        </p:txBody>
      </p:sp>
    </p:spTree>
    <p:extLst>
      <p:ext uri="{BB962C8B-B14F-4D97-AF65-F5344CB8AC3E}">
        <p14:creationId xmlns:p14="http://schemas.microsoft.com/office/powerpoint/2010/main" val="7725280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81000" y="1066801"/>
            <a:ext cx="5350233" cy="4076700"/>
          </a:xfrm>
          <a:prstGeom prst="rect">
            <a:avLst/>
          </a:prstGeom>
        </p:spPr>
        <p:txBody>
          <a:bodyPr vert="horz" lIns="0" tIns="0" rIns="91440" bIns="45720" rtlCol="0" anchor="b">
            <a:noAutofit/>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800" dirty="0">
                <a:solidFill>
                  <a:schemeClr val="bg1"/>
                </a:solidFill>
                <a:latin typeface="+mn-lt"/>
              </a:rPr>
              <a:t>Abbott</a:t>
            </a:r>
          </a:p>
          <a:p>
            <a:pPr>
              <a:spcBef>
                <a:spcPts val="0"/>
              </a:spcBef>
            </a:pPr>
            <a:r>
              <a:rPr lang="en-US" sz="800" b="0" dirty="0">
                <a:solidFill>
                  <a:schemeClr val="bg1"/>
                </a:solidFill>
                <a:latin typeface="+mn-lt"/>
              </a:rPr>
              <a:t>One St. Jude Medical Dr., St. Paul, MN 55117 USA</a:t>
            </a:r>
            <a:br>
              <a:rPr lang="en-US" sz="800" b="0" dirty="0">
                <a:solidFill>
                  <a:schemeClr val="bg1"/>
                </a:solidFill>
                <a:latin typeface="+mn-lt"/>
              </a:rPr>
            </a:br>
            <a:r>
              <a:rPr lang="en-US" sz="800" b="0" dirty="0">
                <a:solidFill>
                  <a:schemeClr val="bg1"/>
                </a:solidFill>
                <a:latin typeface="+mn-lt"/>
              </a:rPr>
              <a:t>Tel: 1.651.756.2000</a:t>
            </a:r>
          </a:p>
          <a:p>
            <a:pPr>
              <a:spcBef>
                <a:spcPts val="0"/>
              </a:spcBef>
            </a:pPr>
            <a:r>
              <a:rPr lang="en-US" sz="800" b="0" dirty="0">
                <a:solidFill>
                  <a:schemeClr val="bg1"/>
                </a:solidFill>
                <a:latin typeface="+mn-lt"/>
              </a:rPr>
              <a:t>Abbott.com</a:t>
            </a:r>
          </a:p>
          <a:p>
            <a:pPr>
              <a:spcBef>
                <a:spcPts val="0"/>
              </a:spcBef>
            </a:pPr>
            <a:endParaRPr lang="en-US" sz="800" b="0" dirty="0">
              <a:solidFill>
                <a:schemeClr val="bg1"/>
              </a:solidFill>
              <a:latin typeface="+mn-lt"/>
            </a:endParaRPr>
          </a:p>
          <a:p>
            <a:pPr>
              <a:spcBef>
                <a:spcPts val="300"/>
              </a:spcBef>
            </a:pPr>
            <a:r>
              <a:rPr lang="en-US" sz="800" b="0" dirty="0">
                <a:solidFill>
                  <a:schemeClr val="bg1"/>
                </a:solidFill>
                <a:latin typeface="+mn-lt"/>
              </a:rPr>
              <a:t>™ Indicates a trademark of the Abbott group of companies. </a:t>
            </a:r>
          </a:p>
          <a:p>
            <a:pPr>
              <a:spcBef>
                <a:spcPts val="300"/>
              </a:spcBef>
            </a:pPr>
            <a:r>
              <a:rPr lang="en-US" sz="800" b="0" dirty="0">
                <a:solidFill>
                  <a:schemeClr val="bg1"/>
                </a:solidFill>
                <a:latin typeface="+mn-lt"/>
              </a:rPr>
              <a:t>‡ Indicates a third party trademark, which is property of its respective owner.</a:t>
            </a:r>
          </a:p>
          <a:p>
            <a:pPr>
              <a:spcBef>
                <a:spcPts val="300"/>
              </a:spcBef>
            </a:pPr>
            <a:r>
              <a:rPr lang="en-US" sz="800" b="0" dirty="0">
                <a:solidFill>
                  <a:schemeClr val="bg1"/>
                </a:solidFill>
                <a:latin typeface="+mn-lt"/>
              </a:rPr>
              <a:t>© 2019 Abbott. All Rights Reserved.</a:t>
            </a:r>
          </a:p>
          <a:p>
            <a:endParaRPr lang="en-US" sz="800" b="0" dirty="0">
              <a:solidFill>
                <a:schemeClr val="bg1"/>
              </a:solidFill>
              <a:latin typeface="+mn-lt"/>
            </a:endParaRPr>
          </a:p>
        </p:txBody>
      </p:sp>
    </p:spTree>
    <p:extLst>
      <p:ext uri="{BB962C8B-B14F-4D97-AF65-F5344CB8AC3E}">
        <p14:creationId xmlns:p14="http://schemas.microsoft.com/office/powerpoint/2010/main" val="34468698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Evidence</a:t>
            </a:r>
          </a:p>
        </p:txBody>
      </p:sp>
      <p:sp>
        <p:nvSpPr>
          <p:cNvPr id="3" name="Subtitle 2"/>
          <p:cNvSpPr>
            <a:spLocks noGrp="1"/>
          </p:cNvSpPr>
          <p:nvPr>
            <p:ph type="body" idx="1"/>
          </p:nvPr>
        </p:nvSpPr>
        <p:spPr/>
        <p:txBody>
          <a:bodyPr/>
          <a:lstStyle/>
          <a:p>
            <a:r>
              <a:rPr lang="en-US" dirty="0" err="1"/>
              <a:t>Af</a:t>
            </a:r>
            <a:r>
              <a:rPr lang="en-US" dirty="0"/>
              <a:t> ablation guided by</a:t>
            </a:r>
            <a:br>
              <a:rPr lang="en-US" dirty="0"/>
            </a:br>
            <a:r>
              <a:rPr lang="en-US" dirty="0" err="1"/>
              <a:t>Agilis</a:t>
            </a:r>
            <a:r>
              <a:rPr lang="en-US" dirty="0"/>
              <a:t>™ NXT Steerable Sheath technology</a:t>
            </a:r>
          </a:p>
        </p:txBody>
      </p:sp>
      <p:sp>
        <p:nvSpPr>
          <p:cNvPr id="11" name="Date Placeholder 10"/>
          <p:cNvSpPr>
            <a:spLocks noGrp="1"/>
          </p:cNvSpPr>
          <p:nvPr>
            <p:ph type="dt" sz="half" idx="10"/>
          </p:nvPr>
        </p:nvSpPr>
        <p:spPr/>
        <p:txBody>
          <a:bodyPr/>
          <a:lstStyle/>
          <a:p>
            <a:fld id="{E4E5ACB0-E7BF-2A4F-9B6A-8FF3B6B1C169}" type="datetime1">
              <a:rPr lang="en-US" smtClean="0"/>
              <a:pPr/>
              <a:t>3/29/2019</a:t>
            </a:fld>
            <a:endParaRPr lang="en-US"/>
          </a:p>
        </p:txBody>
      </p:sp>
      <p:sp>
        <p:nvSpPr>
          <p:cNvPr id="4" name="Slide Number Placeholder 3"/>
          <p:cNvSpPr>
            <a:spLocks noGrp="1"/>
          </p:cNvSpPr>
          <p:nvPr>
            <p:ph type="sldNum" sz="quarter" idx="12"/>
          </p:nvPr>
        </p:nvSpPr>
        <p:spPr/>
        <p:txBody>
          <a:bodyPr/>
          <a:lstStyle/>
          <a:p>
            <a:fld id="{B5E5DBCF-1D51-C641-BCE7-C1621196A4B9}" type="slidenum">
              <a:rPr lang="en-US" smtClean="0"/>
              <a:pPr/>
              <a:t>97</a:t>
            </a:fld>
            <a:endParaRPr lang="en-US" dirty="0"/>
          </a:p>
        </p:txBody>
      </p:sp>
      <p:sp>
        <p:nvSpPr>
          <p:cNvPr id="6" name="Action Button: Go Home 5">
            <a:hlinkClick r:id="rId3" action="ppaction://hlinksldjump" highlightClick="1"/>
            <a:extLst>
              <a:ext uri="{FF2B5EF4-FFF2-40B4-BE49-F238E27FC236}">
                <a16:creationId xmlns:a16="http://schemas.microsoft.com/office/drawing/2014/main" id="{05D85711-2281-4D99-A1A7-50B4428379BF}"/>
              </a:ext>
            </a:extLst>
          </p:cNvPr>
          <p:cNvSpPr/>
          <p:nvPr/>
        </p:nvSpPr>
        <p:spPr>
          <a:xfrm>
            <a:off x="502920" y="4680684"/>
            <a:ext cx="453224" cy="280979"/>
          </a:xfrm>
          <a:prstGeom prst="actionButtonHo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2883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sjm.com/~/media/galaxy/hcp/featured-products/ep/agilis-nxt-steerable-introducer/agili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2719">
            <a:off x="5384279" y="514530"/>
            <a:ext cx="3246528" cy="324652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err="1"/>
              <a:t>Agilis</a:t>
            </a:r>
            <a:r>
              <a:rPr lang="en-US" baseline="30000" dirty="0"/>
              <a:t>™</a:t>
            </a:r>
            <a:r>
              <a:rPr lang="en-US" dirty="0"/>
              <a:t> </a:t>
            </a:r>
            <a:r>
              <a:rPr lang="en-US" dirty="0" err="1"/>
              <a:t>NxT</a:t>
            </a:r>
            <a:r>
              <a:rPr lang="en-US" dirty="0"/>
              <a:t> steerable introducer</a:t>
            </a:r>
          </a:p>
        </p:txBody>
      </p:sp>
      <p:sp>
        <p:nvSpPr>
          <p:cNvPr id="21" name="Content Placeholder 20"/>
          <p:cNvSpPr>
            <a:spLocks noGrp="1"/>
          </p:cNvSpPr>
          <p:nvPr>
            <p:ph idx="1"/>
          </p:nvPr>
        </p:nvSpPr>
        <p:spPr/>
        <p:txBody>
          <a:bodyPr/>
          <a:lstStyle/>
          <a:p>
            <a:r>
              <a:rPr lang="en-US" sz="1300" dirty="0">
                <a:solidFill>
                  <a:schemeClr val="tx2"/>
                </a:solidFill>
              </a:rPr>
              <a:t>Used by physicians in more than 600,000 procedures, the </a:t>
            </a:r>
            <a:r>
              <a:rPr lang="en-US" sz="1300" dirty="0" err="1">
                <a:solidFill>
                  <a:schemeClr val="tx2"/>
                </a:solidFill>
              </a:rPr>
              <a:t>Agilis</a:t>
            </a:r>
            <a:r>
              <a:rPr lang="en-US" sz="1300" dirty="0">
                <a:solidFill>
                  <a:schemeClr val="tx2"/>
                </a:solidFill>
              </a:rPr>
              <a:t>™ </a:t>
            </a:r>
            <a:r>
              <a:rPr lang="en-US" sz="1300" dirty="0" err="1">
                <a:solidFill>
                  <a:schemeClr val="tx2"/>
                </a:solidFill>
              </a:rPr>
              <a:t>NxT</a:t>
            </a:r>
            <a:r>
              <a:rPr lang="en-US" sz="1300" dirty="0">
                <a:solidFill>
                  <a:schemeClr val="tx2"/>
                </a:solidFill>
              </a:rPr>
              <a:t> introducer </a:t>
            </a:r>
            <a:br>
              <a:rPr lang="en-US" sz="1300" dirty="0">
                <a:solidFill>
                  <a:schemeClr val="tx2"/>
                </a:solidFill>
              </a:rPr>
            </a:br>
            <a:r>
              <a:rPr lang="en-US" sz="1300" dirty="0">
                <a:solidFill>
                  <a:schemeClr val="tx2"/>
                </a:solidFill>
              </a:rPr>
              <a:t>is the introducer of choice for a growing number of physicians.</a:t>
            </a:r>
            <a:r>
              <a:rPr lang="en-US" sz="1300" baseline="30000" dirty="0">
                <a:solidFill>
                  <a:schemeClr val="tx2"/>
                </a:solidFill>
              </a:rPr>
              <a:t>1</a:t>
            </a:r>
          </a:p>
          <a:p>
            <a:pPr lvl="0"/>
            <a:r>
              <a:rPr lang="en-US" sz="1300" dirty="0"/>
              <a:t>Key Benefits</a:t>
            </a:r>
          </a:p>
          <a:p>
            <a:pPr lvl="1"/>
            <a:r>
              <a:rPr lang="en-US" sz="1300" b="1" dirty="0"/>
              <a:t>Rely on consistent support </a:t>
            </a:r>
            <a:r>
              <a:rPr lang="en-US" sz="1300" dirty="0"/>
              <a:t>for your catheter from standard to complex </a:t>
            </a:r>
            <a:br>
              <a:rPr lang="en-US" sz="1300" dirty="0"/>
            </a:br>
            <a:r>
              <a:rPr lang="en-US" sz="1300" dirty="0"/>
              <a:t>procedures with a proprietary shaft designed to provide a unique </a:t>
            </a:r>
            <a:br>
              <a:rPr lang="en-US" sz="1300" dirty="0"/>
            </a:br>
            <a:r>
              <a:rPr lang="en-US" sz="1300" dirty="0"/>
              <a:t>combination of </a:t>
            </a:r>
            <a:r>
              <a:rPr lang="en-US" sz="1300" dirty="0" err="1"/>
              <a:t>torquability</a:t>
            </a:r>
            <a:r>
              <a:rPr lang="en-US" sz="1300" dirty="0"/>
              <a:t>, </a:t>
            </a:r>
            <a:r>
              <a:rPr lang="en-US" sz="1300" dirty="0" err="1"/>
              <a:t>pushability</a:t>
            </a:r>
            <a:r>
              <a:rPr lang="en-US" sz="1300" dirty="0"/>
              <a:t> and kink resistance.</a:t>
            </a:r>
          </a:p>
          <a:p>
            <a:pPr lvl="1"/>
            <a:r>
              <a:rPr lang="en-US" sz="1300" b="1" dirty="0"/>
              <a:t>Steer confidently in hard-to-reach areas </a:t>
            </a:r>
            <a:r>
              <a:rPr lang="en-US" sz="1300" dirty="0"/>
              <a:t>where you need it </a:t>
            </a:r>
            <a:br>
              <a:rPr lang="en-US" sz="1300" dirty="0"/>
            </a:br>
            <a:r>
              <a:rPr lang="en-US" sz="1300" dirty="0"/>
              <a:t>most with enhanced mobility using the Dual-Reach™ </a:t>
            </a:r>
            <a:br>
              <a:rPr lang="en-US" sz="1300" dirty="0"/>
            </a:br>
            <a:r>
              <a:rPr lang="en-US" sz="1300" dirty="0"/>
              <a:t>bi-directional deflection.</a:t>
            </a:r>
          </a:p>
          <a:p>
            <a:pPr lvl="1"/>
            <a:r>
              <a:rPr lang="en-US" sz="1300" b="1" dirty="0"/>
              <a:t>Achieve precise and stable positioning </a:t>
            </a:r>
            <a:r>
              <a:rPr lang="en-US" sz="1300" dirty="0"/>
              <a:t>with minute tip </a:t>
            </a:r>
            <a:br>
              <a:rPr lang="en-US" sz="1300" dirty="0"/>
            </a:br>
            <a:r>
              <a:rPr lang="en-US" sz="1300" dirty="0"/>
              <a:t>movements and auto-lock to support your ablation catheter </a:t>
            </a:r>
            <a:br>
              <a:rPr lang="en-US" sz="1300" dirty="0"/>
            </a:br>
            <a:r>
              <a:rPr lang="en-US" sz="1300" dirty="0"/>
              <a:t>during challenging procedures.</a:t>
            </a:r>
          </a:p>
          <a:p>
            <a:pPr lvl="1"/>
            <a:r>
              <a:rPr lang="en-US" sz="1300" b="1" dirty="0"/>
              <a:t>Keep effective hemostasis </a:t>
            </a:r>
            <a:r>
              <a:rPr lang="en-US" sz="1300" dirty="0"/>
              <a:t>for your guidewire and catheter </a:t>
            </a:r>
            <a:br>
              <a:rPr lang="en-US" sz="1300" dirty="0"/>
            </a:br>
            <a:r>
              <a:rPr lang="en-US" sz="1300" dirty="0"/>
              <a:t>from start to finish with the proven </a:t>
            </a:r>
            <a:r>
              <a:rPr lang="en-US" sz="1300" dirty="0" err="1"/>
              <a:t>Ultimum</a:t>
            </a:r>
            <a:r>
              <a:rPr lang="en-US" sz="1300" dirty="0"/>
              <a:t>™ valve.</a:t>
            </a:r>
          </a:p>
          <a:p>
            <a:endParaRPr lang="en-US" sz="1300" dirty="0"/>
          </a:p>
        </p:txBody>
      </p:sp>
      <p:sp>
        <p:nvSpPr>
          <p:cNvPr id="15" name="Date Placeholder 14"/>
          <p:cNvSpPr>
            <a:spLocks noGrp="1"/>
          </p:cNvSpPr>
          <p:nvPr>
            <p:ph type="dt" sz="half" idx="10"/>
          </p:nvPr>
        </p:nvSpPr>
        <p:spPr/>
        <p:txBody>
          <a:bodyPr/>
          <a:lstStyle/>
          <a:p>
            <a:fld id="{7DD30527-9F8C-8040-96CB-4DFA86379002}" type="datetime1">
              <a:rPr lang="en-US" smtClean="0"/>
              <a:pPr/>
              <a:t>3/29/2019</a:t>
            </a:fld>
            <a:endParaRPr lang="en-US"/>
          </a:p>
        </p:txBody>
      </p:sp>
      <p:sp>
        <p:nvSpPr>
          <p:cNvPr id="3" name="Slide Number Placeholder 2"/>
          <p:cNvSpPr>
            <a:spLocks noGrp="1"/>
          </p:cNvSpPr>
          <p:nvPr>
            <p:ph type="sldNum" sz="quarter" idx="12"/>
          </p:nvPr>
        </p:nvSpPr>
        <p:spPr/>
        <p:txBody>
          <a:bodyPr/>
          <a:lstStyle/>
          <a:p>
            <a:fld id="{B6BCD5CC-D270-3443-8AC0-966D32F4AC4A}" type="slidenum">
              <a:rPr lang="en-US" smtClean="0"/>
              <a:pPr/>
              <a:t>98</a:t>
            </a:fld>
            <a:endParaRPr lang="en-US" dirty="0"/>
          </a:p>
        </p:txBody>
      </p:sp>
      <p:sp>
        <p:nvSpPr>
          <p:cNvPr id="2" name="Text Placeholder 1"/>
          <p:cNvSpPr>
            <a:spLocks noGrp="1"/>
          </p:cNvSpPr>
          <p:nvPr>
            <p:ph type="body" sz="quarter" idx="15"/>
          </p:nvPr>
        </p:nvSpPr>
        <p:spPr/>
        <p:txBody>
          <a:bodyPr/>
          <a:lstStyle/>
          <a:p>
            <a:r>
              <a:rPr lang="en-US" dirty="0"/>
              <a:t>1. Abbott. Data on file, 90119641.</a:t>
            </a: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266" y="2123816"/>
            <a:ext cx="1967834" cy="251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6993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TOCCASTAR: Impact of deflectable sheath use</a:t>
            </a:r>
          </a:p>
        </p:txBody>
      </p:sp>
      <p:sp>
        <p:nvSpPr>
          <p:cNvPr id="9" name="Date Placeholder 8"/>
          <p:cNvSpPr>
            <a:spLocks noGrp="1"/>
          </p:cNvSpPr>
          <p:nvPr>
            <p:ph type="dt" sz="half" idx="10"/>
          </p:nvPr>
        </p:nvSpPr>
        <p:spPr/>
        <p:txBody>
          <a:bodyPr/>
          <a:lstStyle/>
          <a:p>
            <a:fld id="{FB40ACCD-D377-3C46-9E94-D17AA6ACF10C}" type="datetime1">
              <a:rPr lang="en-US" smtClean="0"/>
              <a:pPr/>
              <a:t>3/29/2019</a:t>
            </a:fld>
            <a:endParaRPr lang="en-US"/>
          </a:p>
        </p:txBody>
      </p:sp>
      <p:sp>
        <p:nvSpPr>
          <p:cNvPr id="3" name="Slide Number Placeholder 2"/>
          <p:cNvSpPr>
            <a:spLocks noGrp="1"/>
          </p:cNvSpPr>
          <p:nvPr>
            <p:ph type="sldNum" sz="quarter" idx="12"/>
          </p:nvPr>
        </p:nvSpPr>
        <p:spPr/>
        <p:txBody>
          <a:bodyPr/>
          <a:lstStyle/>
          <a:p>
            <a:fld id="{085EDA93-A499-3148-8E05-3AFA8C8E42A8}" type="slidenum">
              <a:rPr lang="en-US" smtClean="0"/>
              <a:pPr/>
              <a:t>99</a:t>
            </a:fld>
            <a:endParaRPr lang="en-US" dirty="0"/>
          </a:p>
        </p:txBody>
      </p:sp>
      <p:sp>
        <p:nvSpPr>
          <p:cNvPr id="10" name="Text Placeholder 9"/>
          <p:cNvSpPr>
            <a:spLocks noGrp="1"/>
          </p:cNvSpPr>
          <p:nvPr>
            <p:ph type="body" sz="quarter" idx="15"/>
          </p:nvPr>
        </p:nvSpPr>
        <p:spPr/>
        <p:txBody>
          <a:bodyPr/>
          <a:lstStyle/>
          <a:p>
            <a:r>
              <a:rPr lang="en-US" dirty="0">
                <a:solidFill>
                  <a:srgbClr val="000000"/>
                </a:solidFill>
              </a:rPr>
              <a:t>1. Mansour M, et al. AF Summit, HRS, 2014.</a:t>
            </a:r>
          </a:p>
          <a:p>
            <a:r>
              <a:rPr lang="en-US" dirty="0">
                <a:solidFill>
                  <a:srgbClr val="000000"/>
                </a:solidFill>
              </a:rPr>
              <a:t>2. </a:t>
            </a:r>
            <a:r>
              <a:rPr lang="en-US" dirty="0" err="1">
                <a:solidFill>
                  <a:srgbClr val="000000"/>
                </a:solidFill>
              </a:rPr>
              <a:t>Cuoco</a:t>
            </a:r>
            <a:r>
              <a:rPr lang="en-US" dirty="0">
                <a:solidFill>
                  <a:srgbClr val="000000"/>
                </a:solidFill>
              </a:rPr>
              <a:t> F, et al. </a:t>
            </a:r>
            <a:r>
              <a:rPr lang="en-US" i="1" dirty="0">
                <a:solidFill>
                  <a:srgbClr val="000000"/>
                </a:solidFill>
              </a:rPr>
              <a:t>Heart Rhythm</a:t>
            </a:r>
            <a:r>
              <a:rPr lang="en-US" dirty="0">
                <a:solidFill>
                  <a:srgbClr val="000000"/>
                </a:solidFill>
              </a:rPr>
              <a:t>, 2014;11(5 </a:t>
            </a:r>
            <a:r>
              <a:rPr lang="en-US" dirty="0" err="1">
                <a:solidFill>
                  <a:srgbClr val="000000"/>
                </a:solidFill>
              </a:rPr>
              <a:t>Suppl</a:t>
            </a:r>
            <a:r>
              <a:rPr lang="en-US" dirty="0">
                <a:solidFill>
                  <a:srgbClr val="000000"/>
                </a:solidFill>
              </a:rPr>
              <a:t> 1):S518.</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5" y="1913499"/>
            <a:ext cx="3730709" cy="279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0"/>
          <p:cNvSpPr txBox="1">
            <a:spLocks/>
          </p:cNvSpPr>
          <p:nvPr/>
        </p:nvSpPr>
        <p:spPr>
          <a:xfrm>
            <a:off x="502920" y="826351"/>
            <a:ext cx="4023360" cy="3479181"/>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400" b="1" kern="1200" cap="all" baseline="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Protocol-defined exploratory analysis compared treatment success for procedures with either catheter using the </a:t>
            </a:r>
            <a:r>
              <a:rPr lang="en-US" sz="1200" dirty="0" err="1"/>
              <a:t>Agilis</a:t>
            </a:r>
            <a:r>
              <a:rPr lang="en-US" sz="1200" dirty="0"/>
              <a:t>™ </a:t>
            </a:r>
            <a:r>
              <a:rPr lang="en-US" sz="1200" dirty="0" err="1"/>
              <a:t>NxT</a:t>
            </a:r>
            <a:r>
              <a:rPr lang="en-US" sz="1200" dirty="0"/>
              <a:t> steerable sheath vs. a fixed sheath</a:t>
            </a:r>
          </a:p>
          <a:p>
            <a:endParaRPr lang="en-US" sz="1200" dirty="0"/>
          </a:p>
        </p:txBody>
      </p:sp>
      <p:sp>
        <p:nvSpPr>
          <p:cNvPr id="19" name="Content Placeholder 3"/>
          <p:cNvSpPr txBox="1">
            <a:spLocks/>
          </p:cNvSpPr>
          <p:nvPr/>
        </p:nvSpPr>
        <p:spPr>
          <a:xfrm>
            <a:off x="4645698" y="826351"/>
            <a:ext cx="3924144" cy="3316579"/>
          </a:xfrm>
          <a:prstGeom prst="rect">
            <a:avLst/>
          </a:prstGeom>
        </p:spPr>
        <p:txBody>
          <a:bodyPr vert="horz" lIns="0" tIns="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400" b="1" kern="1200" cap="all" baseline="0">
                <a:solidFill>
                  <a:schemeClr val="accent1"/>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Within the </a:t>
            </a:r>
            <a:r>
              <a:rPr lang="en-US" sz="1200" dirty="0" err="1"/>
              <a:t>TactiCath</a:t>
            </a:r>
            <a:r>
              <a:rPr lang="en-US" sz="1200" dirty="0"/>
              <a:t>™ catheter group, median CF </a:t>
            </a:r>
            <a:br>
              <a:rPr lang="en-US" sz="1200" dirty="0"/>
            </a:br>
            <a:r>
              <a:rPr lang="en-US" sz="1200" dirty="0"/>
              <a:t>was higher using the </a:t>
            </a:r>
            <a:r>
              <a:rPr lang="en-US" sz="1200" dirty="0" err="1"/>
              <a:t>Agilis</a:t>
            </a:r>
            <a:r>
              <a:rPr lang="en-US" sz="1200" dirty="0"/>
              <a:t>™ </a:t>
            </a:r>
            <a:r>
              <a:rPr lang="en-US" sz="1200" dirty="0" err="1"/>
              <a:t>NxT</a:t>
            </a:r>
            <a:r>
              <a:rPr lang="en-US" sz="1200" dirty="0"/>
              <a:t> steerable sheath vs. treatment with a fixed sheath</a:t>
            </a:r>
          </a:p>
        </p:txBody>
      </p:sp>
      <p:sp>
        <p:nvSpPr>
          <p:cNvPr id="20" name="Content Placeholder 1"/>
          <p:cNvSpPr txBox="1">
            <a:spLocks/>
          </p:cNvSpPr>
          <p:nvPr/>
        </p:nvSpPr>
        <p:spPr>
          <a:xfrm>
            <a:off x="597549" y="1575433"/>
            <a:ext cx="3485936" cy="399106"/>
          </a:xfrm>
          <a:prstGeom prst="rect">
            <a:avLst/>
          </a:prstGeom>
          <a:solidFill>
            <a:schemeClr val="bg1"/>
          </a:solidFill>
        </p:spPr>
        <p:txBody>
          <a:bodyPr/>
          <a:lstStyle>
            <a:lvl1pPr marL="230188" indent="-230188" algn="l" defTabSz="457200" rtl="0" eaLnBrk="1" latinLnBrk="0" hangingPunct="1">
              <a:spcBef>
                <a:spcPct val="20000"/>
              </a:spcBef>
              <a:buClr>
                <a:schemeClr val="bg1">
                  <a:lumMod val="75000"/>
                </a:schemeClr>
              </a:buClr>
              <a:buFont typeface="Wingdings" charset="2"/>
              <a:buChar char="§"/>
              <a:defRPr sz="2000" kern="1200">
                <a:solidFill>
                  <a:schemeClr val="tx1"/>
                </a:solidFill>
                <a:latin typeface="Arial"/>
                <a:ea typeface="+mn-ea"/>
                <a:cs typeface="Arial"/>
              </a:defRPr>
            </a:lvl1pPr>
            <a:lvl2pPr marL="461963" indent="-231775" algn="l" defTabSz="457200" rtl="0" eaLnBrk="1" latinLnBrk="0" hangingPunct="1">
              <a:spcBef>
                <a:spcPct val="20000"/>
              </a:spcBef>
              <a:buClr>
                <a:schemeClr val="bg1">
                  <a:lumMod val="75000"/>
                </a:schemeClr>
              </a:buClr>
              <a:buFont typeface="Wingdings" charset="2"/>
              <a:buChar char="§"/>
              <a:defRPr sz="1800" kern="1200">
                <a:solidFill>
                  <a:schemeClr val="tx1"/>
                </a:solidFill>
                <a:latin typeface="Arial"/>
                <a:ea typeface="+mn-ea"/>
                <a:cs typeface="Arial"/>
              </a:defRPr>
            </a:lvl2pPr>
            <a:lvl3pPr marL="744538" indent="-231775" algn="l" defTabSz="457200" rtl="0" eaLnBrk="1" latinLnBrk="0" hangingPunct="1">
              <a:spcBef>
                <a:spcPct val="20000"/>
              </a:spcBef>
              <a:buClr>
                <a:schemeClr val="bg1">
                  <a:lumMod val="75000"/>
                </a:schemeClr>
              </a:buClr>
              <a:buFont typeface="Wingdings" charset="2"/>
              <a:buChar char="§"/>
              <a:defRPr sz="1600" kern="1200">
                <a:solidFill>
                  <a:schemeClr val="tx1"/>
                </a:solidFill>
                <a:latin typeface="Arial"/>
                <a:ea typeface="+mn-ea"/>
                <a:cs typeface="Arial"/>
              </a:defRPr>
            </a:lvl3pPr>
            <a:lvl4pPr marL="974725" indent="-230188" algn="l" defTabSz="457200" rtl="0" eaLnBrk="1" latinLnBrk="0" hangingPunct="1">
              <a:spcBef>
                <a:spcPct val="20000"/>
              </a:spcBef>
              <a:buClr>
                <a:schemeClr val="bg1">
                  <a:lumMod val="75000"/>
                </a:schemeClr>
              </a:buClr>
              <a:buFont typeface="Wingdings" charset="2"/>
              <a:buChar char="§"/>
              <a:defRPr sz="1400" kern="1200">
                <a:solidFill>
                  <a:schemeClr val="tx1"/>
                </a:solidFill>
                <a:latin typeface="Arial"/>
                <a:ea typeface="+mn-ea"/>
                <a:cs typeface="Arial"/>
              </a:defRPr>
            </a:lvl4pPr>
            <a:lvl5pPr marL="1141413" indent="-166688" algn="l" defTabSz="457200" rtl="0" eaLnBrk="1" latinLnBrk="0" hangingPunct="1">
              <a:spcBef>
                <a:spcPct val="20000"/>
              </a:spcBef>
              <a:buClr>
                <a:schemeClr val="bg1">
                  <a:lumMod val="75000"/>
                </a:schemeClr>
              </a:buClr>
              <a:buFont typeface="Wingdings" charset="2"/>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400" b="1" dirty="0">
                <a:solidFill>
                  <a:schemeClr val="tx2"/>
                </a:solidFill>
                <a:latin typeface="Calibri" panose="020F0502020204030204" pitchFamily="34" charset="0"/>
                <a:ea typeface="Calibri" charset="0"/>
                <a:cs typeface="Calibri" charset="0"/>
              </a:rPr>
              <a:t>PRIMARY EFFECTIVENESS BY SHEATH USAGE</a:t>
            </a:r>
            <a:br>
              <a:rPr lang="en-US" sz="1400" b="1" dirty="0">
                <a:solidFill>
                  <a:schemeClr val="tx2"/>
                </a:solidFill>
                <a:latin typeface="Calibri" panose="020F0502020204030204" pitchFamily="34" charset="0"/>
                <a:ea typeface="Calibri" charset="0"/>
                <a:cs typeface="Calibri" charset="0"/>
              </a:rPr>
            </a:br>
            <a:r>
              <a:rPr lang="en-US" sz="900" dirty="0">
                <a:solidFill>
                  <a:schemeClr val="tx2"/>
                </a:solidFill>
                <a:latin typeface="Calibri" charset="0"/>
                <a:ea typeface="Calibri" charset="0"/>
                <a:cs typeface="Calibri" charset="0"/>
              </a:rPr>
              <a:t>(ALL TOCCASTAR SUBJECTS)</a:t>
            </a:r>
            <a:r>
              <a:rPr lang="en-US" sz="900" baseline="30000" dirty="0">
                <a:solidFill>
                  <a:schemeClr val="tx2"/>
                </a:solidFill>
                <a:latin typeface="Calibri" charset="0"/>
                <a:ea typeface="Calibri" charset="0"/>
                <a:cs typeface="Calibri" charset="0"/>
              </a:rPr>
              <a:t>1</a:t>
            </a:r>
          </a:p>
        </p:txBody>
      </p:sp>
      <p:graphicFrame>
        <p:nvGraphicFramePr>
          <p:cNvPr id="21" name="Chart 20"/>
          <p:cNvGraphicFramePr/>
          <p:nvPr>
            <p:extLst>
              <p:ext uri="{D42A27DB-BD31-4B8C-83A1-F6EECF244321}">
                <p14:modId xmlns:p14="http://schemas.microsoft.com/office/powerpoint/2010/main" val="1814312317"/>
              </p:ext>
            </p:extLst>
          </p:nvPr>
        </p:nvGraphicFramePr>
        <p:xfrm>
          <a:off x="4754207" y="2017619"/>
          <a:ext cx="3490511" cy="222964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5200048" y="1583910"/>
            <a:ext cx="2827033" cy="446276"/>
          </a:xfrm>
          <a:prstGeom prst="rect">
            <a:avLst/>
          </a:prstGeom>
          <a:noFill/>
        </p:spPr>
        <p:txBody>
          <a:bodyPr wrap="square" rtlCol="0">
            <a:spAutoFit/>
          </a:bodyPr>
          <a:lstStyle/>
          <a:p>
            <a:pPr algn="ctr">
              <a:defRPr sz="2000" b="0" i="0" u="none" strike="noStrike" kern="1200" baseline="0">
                <a:solidFill>
                  <a:prstClr val="black"/>
                </a:solidFill>
                <a:latin typeface="+mn-lt"/>
                <a:ea typeface="+mn-ea"/>
                <a:cs typeface="+mn-cs"/>
              </a:defRPr>
            </a:pPr>
            <a:r>
              <a:rPr lang="en-US" sz="1400" b="1" dirty="0">
                <a:solidFill>
                  <a:schemeClr val="tx2"/>
                </a:solidFill>
                <a:latin typeface="Calibri" panose="020F0502020204030204" pitchFamily="34" charset="0"/>
                <a:ea typeface="Calibri" charset="0"/>
                <a:cs typeface="Calibri" charset="0"/>
              </a:rPr>
              <a:t>AVERAGE CF BY SHEATH USAGE </a:t>
            </a:r>
          </a:p>
          <a:p>
            <a:pPr algn="ctr">
              <a:defRPr sz="2000" b="0" i="0" u="none" strike="noStrike" kern="1200" baseline="0">
                <a:solidFill>
                  <a:prstClr val="black"/>
                </a:solidFill>
                <a:latin typeface="+mn-lt"/>
                <a:ea typeface="+mn-ea"/>
                <a:cs typeface="+mn-cs"/>
              </a:defRPr>
            </a:pPr>
            <a:r>
              <a:rPr lang="en-US" sz="900" dirty="0">
                <a:solidFill>
                  <a:schemeClr val="tx2"/>
                </a:solidFill>
                <a:latin typeface="Calibri" charset="0"/>
                <a:ea typeface="Calibri" charset="0"/>
                <a:cs typeface="Calibri" charset="0"/>
              </a:rPr>
              <a:t>(TACTICATH™ CATHETER GROUP*)</a:t>
            </a:r>
            <a:r>
              <a:rPr lang="en-US" sz="900" baseline="30000" dirty="0">
                <a:solidFill>
                  <a:schemeClr val="tx2"/>
                </a:solidFill>
                <a:latin typeface="Calibri" charset="0"/>
                <a:ea typeface="Calibri" charset="0"/>
                <a:cs typeface="Calibri" charset="0"/>
              </a:rPr>
              <a:t>1,2</a:t>
            </a:r>
            <a:r>
              <a:rPr lang="en-US" sz="900" dirty="0">
                <a:solidFill>
                  <a:schemeClr val="tx2"/>
                </a:solidFill>
                <a:latin typeface="Calibri" charset="0"/>
                <a:ea typeface="Calibri" charset="0"/>
                <a:cs typeface="Calibri" charset="0"/>
              </a:rPr>
              <a:t> </a:t>
            </a:r>
          </a:p>
        </p:txBody>
      </p:sp>
      <p:sp>
        <p:nvSpPr>
          <p:cNvPr id="25" name="TextBox 24"/>
          <p:cNvSpPr txBox="1"/>
          <p:nvPr/>
        </p:nvSpPr>
        <p:spPr>
          <a:xfrm>
            <a:off x="5859635" y="4311451"/>
            <a:ext cx="2078098" cy="215444"/>
          </a:xfrm>
          <a:prstGeom prst="rect">
            <a:avLst/>
          </a:prstGeom>
          <a:noFill/>
        </p:spPr>
        <p:txBody>
          <a:bodyPr wrap="square" rtlCol="0">
            <a:spAutoFit/>
          </a:bodyPr>
          <a:lstStyle/>
          <a:p>
            <a:pPr algn="ctr"/>
            <a:r>
              <a:rPr lang="en-US" sz="800" dirty="0">
                <a:solidFill>
                  <a:srgbClr val="000000"/>
                </a:solidFill>
              </a:rPr>
              <a:t>*CF data unavailable on one patient</a:t>
            </a:r>
          </a:p>
        </p:txBody>
      </p:sp>
      <p:sp>
        <p:nvSpPr>
          <p:cNvPr id="29" name="TextBox 28"/>
          <p:cNvSpPr txBox="1"/>
          <p:nvPr/>
        </p:nvSpPr>
        <p:spPr>
          <a:xfrm>
            <a:off x="3008168" y="2104688"/>
            <a:ext cx="1446028" cy="369332"/>
          </a:xfrm>
          <a:prstGeom prst="rect">
            <a:avLst/>
          </a:prstGeom>
          <a:solidFill>
            <a:schemeClr val="bg1"/>
          </a:solidFill>
        </p:spPr>
        <p:txBody>
          <a:bodyPr wrap="square" rtlCol="0">
            <a:spAutoFit/>
          </a:bodyPr>
          <a:lstStyle/>
          <a:p>
            <a:pPr algn="ctr"/>
            <a:r>
              <a:rPr lang="en-US" sz="900" b="1" dirty="0" err="1">
                <a:solidFill>
                  <a:schemeClr val="accent1"/>
                </a:solidFill>
                <a:latin typeface="Calibri" panose="020F0502020204030204" pitchFamily="34" charset="0"/>
              </a:rPr>
              <a:t>Agilis</a:t>
            </a:r>
            <a:r>
              <a:rPr lang="en-US" sz="900" b="1" dirty="0">
                <a:solidFill>
                  <a:schemeClr val="accent1"/>
                </a:solidFill>
                <a:latin typeface="Calibri" panose="020F0502020204030204" pitchFamily="34" charset="0"/>
              </a:rPr>
              <a:t>™ </a:t>
            </a:r>
            <a:r>
              <a:rPr lang="en-US" sz="900" b="1" dirty="0" err="1">
                <a:solidFill>
                  <a:schemeClr val="accent1"/>
                </a:solidFill>
                <a:latin typeface="Calibri" panose="020F0502020204030204" pitchFamily="34" charset="0"/>
              </a:rPr>
              <a:t>NxT</a:t>
            </a:r>
            <a:r>
              <a:rPr lang="en-US" sz="900" b="1" dirty="0">
                <a:solidFill>
                  <a:schemeClr val="accent1"/>
                </a:solidFill>
                <a:latin typeface="Calibri" panose="020F0502020204030204" pitchFamily="34" charset="0"/>
              </a:rPr>
              <a:t> Sheath</a:t>
            </a:r>
            <a:br>
              <a:rPr lang="en-US" sz="900" b="1" dirty="0">
                <a:solidFill>
                  <a:schemeClr val="accent1"/>
                </a:solidFill>
                <a:latin typeface="Calibri" panose="020F0502020204030204" pitchFamily="34" charset="0"/>
              </a:rPr>
            </a:br>
            <a:r>
              <a:rPr lang="en-US" sz="900" b="1" dirty="0">
                <a:solidFill>
                  <a:schemeClr val="accent1"/>
                </a:solidFill>
                <a:latin typeface="Calibri" panose="020F0502020204030204" pitchFamily="34" charset="0"/>
              </a:rPr>
              <a:t>74.0%</a:t>
            </a:r>
          </a:p>
        </p:txBody>
      </p:sp>
      <p:grpSp>
        <p:nvGrpSpPr>
          <p:cNvPr id="31" name="Group 30"/>
          <p:cNvGrpSpPr/>
          <p:nvPr/>
        </p:nvGrpSpPr>
        <p:grpSpPr>
          <a:xfrm>
            <a:off x="2383948" y="3861647"/>
            <a:ext cx="1589759" cy="369332"/>
            <a:chOff x="1310015" y="3861647"/>
            <a:chExt cx="1589759" cy="369332"/>
          </a:xfrm>
        </p:grpSpPr>
        <p:sp>
          <p:nvSpPr>
            <p:cNvPr id="32" name="TextBox 31"/>
            <p:cNvSpPr txBox="1"/>
            <p:nvPr/>
          </p:nvSpPr>
          <p:spPr>
            <a:xfrm>
              <a:off x="1310015" y="3861647"/>
              <a:ext cx="1446028" cy="369332"/>
            </a:xfrm>
            <a:prstGeom prst="rect">
              <a:avLst/>
            </a:prstGeom>
            <a:solidFill>
              <a:schemeClr val="bg1"/>
            </a:solidFill>
          </p:spPr>
          <p:txBody>
            <a:bodyPr wrap="square" rtlCol="0">
              <a:spAutoFit/>
            </a:bodyPr>
            <a:lstStyle/>
            <a:p>
              <a:pPr algn="r"/>
              <a:r>
                <a:rPr lang="en-US" sz="900" b="1" dirty="0" err="1">
                  <a:latin typeface="Calibri" panose="020F0502020204030204" pitchFamily="34" charset="0"/>
                </a:rPr>
                <a:t>Agilis</a:t>
              </a:r>
              <a:r>
                <a:rPr lang="en-US" sz="900" b="1" dirty="0">
                  <a:latin typeface="Calibri" panose="020F0502020204030204" pitchFamily="34" charset="0"/>
                </a:rPr>
                <a:t>™ </a:t>
              </a:r>
              <a:r>
                <a:rPr lang="en-US" sz="900" b="1" dirty="0" err="1">
                  <a:latin typeface="Calibri" panose="020F0502020204030204" pitchFamily="34" charset="0"/>
                </a:rPr>
                <a:t>NxT</a:t>
              </a:r>
              <a:br>
                <a:rPr lang="en-US" sz="900" b="1" dirty="0">
                  <a:latin typeface="Calibri" panose="020F0502020204030204" pitchFamily="34" charset="0"/>
                </a:rPr>
              </a:br>
              <a:r>
                <a:rPr lang="en-US" sz="900" b="1" dirty="0">
                  <a:latin typeface="Calibri" panose="020F0502020204030204" pitchFamily="34" charset="0"/>
                </a:rPr>
                <a:t>Fixed</a:t>
              </a:r>
            </a:p>
          </p:txBody>
        </p:sp>
        <p:cxnSp>
          <p:nvCxnSpPr>
            <p:cNvPr id="33" name="Straight Connector 32"/>
            <p:cNvCxnSpPr/>
            <p:nvPr/>
          </p:nvCxnSpPr>
          <p:spPr>
            <a:xfrm>
              <a:off x="2724144" y="3982515"/>
              <a:ext cx="17209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27682" y="4124282"/>
              <a:ext cx="17209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311845" y="3993533"/>
            <a:ext cx="1446028" cy="276999"/>
          </a:xfrm>
          <a:prstGeom prst="rect">
            <a:avLst/>
          </a:prstGeom>
          <a:solidFill>
            <a:schemeClr val="bg1"/>
          </a:solidFill>
        </p:spPr>
        <p:txBody>
          <a:bodyPr wrap="square" rtlCol="0">
            <a:spAutoFit/>
          </a:bodyPr>
          <a:lstStyle/>
          <a:p>
            <a:r>
              <a:rPr lang="en-US" sz="1200" b="1" dirty="0" err="1">
                <a:latin typeface="Calibri" panose="020F0502020204030204" pitchFamily="34" charset="0"/>
              </a:rPr>
              <a:t>Agilis</a:t>
            </a:r>
            <a:r>
              <a:rPr lang="en-US" sz="1200" b="1" dirty="0">
                <a:latin typeface="Calibri" panose="020F0502020204030204" pitchFamily="34" charset="0"/>
              </a:rPr>
              <a:t>™ </a:t>
            </a:r>
            <a:r>
              <a:rPr lang="en-US" sz="1200" b="1" dirty="0" err="1">
                <a:latin typeface="Calibri" panose="020F0502020204030204" pitchFamily="34" charset="0"/>
              </a:rPr>
              <a:t>NxT</a:t>
            </a:r>
            <a:r>
              <a:rPr lang="en-US" sz="1200" b="1" dirty="0">
                <a:latin typeface="Calibri" panose="020F0502020204030204" pitchFamily="34" charset="0"/>
              </a:rPr>
              <a:t> Sheath</a:t>
            </a:r>
          </a:p>
        </p:txBody>
      </p:sp>
    </p:spTree>
    <p:extLst>
      <p:ext uri="{BB962C8B-B14F-4D97-AF65-F5344CB8AC3E}">
        <p14:creationId xmlns:p14="http://schemas.microsoft.com/office/powerpoint/2010/main" val="4304752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Basic_White_v5_prophet_edit">
  <a:themeElements>
    <a:clrScheme name="Custom 4">
      <a:dk1>
        <a:srgbClr val="000000"/>
      </a:dk1>
      <a:lt1>
        <a:sysClr val="window" lastClr="FFFFFF"/>
      </a:lt1>
      <a:dk2>
        <a:srgbClr val="004F71"/>
      </a:dk2>
      <a:lt2>
        <a:srgbClr val="D9D9D6"/>
      </a:lt2>
      <a:accent1>
        <a:srgbClr val="009CDE"/>
      </a:accent1>
      <a:accent2>
        <a:srgbClr val="470A68"/>
      </a:accent2>
      <a:accent3>
        <a:srgbClr val="64CCC9"/>
      </a:accent3>
      <a:accent4>
        <a:srgbClr val="FFD100"/>
      </a:accent4>
      <a:accent5>
        <a:srgbClr val="E4002B"/>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2.xml><?xml version="1.0" encoding="utf-8"?>
<a:theme xmlns:a="http://schemas.openxmlformats.org/drawingml/2006/main" name="ABT INTERNAL 16x9 White2016">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Internal Basic White 2016">
  <a:themeElements>
    <a:clrScheme name="Custom 3">
      <a:dk1>
        <a:srgbClr val="000000"/>
      </a:dk1>
      <a:lt1>
        <a:sysClr val="window" lastClr="FFFFFF"/>
      </a:lt1>
      <a:dk2>
        <a:srgbClr val="004F71"/>
      </a:dk2>
      <a:lt2>
        <a:srgbClr val="D9D9D6"/>
      </a:lt2>
      <a:accent1>
        <a:srgbClr val="009CDE"/>
      </a:accent1>
      <a:accent2>
        <a:srgbClr val="470A68"/>
      </a:accent2>
      <a:accent3>
        <a:srgbClr val="64CCC9"/>
      </a:accent3>
      <a:accent4>
        <a:srgbClr val="FFD100"/>
      </a:accent4>
      <a:accent5>
        <a:srgbClr val="E4002B"/>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extLst>
    <a:ext uri="{05A4C25C-085E-4340-85A3-A5531E510DB2}">
      <thm15:themeFamily xmlns:thm15="http://schemas.microsoft.com/office/thememl/2012/main" name="Internal Basic White 2016" id="{0D195087-0CA9-4F5E-9CF0-5C1DA028546D}" vid="{BA2D1734-DC05-46B3-A6E0-95F385F52968}"/>
    </a:ext>
  </a:extLst>
</a:theme>
</file>

<file path=ppt/theme/theme4.xml><?xml version="1.0" encoding="utf-8"?>
<a:theme xmlns:a="http://schemas.openxmlformats.org/drawingml/2006/main" name="1_PPT Basic_White_v5_prophet_edit">
  <a:themeElements>
    <a:clrScheme name="Custom 4">
      <a:dk1>
        <a:srgbClr val="000000"/>
      </a:dk1>
      <a:lt1>
        <a:sysClr val="window" lastClr="FFFFFF"/>
      </a:lt1>
      <a:dk2>
        <a:srgbClr val="004F71"/>
      </a:dk2>
      <a:lt2>
        <a:srgbClr val="D9D9D6"/>
      </a:lt2>
      <a:accent1>
        <a:srgbClr val="009CDE"/>
      </a:accent1>
      <a:accent2>
        <a:srgbClr val="470A68"/>
      </a:accent2>
      <a:accent3>
        <a:srgbClr val="64CCC9"/>
      </a:accent3>
      <a:accent4>
        <a:srgbClr val="FFD100"/>
      </a:accent4>
      <a:accent5>
        <a:srgbClr val="E4002B"/>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5.xml><?xml version="1.0" encoding="utf-8"?>
<a:theme xmlns:a="http://schemas.openxmlformats.org/drawingml/2006/main" name="ABT INTERNAL_16x9 presentation">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_x002d_ID xmlns="20463272-2708-4883-bfa9-3ec9fa4aa948" xsi:nil="true"/>
    <Segment_x002d_ID xmlns="20463272-2708-4883-bfa9-3ec9fa4aa948" xsi:nil="true"/>
    <USD xmlns="ad328032-641e-4b42-b3e6-9a5354a0dcc3">Yes</USD>
    <AP xmlns="ad328032-641e-4b42-b3e6-9a5354a0dcc3">Yes</AP>
    <ItemNumber xmlns="ad328032-641e-4b42-b3e6-9a5354a0dcc3" xsi:nil="true"/>
    <Family_x002d_ID xmlns="20463272-2708-4883-bfa9-3ec9fa4aa948" xsi:nil="true"/>
    <EMEAC xmlns="ad328032-641e-4b42-b3e6-9a5354a0dcc3">No</EMEAC>
    <IconOverlay xmlns="http://schemas.microsoft.com/sharepoint/v4" xsi:nil="true"/>
    <ResourceLanguage xmlns="ad328032-641e-4b42-b3e6-9a5354a0dcc3">English</ResourceLanguage>
    <Japan xmlns="ad328032-641e-4b42-b3e6-9a5354a0dcc3">Yes</Japan>
    <Product_x002d_ID xmlns="20463272-2708-4883-bfa9-3ec9fa4aa948" xsi:nil="true"/>
    <ItemNotes xmlns="ad328032-641e-4b42-b3e6-9a5354a0dcc3" xsi:nil="true"/>
    <InternalUse xmlns="dbb8e1bd-9c80-4d7e-bf86-4485cc11e457">No</InternalUse>
    <ProductSelect xmlns="ad328032-641e-4b42-b3e6-9a5354a0dcc3">206</ProductSelect>
    <LA xmlns="ad328032-641e-4b42-b3e6-9a5354a0dcc3">Yes</LA>
    <Encoded_x0020_URL xmlns="20463272-2708-4883-bfa9-3ec9fa4aa948" xsi:nil="true"/>
    <Update xmlns="20463272-2708-4883-bfa9-3ec9fa4aa948">false</Update>
    <Error xmlns="20463272-2708-4883-bfa9-3ec9fa4aa948" xsi:nil="true"/>
    <ResourceType xmlns="ad328032-641e-4b42-b3e6-9a5354a0dcc3">Customer Presentations</ResourceType>
  </documentManagement>
</p:properties>
</file>

<file path=customXml/item3.xml><?xml version="1.0" encoding="utf-8"?>
<ct:contentTypeSchema xmlns:ct="http://schemas.microsoft.com/office/2006/metadata/contentType" xmlns:ma="http://schemas.microsoft.com/office/2006/metadata/properties/metaAttributes" ct:_="" ma:_="" ma:contentTypeName="Product Resource" ma:contentTypeID="0x0101005B4CECD993AC294B99BD48B57DDA1A110400C30FA544C0B126488E29B0B2401BBBF9" ma:contentTypeVersion="19" ma:contentTypeDescription="" ma:contentTypeScope="" ma:versionID="c26f158cacf70b154a3c40b106966b38">
  <xsd:schema xmlns:xsd="http://www.w3.org/2001/XMLSchema" xmlns:xs="http://www.w3.org/2001/XMLSchema" xmlns:p="http://schemas.microsoft.com/office/2006/metadata/properties" xmlns:ns1="ad328032-641e-4b42-b3e6-9a5354a0dcc3" xmlns:ns3="http://schemas.microsoft.com/sharepoint/v4" xmlns:ns4="dbb8e1bd-9c80-4d7e-bf86-4485cc11e457" xmlns:ns5="20463272-2708-4883-bfa9-3ec9fa4aa948" targetNamespace="http://schemas.microsoft.com/office/2006/metadata/properties" ma:root="true" ma:fieldsID="ecbde98397f0982cc4fce66aeaba3e9d" ns1:_="" ns3:_="" ns4:_="" ns5:_="">
    <xsd:import namespace="ad328032-641e-4b42-b3e6-9a5354a0dcc3"/>
    <xsd:import namespace="http://schemas.microsoft.com/sharepoint/v4"/>
    <xsd:import namespace="dbb8e1bd-9c80-4d7e-bf86-4485cc11e457"/>
    <xsd:import namespace="20463272-2708-4883-bfa9-3ec9fa4aa948"/>
    <xsd:element name="properties">
      <xsd:complexType>
        <xsd:sequence>
          <xsd:element name="documentManagement">
            <xsd:complexType>
              <xsd:all>
                <xsd:element ref="ns1:ProductSelect"/>
                <xsd:element ref="ns1:USD"/>
                <xsd:element ref="ns1:EMEAC"/>
                <xsd:element ref="ns1:Japan"/>
                <xsd:element ref="ns1:AP"/>
                <xsd:element ref="ns1:LA"/>
                <xsd:element ref="ns1:Select_x0020_Product_x003a_ID" minOccurs="0"/>
                <xsd:element ref="ns1:ItemNotes" minOccurs="0"/>
                <xsd:element ref="ns1:ItemNumber" minOccurs="0"/>
                <xsd:element ref="ns1:ResourceType" minOccurs="0"/>
                <xsd:element ref="ns1:ResourceLanguage" minOccurs="0"/>
                <xsd:element ref="ns3:IconOverlay" minOccurs="0"/>
                <xsd:element ref="ns4:InternalUse" minOccurs="0"/>
                <xsd:element ref="ns5:Update" minOccurs="0"/>
                <xsd:element ref="ns5:Encoded_x0020_URL" minOccurs="0"/>
                <xsd:element ref="ns5:Product_x002d_ID" minOccurs="0"/>
                <xsd:element ref="ns5:Family_x002d_ID" minOccurs="0"/>
                <xsd:element ref="ns5:Category_x002d_ID" minOccurs="0"/>
                <xsd:element ref="ns5:Segment_x002d_ID" minOccurs="0"/>
                <xsd:element ref="ns5:Err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28032-641e-4b42-b3e6-9a5354a0dcc3" elementFormDefault="qualified">
    <xsd:import namespace="http://schemas.microsoft.com/office/2006/documentManagement/types"/>
    <xsd:import namespace="http://schemas.microsoft.com/office/infopath/2007/PartnerControls"/>
    <xsd:element name="ProductSelect" ma:index="0" ma:displayName="Select Product" ma:description="Select the Product that this item belongs to." ma:list="{9A9362C1-310F-4019-A0E0-7827820E419C}" ma:internalName="ProductSelect" ma:readOnly="false" ma:showField="ProductLookup" ma:web="{dbb8e1bd-9c80-4d7e-bf86-4485cc11e457}">
      <xsd:simpleType>
        <xsd:restriction base="dms:Lookup"/>
      </xsd:simpleType>
    </xsd:element>
    <xsd:element name="USD" ma:index="2" ma:displayName="Approved for USD" ma:default="No" ma:description="Select &quot;Yes&quot; if this item is approved for USD?" ma:format="RadioButtons" ma:internalName="USD">
      <xsd:simpleType>
        <xsd:restriction base="dms:Choice">
          <xsd:enumeration value="No"/>
          <xsd:enumeration value="Yes"/>
        </xsd:restriction>
      </xsd:simpleType>
    </xsd:element>
    <xsd:element name="EMEAC" ma:index="3" ma:displayName="Approved for EMEAC" ma:default="No" ma:description="Select &quot;Yes&quot; if this item is approved for EMEAC?" ma:format="RadioButtons" ma:internalName="EMEAC">
      <xsd:simpleType>
        <xsd:restriction base="dms:Choice">
          <xsd:enumeration value="No"/>
          <xsd:enumeration value="Yes"/>
        </xsd:restriction>
      </xsd:simpleType>
    </xsd:element>
    <xsd:element name="Japan" ma:index="4" ma:displayName="Approved for Japan" ma:default="No" ma:description="Select &quot;Yes&quot; if this item is approved for Japan?" ma:format="RadioButtons" ma:internalName="Japan">
      <xsd:simpleType>
        <xsd:restriction base="dms:Choice">
          <xsd:enumeration value="No"/>
          <xsd:enumeration value="Yes"/>
        </xsd:restriction>
      </xsd:simpleType>
    </xsd:element>
    <xsd:element name="AP" ma:index="5" ma:displayName="Approved for Asia-Pac" ma:default="No" ma:description="Select &quot;Yes&quot; if this item is approved for Asia-Pacific?" ma:format="RadioButtons" ma:internalName="AP">
      <xsd:simpleType>
        <xsd:restriction base="dms:Choice">
          <xsd:enumeration value="No"/>
          <xsd:enumeration value="Yes"/>
        </xsd:restriction>
      </xsd:simpleType>
    </xsd:element>
    <xsd:element name="LA" ma:index="6" ma:displayName="Approved for Latin America" ma:default="No" ma:description="Select &quot;Yes&quot; if this item is approved for Latin America?" ma:format="RadioButtons" ma:internalName="LA">
      <xsd:simpleType>
        <xsd:restriction base="dms:Choice">
          <xsd:enumeration value="No"/>
          <xsd:enumeration value="Yes"/>
        </xsd:restriction>
      </xsd:simpleType>
    </xsd:element>
    <xsd:element name="Select_x0020_Product_x003a_ID" ma:index="14" nillable="true" ma:displayName="Select Product:ID" ma:list="{9A9362C1-310F-4019-A0E0-7827820E419C}" ma:internalName="Select_x0020_Product_x003A_ID" ma:readOnly="true" ma:showField="ID" ma:web="{dbb8e1bd-9c80-4d7e-bf86-4485cc11e457}">
      <xsd:simpleType>
        <xsd:restriction base="dms:Lookup"/>
      </xsd:simpleType>
    </xsd:element>
    <xsd:element name="ItemNotes" ma:index="15" nillable="true" ma:displayName="Resource Special Notes" ma:internalName="ItemNotes">
      <xsd:simpleType>
        <xsd:restriction base="dms:Text">
          <xsd:maxLength value="255"/>
        </xsd:restriction>
      </xsd:simpleType>
    </xsd:element>
    <xsd:element name="ItemNumber" ma:index="16" nillable="true" ma:displayName="Resource Item Number" ma:internalName="ItemNumber">
      <xsd:simpleType>
        <xsd:restriction base="dms:Text">
          <xsd:maxLength value="255"/>
        </xsd:restriction>
      </xsd:simpleType>
    </xsd:element>
    <xsd:element name="ResourceType" ma:index="17" nillable="true" ma:displayName="Type of Resource" ma:format="Dropdown" ma:internalName="ResourceType">
      <xsd:simpleType>
        <xsd:restriction base="dms:Choice">
          <xsd:enumeration value="Brochures and Sell Sheets"/>
          <xsd:enumeration value="Clinical Articles, White Papers and Case Studies"/>
          <xsd:enumeration value="Spec Sheets and Catalogue Pages"/>
          <xsd:enumeration value="Technical Materials"/>
          <xsd:enumeration value="Economic and Reimbursement Materials"/>
          <xsd:enumeration value="Customer Presentations"/>
          <xsd:enumeration value="Sales Resources"/>
          <xsd:enumeration value="Competitive Information"/>
          <xsd:enumeration value="Training Resources"/>
          <xsd:enumeration value="Evaluation and Tracking Materials"/>
          <xsd:enumeration value="Patient Materials"/>
          <xsd:enumeration value="Images"/>
          <xsd:enumeration value="Audio Visual"/>
          <xsd:enumeration value="Posters and Exhibit Support Materials"/>
          <xsd:enumeration value="Materials for Internal Use Only (Do Not Use)"/>
          <xsd:enumeration value="Animal Lab Materials"/>
        </xsd:restriction>
      </xsd:simpleType>
    </xsd:element>
    <xsd:element name="ResourceLanguage" ma:index="18" nillable="true" ma:displayName="Resource Language" ma:default="English" ma:format="Dropdown" ma:internalName="ResourceLanguage">
      <xsd:simpleType>
        <xsd:restriction base="dms:Choice">
          <xsd:enumeration value="Arabic"/>
          <xsd:enumeration value="Danish"/>
          <xsd:enumeration value="Dutch"/>
          <xsd:enumeration value="English"/>
          <xsd:enumeration value="Estonian"/>
          <xsd:enumeration value="Finnish"/>
          <xsd:enumeration value="French"/>
          <xsd:enumeration value="German"/>
          <xsd:enumeration value="Greek"/>
          <xsd:enumeration value="Hungarian"/>
          <xsd:enumeration value="Italian"/>
          <xsd:enumeration value="Japanese"/>
          <xsd:enumeration value="Latvian"/>
          <xsd:enumeration value="Lithuanian"/>
          <xsd:enumeration value="Mandarin"/>
          <xsd:enumeration value="Norwegian"/>
          <xsd:enumeration value="Persian"/>
          <xsd:enumeration value="Polish"/>
          <xsd:enumeration value="Portuguese"/>
          <xsd:enumeration value="Russian"/>
          <xsd:enumeration value="Spanish"/>
          <xsd:enumeration value="Swedish"/>
          <xsd:enumeration value="Turkis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b8e1bd-9c80-4d7e-bf86-4485cc11e457" elementFormDefault="qualified">
    <xsd:import namespace="http://schemas.microsoft.com/office/2006/documentManagement/types"/>
    <xsd:import namespace="http://schemas.microsoft.com/office/infopath/2007/PartnerControls"/>
    <xsd:element name="InternalUse" ma:index="20" nillable="true" ma:displayName="Internal Use Only" ma:default="No" ma:format="Dropdown" ma:internalName="InternalUse">
      <xsd:simpleType>
        <xsd:restriction base="dms:Choice">
          <xsd:enumeration value="No"/>
          <xsd:enumeration value="Yes"/>
        </xsd:restriction>
      </xsd:simpleType>
    </xsd:element>
  </xsd:schema>
  <xsd:schema xmlns:xsd="http://www.w3.org/2001/XMLSchema" xmlns:xs="http://www.w3.org/2001/XMLSchema" xmlns:dms="http://schemas.microsoft.com/office/2006/documentManagement/types" xmlns:pc="http://schemas.microsoft.com/office/infopath/2007/PartnerControls" targetNamespace="20463272-2708-4883-bfa9-3ec9fa4aa948" elementFormDefault="qualified">
    <xsd:import namespace="http://schemas.microsoft.com/office/2006/documentManagement/types"/>
    <xsd:import namespace="http://schemas.microsoft.com/office/infopath/2007/PartnerControls"/>
    <xsd:element name="Update" ma:index="24" nillable="true" ma:displayName="Update" ma:default="0" ma:internalName="Update">
      <xsd:simpleType>
        <xsd:restriction base="dms:Boolean"/>
      </xsd:simpleType>
    </xsd:element>
    <xsd:element name="Encoded_x0020_URL" ma:index="25" nillable="true" ma:displayName="Encoded URL" ma:internalName="Encoded_x0020_URL">
      <xsd:simpleType>
        <xsd:restriction base="dms:Text">
          <xsd:maxLength value="255"/>
        </xsd:restriction>
      </xsd:simpleType>
    </xsd:element>
    <xsd:element name="Product_x002d_ID" ma:index="26" nillable="true" ma:displayName="Product-ID" ma:decimals="0" ma:internalName="Product_x002d_ID">
      <xsd:simpleType>
        <xsd:restriction base="dms:Number"/>
      </xsd:simpleType>
    </xsd:element>
    <xsd:element name="Family_x002d_ID" ma:index="27" nillable="true" ma:displayName="Family-ID" ma:decimals="0" ma:internalName="Family_x002d_ID">
      <xsd:simpleType>
        <xsd:restriction base="dms:Number"/>
      </xsd:simpleType>
    </xsd:element>
    <xsd:element name="Category_x002d_ID" ma:index="28" nillable="true" ma:displayName="Category-ID" ma:decimals="0" ma:internalName="Category_x002d_ID">
      <xsd:simpleType>
        <xsd:restriction base="dms:Number"/>
      </xsd:simpleType>
    </xsd:element>
    <xsd:element name="Segment_x002d_ID" ma:index="29" nillable="true" ma:displayName="Segment-ID" ma:decimals="0" ma:internalName="Segment_x002d_ID">
      <xsd:simpleType>
        <xsd:restriction base="dms:Number"/>
      </xsd:simpleType>
    </xsd:element>
    <xsd:element name="Error" ma:index="32" nillable="true" ma:displayName="Error" ma:internalName="Err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17E8A-C489-4335-A62E-C783BF353DBF}">
  <ds:schemaRefs>
    <ds:schemaRef ds:uri="http://schemas.microsoft.com/sharepoint/v3/contenttype/forms"/>
  </ds:schemaRefs>
</ds:datastoreItem>
</file>

<file path=customXml/itemProps2.xml><?xml version="1.0" encoding="utf-8"?>
<ds:datastoreItem xmlns:ds="http://schemas.openxmlformats.org/officeDocument/2006/customXml" ds:itemID="{30F638D7-C36F-463B-B768-05CF55C819FF}">
  <ds:schemaRefs>
    <ds:schemaRef ds:uri="http://schemas.microsoft.com/office/2006/metadata/properties"/>
    <ds:schemaRef ds:uri="20463272-2708-4883-bfa9-3ec9fa4aa948"/>
    <ds:schemaRef ds:uri="http://schemas.microsoft.com/office/2006/documentManagement/types"/>
    <ds:schemaRef ds:uri="http://purl.org/dc/terms/"/>
    <ds:schemaRef ds:uri="ad328032-641e-4b42-b3e6-9a5354a0dcc3"/>
    <ds:schemaRef ds:uri="http://purl.org/dc/dcmitype/"/>
    <ds:schemaRef ds:uri="http://schemas.microsoft.com/office/infopath/2007/PartnerControls"/>
    <ds:schemaRef ds:uri="http://schemas.openxmlformats.org/package/2006/metadata/core-properties"/>
    <ds:schemaRef ds:uri="http://purl.org/dc/elements/1.1/"/>
    <ds:schemaRef ds:uri="dbb8e1bd-9c80-4d7e-bf86-4485cc11e457"/>
    <ds:schemaRef ds:uri="http://schemas.microsoft.com/sharepoint/v4"/>
    <ds:schemaRef ds:uri="http://www.w3.org/XML/1998/namespace"/>
  </ds:schemaRefs>
</ds:datastoreItem>
</file>

<file path=customXml/itemProps3.xml><?xml version="1.0" encoding="utf-8"?>
<ds:datastoreItem xmlns:ds="http://schemas.openxmlformats.org/officeDocument/2006/customXml" ds:itemID="{E20A7154-E325-48BB-B736-771A54820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28032-641e-4b42-b3e6-9a5354a0dcc3"/>
    <ds:schemaRef ds:uri="http://schemas.microsoft.com/sharepoint/v4"/>
    <ds:schemaRef ds:uri="dbb8e1bd-9c80-4d7e-bf86-4485cc11e457"/>
    <ds:schemaRef ds:uri="20463272-2708-4883-bfa9-3ec9fa4aa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Basic_White_v5_prophet_edit.potx</Template>
  <TotalTime>24691</TotalTime>
  <Words>29124</Words>
  <Application>Microsoft Office PowerPoint</Application>
  <PresentationFormat>On-screen Show (16:9)</PresentationFormat>
  <Paragraphs>2798</Paragraphs>
  <Slides>124</Slides>
  <Notes>124</Notes>
  <HiddenSlides>1</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124</vt:i4>
      </vt:variant>
    </vt:vector>
  </HeadingPairs>
  <TitlesOfParts>
    <vt:vector size="140" baseType="lpstr">
      <vt:lpstr>ＭＳ Ｐゴシック</vt:lpstr>
      <vt:lpstr>Arial</vt:lpstr>
      <vt:lpstr>Arial Narrow</vt:lpstr>
      <vt:lpstr>Calibri</vt:lpstr>
      <vt:lpstr>Cambria Math</vt:lpstr>
      <vt:lpstr>Garamond</vt:lpstr>
      <vt:lpstr>Georgia</vt:lpstr>
      <vt:lpstr>Symbol</vt:lpstr>
      <vt:lpstr>Wingdings</vt:lpstr>
      <vt:lpstr>Wingdings 3</vt:lpstr>
      <vt:lpstr>ヒラギノ角ゴ Pro W3</vt:lpstr>
      <vt:lpstr>PPT Basic_White_v5_prophet_edit</vt:lpstr>
      <vt:lpstr>ABT INTERNAL 16x9 White2016</vt:lpstr>
      <vt:lpstr>Internal Basic White 2016</vt:lpstr>
      <vt:lpstr>1_PPT Basic_White_v5_prophet_edit</vt:lpstr>
      <vt:lpstr>ABT INTERNAL_16x9 presentation</vt:lpstr>
      <vt:lpstr>Advanced ablation catheters</vt:lpstr>
      <vt:lpstr>Contents</vt:lpstr>
      <vt:lpstr>The Need for Safe and Effective  Lesion Formation</vt:lpstr>
      <vt:lpstr>Rising global burden of atrial fibrillation</vt:lpstr>
      <vt:lpstr>Total hospital costs up to 30% higher for cryoablation vs. RF1</vt:lpstr>
      <vt:lpstr>RF procedures less costly than cryoablation for AF</vt:lpstr>
      <vt:lpstr>AF recurrence and cost of repeat ablations</vt:lpstr>
      <vt:lpstr>Role of lesion formation in AF recurrence</vt:lpstr>
      <vt:lpstr>Why measure contact force?</vt:lpstr>
      <vt:lpstr>Why real-time contact force measurement?</vt:lpstr>
      <vt:lpstr>Reduction in AF recurrences with contact force1</vt:lpstr>
      <vt:lpstr>Shorter AF ablation procedures with contact force1</vt:lpstr>
      <vt:lpstr>Technology Overview</vt:lpstr>
      <vt:lpstr>TactiCath™ contact force ablation catheter, Sensor Enabled™ and EnSite™ contact force module</vt:lpstr>
      <vt:lpstr>Measuring contact force: White light interferometry</vt:lpstr>
      <vt:lpstr>Contact force accuracy with TactiCath™ Quartz catheter1,2</vt:lpstr>
      <vt:lpstr>Higher contact force accuracy with TactiCath™ Quartz catheter1</vt:lpstr>
      <vt:lpstr>Higher contact force accuracy with TactiCath™ Quartz catheter1</vt:lpstr>
      <vt:lpstr>Fiberoptic force-sensing technology accurate and precise1</vt:lpstr>
      <vt:lpstr>Fiber-optic Force-sensing Technology Accurate and Precise</vt:lpstr>
      <vt:lpstr>Accuracy of RF power delivery with Ampere™ generator1</vt:lpstr>
      <vt:lpstr>TactiCath™ Quartz set: Pioneering contact force technology</vt:lpstr>
      <vt:lpstr>Unique contact force parameter: LSI™ (lesion index)</vt:lpstr>
      <vt:lpstr>Future direction with CF technology: LSI™ index</vt:lpstr>
      <vt:lpstr>EnSite™ contact force module</vt:lpstr>
      <vt:lpstr>TactiCath™ Quartz system operating parameters</vt:lpstr>
      <vt:lpstr>TactiCath™ catheter posterior wall ablation considerations</vt:lpstr>
      <vt:lpstr>Edema formation doubles atrial wall thickness</vt:lpstr>
      <vt:lpstr>Clinical Evidence</vt:lpstr>
      <vt:lpstr>TactiCath™ contact force catheter clinical evidence</vt:lpstr>
      <vt:lpstr>TOCCATA</vt:lpstr>
      <vt:lpstr>TOCCATA: Contact force for stable catheter contact1,2 </vt:lpstr>
      <vt:lpstr>TOCCATA: AF recurrence correlates with lower CF1,2</vt:lpstr>
      <vt:lpstr>EFFICAS I</vt:lpstr>
      <vt:lpstr>EFFICAS I: Identify contact force (CF) recommandations</vt:lpstr>
      <vt:lpstr>EFFICAS I: Minimum CF and FTI™ predict PVI gaps</vt:lpstr>
      <vt:lpstr>EFFICAS I: Minimum FTI™ predicts PV isolation success</vt:lpstr>
      <vt:lpstr>EFFICAS I: PVI success with fewer, efficient lesions</vt:lpstr>
      <vt:lpstr>EFFICAS II</vt:lpstr>
      <vt:lpstr>EFFICAS I: Identify contact force (CF) recommandations</vt:lpstr>
      <vt:lpstr>EFFICAS II: Continuity Index™ (CI) for contiguous lesions</vt:lpstr>
      <vt:lpstr>EFFICAS II: Durable PVI improved with contiguous ablation2 </vt:lpstr>
      <vt:lpstr>EFFICAS II validated use of contact force recommendations</vt:lpstr>
      <vt:lpstr>Contact force recommendations aimed at increasing long-term clinical success</vt:lpstr>
      <vt:lpstr>TOCCASTAR</vt:lpstr>
      <vt:lpstr>TOCCASTAR trial design</vt:lpstr>
      <vt:lpstr>TOCCASTAR study analysis populations</vt:lpstr>
      <vt:lpstr>TOCCASTAR met primary safety endpoint</vt:lpstr>
      <vt:lpstr>TOCCASTAR met primary effectiveness endpoint</vt:lpstr>
      <vt:lpstr>Pre-specified secondary analysis: Use of optimal CF</vt:lpstr>
      <vt:lpstr>TOCCASTAR: Optimal CF for clinical success</vt:lpstr>
      <vt:lpstr>TOCCASTAR: Operator variability in CF delivery</vt:lpstr>
      <vt:lpstr>TOCCASTAR: Impact of operator CF delivery</vt:lpstr>
      <vt:lpstr>Repeat ablations after index procedure </vt:lpstr>
      <vt:lpstr>Economic analysis showed reduced post-ablation costs*</vt:lpstr>
      <vt:lpstr>TOCCASTAR: Impact of deflectable sheath use</vt:lpstr>
      <vt:lpstr>TactiCath™ catheter clinical data summary</vt:lpstr>
      <vt:lpstr>Clinical Study Summary</vt:lpstr>
      <vt:lpstr>TactiSense IDE</vt:lpstr>
      <vt:lpstr>TactiSense IDE trial design</vt:lpstr>
      <vt:lpstr>TactiSense IDE primary safety and effectiveness analysis populations</vt:lpstr>
      <vt:lpstr>TactiSense met primary safety endpoint</vt:lpstr>
      <vt:lpstr>TactiSense primary safety endpoint events</vt:lpstr>
      <vt:lpstr>TactiSense met primary effectiveness endpoint</vt:lpstr>
      <vt:lpstr>TactiSense IDE:  Key Procedural Results</vt:lpstr>
      <vt:lpstr>TactiSense IDE study conclusion</vt:lpstr>
      <vt:lpstr>Additional Clinical Data</vt:lpstr>
      <vt:lpstr>TactiCath™ Quartz contact force catheter safety1</vt:lpstr>
      <vt:lpstr>Real-world Efficiency with TactiCath™ Quartz Catheters</vt:lpstr>
      <vt:lpstr>Shorter procedures and fewer recurrences with CF Meta-analysis of contact force technology including, but not limited to, TactiCath™ catheter</vt:lpstr>
      <vt:lpstr>TactiCath™ Catheter, Sensor Enabled™ early European experience1</vt:lpstr>
      <vt:lpstr>AF ablation using TactiCath™ catheter and HD mapping</vt:lpstr>
      <vt:lpstr>TactiCath™ catheter independent procedural data (1 of 2)</vt:lpstr>
      <vt:lpstr>TactiCath™ catheter independent procedural data (2 of 2)</vt:lpstr>
      <vt:lpstr>TactiCath™ catheter independent outcomes data (1 of 2)</vt:lpstr>
      <vt:lpstr>TactiCath™ catheter independent outcomes data (2 of 2)</vt:lpstr>
      <vt:lpstr>PowerPoint Presentation</vt:lpstr>
      <vt:lpstr>Technology Overview</vt:lpstr>
      <vt:lpstr> FlexAbility™ ablation catheter design</vt:lpstr>
      <vt:lpstr>FlexAbility™ ablation catheter tip design features</vt:lpstr>
      <vt:lpstr>Need for reduced complications with ablation therapy</vt:lpstr>
      <vt:lpstr>Flexible tip catheter directed flow</vt:lpstr>
      <vt:lpstr>Lesion Size and Safety in Canine Model1</vt:lpstr>
      <vt:lpstr>FlexAbility™ ablation catheter flexible tip safety profile</vt:lpstr>
      <vt:lpstr>FlexAbility™ Ablation Catheter Low Risk of Steam Pops1</vt:lpstr>
      <vt:lpstr>Flex tip flow is distributed where cooling is most needed</vt:lpstr>
      <vt:lpstr>Clinical Evidence</vt:lpstr>
      <vt:lpstr>FLEXION-AFL</vt:lpstr>
      <vt:lpstr>FLEXION-AFL study design</vt:lpstr>
      <vt:lpstr>FLEXION-AFL study population and procedures</vt:lpstr>
      <vt:lpstr>FLEXION-AFL met primary safety and effectiveness endpoints</vt:lpstr>
      <vt:lpstr>Additional Clinical Data</vt:lpstr>
      <vt:lpstr>Flexible tip effectiveness in atrial flutter ablation</vt:lpstr>
      <vt:lpstr>Higher Acute CTI Ablation Success Rate with FlexAbility™ Catheter </vt:lpstr>
      <vt:lpstr>Cool Flex™/FlexAbility™ catheter published clinical data</vt:lpstr>
      <vt:lpstr>PowerPoint Presentation</vt:lpstr>
      <vt:lpstr>Clinical Evidence</vt:lpstr>
      <vt:lpstr>Agilis™ NxT steerable introducer</vt:lpstr>
      <vt:lpstr>TOCCASTAR: Impact of deflectable sheath use</vt:lpstr>
      <vt:lpstr>Improved AF ablation success with steerable sheath</vt:lpstr>
      <vt:lpstr>PowerPoint Presentation</vt:lpstr>
      <vt:lpstr>References</vt:lpstr>
      <vt:lpstr>References (listed alphabetically)</vt:lpstr>
      <vt:lpstr>References (listed alphabetically)</vt:lpstr>
      <vt:lpstr>References (listed alphabetically)</vt:lpstr>
      <vt:lpstr>PowerPoint Presentation</vt:lpstr>
      <vt:lpstr>FIRE &amp; ICE Cryoablation vs.  RF Ablation Trial Results</vt:lpstr>
      <vt:lpstr>FIRE &amp; ICE </vt:lpstr>
      <vt:lpstr>Cryoballoon vs. RF by the numbers</vt:lpstr>
      <vt:lpstr>FIRE &amp; ICE study design and primary efficacy1,2 </vt:lpstr>
      <vt:lpstr>FIRE &amp; ICE secondary endpoints: Fluoro &amp; procedure times1-3</vt:lpstr>
      <vt:lpstr>FIRE &amp; ICE study design &amp; observations</vt:lpstr>
      <vt:lpstr>Unbalanced representation of advanced catheters1 </vt:lpstr>
      <vt:lpstr>Significant serious adverse events</vt:lpstr>
      <vt:lpstr>FIRE &amp; ICE efficacy and CF technology context</vt:lpstr>
      <vt:lpstr>TactiCath™ Quartz catheter achieves significantly higher accuracy results than SmartTouch‡ SF catheter in independent head-to-head study1</vt:lpstr>
      <vt:lpstr>Choose consistent accuracy. Choose TactiCath™ Quartz catheter.</vt:lpstr>
      <vt:lpstr>Cryoballoon vs. RF by the numbers</vt:lpstr>
      <vt:lpstr>References (listed alphabetically)</vt:lpstr>
      <vt:lpstr>Brief Summaries</vt:lpstr>
      <vt:lpstr>PowerPoint Presentation</vt:lpstr>
      <vt:lpstr>PowerPoint Presentation</vt:lpstr>
      <vt:lpstr>PowerPoint Presentation</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Headlines Georgia 44pt regular, 2-line max</dc:title>
  <dc:creator>Lucas, Stephanie M</dc:creator>
  <cp:lastModifiedBy>Bryan Treichel</cp:lastModifiedBy>
  <cp:revision>1709</cp:revision>
  <cp:lastPrinted>2017-06-29T18:10:06Z</cp:lastPrinted>
  <dcterms:created xsi:type="dcterms:W3CDTF">2015-03-10T21:26:18Z</dcterms:created>
  <dcterms:modified xsi:type="dcterms:W3CDTF">2019-03-29T18:46:40Z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0x0101005B4CECD993AC294B99BD48B57DDA1A110400C30FA544C0B126488E29B0B2401BBBF9</vt:lpwstr>
  </property>
</Properties>
</file>