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710" r:id="rId5"/>
    <p:sldMasterId id="2147483697" r:id="rId6"/>
    <p:sldMasterId id="2147483722" r:id="rId7"/>
  </p:sldMasterIdLst>
  <p:notesMasterIdLst>
    <p:notesMasterId r:id="rId17"/>
  </p:notesMasterIdLst>
  <p:sldIdLst>
    <p:sldId id="322" r:id="rId8"/>
    <p:sldId id="506" r:id="rId9"/>
    <p:sldId id="507" r:id="rId10"/>
    <p:sldId id="518" r:id="rId11"/>
    <p:sldId id="508" r:id="rId12"/>
    <p:sldId id="509" r:id="rId13"/>
    <p:sldId id="377" r:id="rId14"/>
    <p:sldId id="519" r:id="rId15"/>
    <p:sldId id="5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nkman, Matthew" initials="BM" lastIdx="6" clrIdx="0">
    <p:extLst>
      <p:ext uri="{19B8F6BF-5375-455C-9EA6-DF929625EA0E}">
        <p15:presenceInfo xmlns:p15="http://schemas.microsoft.com/office/powerpoint/2012/main" userId="S::matthew.brinkman@abbott.com::465fc5f4-0041-47ca-b5b0-36184e149824" providerId="AD"/>
      </p:ext>
    </p:extLst>
  </p:cmAuthor>
  <p:cmAuthor id="2" name="Blaszyk, Michael" initials="BM" lastIdx="9" clrIdx="1">
    <p:extLst>
      <p:ext uri="{19B8F6BF-5375-455C-9EA6-DF929625EA0E}">
        <p15:presenceInfo xmlns:p15="http://schemas.microsoft.com/office/powerpoint/2012/main" userId="S::michael.blaszyk@abbott.com::96dfced2-20e2-4738-8461-143fed6c3aaa" providerId="AD"/>
      </p:ext>
    </p:extLst>
  </p:cmAuthor>
  <p:cmAuthor id="3" name="Williams, Kimberley" initials="WK" lastIdx="16" clrIdx="2">
    <p:extLst>
      <p:ext uri="{19B8F6BF-5375-455C-9EA6-DF929625EA0E}">
        <p15:presenceInfo xmlns:p15="http://schemas.microsoft.com/office/powerpoint/2012/main" userId="S::kimberley.williams@abbott.com::b008c002-ee4f-4ced-8c9b-6f08a399b6c4" providerId="AD"/>
      </p:ext>
    </p:extLst>
  </p:cmAuthor>
  <p:cmAuthor id="4" name="Amendola, Janelle" initials="AJ" lastIdx="2" clrIdx="3">
    <p:extLst>
      <p:ext uri="{19B8F6BF-5375-455C-9EA6-DF929625EA0E}">
        <p15:presenceInfo xmlns:p15="http://schemas.microsoft.com/office/powerpoint/2012/main" userId="S::janelle.amendola@abbott.com::895afad5-3e0b-4154-a8df-89e403627e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86ED0D-EB89-42CB-A963-EFEF739FFA36}" v="5" dt="2022-09-23T16:11:37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51"/>
    <p:restoredTop sz="93792" autoAdjust="0"/>
  </p:normalViewPr>
  <p:slideViewPr>
    <p:cSldViewPr snapToGrid="0">
      <p:cViewPr varScale="1">
        <p:scale>
          <a:sx n="136" d="100"/>
          <a:sy n="136" d="100"/>
        </p:scale>
        <p:origin x="81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BD36-9888-4D57-867C-C2D127EE3334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EAFEB-43D9-45E3-A1BC-4469E7314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9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47284-371B-CE44-B3BD-39498210215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14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66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9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3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D1D83-64CF-4FE3-9D6E-DFC1BBDA52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27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AB43F-4D4D-734E-86B6-F3F339EF1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3767279"/>
            <a:ext cx="7918824" cy="135909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6158" y="3327862"/>
            <a:ext cx="7913159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14437" y="5451441"/>
            <a:ext cx="3801332" cy="272895"/>
          </a:xfrm>
        </p:spPr>
        <p:txBody>
          <a:bodyPr wrap="square">
            <a:spAutoFit/>
          </a:bodyPr>
          <a:lstStyle>
            <a:lvl1pPr>
              <a:defRPr sz="1867" b="0" i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Day | Month | YY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BCDFF8-1829-46A3-AFFC-2A87E349F94A}"/>
              </a:ext>
            </a:extLst>
          </p:cNvPr>
          <p:cNvSpPr txBox="1">
            <a:spLocks/>
          </p:cNvSpPr>
          <p:nvPr/>
        </p:nvSpPr>
        <p:spPr bwMode="gray">
          <a:xfrm>
            <a:off x="711199" y="6143463"/>
            <a:ext cx="8359375" cy="38946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altLang="en-US" sz="1067" dirty="0">
              <a:solidFill>
                <a:schemeClr val="bg2">
                  <a:lumMod val="50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10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110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pic>
        <p:nvPicPr>
          <p:cNvPr id="6" name="Picture 5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56259D70-7943-472F-AF9C-E8FB2CB7D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36" y="2131528"/>
            <a:ext cx="4208691" cy="434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6017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99" y="250556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8" y="5718974"/>
            <a:ext cx="10769599" cy="366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Enter title via "insert&gt;header and footer&gt;footer" |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85A0E8-1D3F-1747-A03C-69CE131987D2}"/>
              </a:ext>
            </a:extLst>
          </p:cNvPr>
          <p:cNvCxnSpPr/>
          <p:nvPr/>
        </p:nvCxnSpPr>
        <p:spPr>
          <a:xfrm>
            <a:off x="0" y="1232385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36777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bott Boiler 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0B3590B-9773-41B4-8558-F5125248C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3579866"/>
            <a:ext cx="107696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sz="1333" b="0" i="0" u="none" strike="noStrike" baseline="0">
                <a:solidFill>
                  <a:srgbClr val="000000"/>
                </a:solidFill>
                <a:latin typeface="+mn-lt"/>
              </a:rPr>
              <a:t>CAUTION: This product is intended for use by or under the direction of a physician. Prior to use, reference the Instructions for Use, inside the product carton (when available) or at </a:t>
            </a:r>
            <a:r>
              <a:rPr lang="en-US" sz="1333" b="0" i="1" u="none" strike="noStrike" baseline="0">
                <a:solidFill>
                  <a:srgbClr val="000000"/>
                </a:solidFill>
                <a:latin typeface="+mn-lt"/>
              </a:rPr>
              <a:t>eifu.abbottvascular.com </a:t>
            </a:r>
            <a:r>
              <a:rPr lang="en-US" sz="1333" b="0" i="0" u="none" strike="noStrike" baseline="0">
                <a:solidFill>
                  <a:srgbClr val="000000"/>
                </a:solidFill>
                <a:latin typeface="+mn-lt"/>
              </a:rPr>
              <a:t>or at </a:t>
            </a:r>
            <a:r>
              <a:rPr lang="en-US" sz="1333" b="0" i="1" u="none" strike="noStrike" baseline="0" err="1">
                <a:solidFill>
                  <a:srgbClr val="000000"/>
                </a:solidFill>
                <a:latin typeface="+mn-lt"/>
              </a:rPr>
              <a:t>medical.abbott</a:t>
            </a:r>
            <a:r>
              <a:rPr lang="en-US" sz="1333" b="0" i="1" u="none" strike="noStrike" baseline="0">
                <a:solidFill>
                  <a:srgbClr val="000000"/>
                </a:solidFill>
                <a:latin typeface="+mn-lt"/>
              </a:rPr>
              <a:t>/manuals </a:t>
            </a:r>
            <a:r>
              <a:rPr lang="en-US" sz="1333" b="0" i="0" u="none" strike="noStrike" baseline="0">
                <a:solidFill>
                  <a:srgbClr val="000000"/>
                </a:solidFill>
                <a:latin typeface="+mn-lt"/>
              </a:rPr>
              <a:t>for more detailed information on Indications, Contraindications, Warnings, Precautions and Adverse Events.</a:t>
            </a:r>
          </a:p>
          <a:p>
            <a:endParaRPr lang="en-US" sz="1333" kern="1200">
              <a:solidFill>
                <a:srgbClr val="000000"/>
              </a:solidFill>
              <a:latin typeface="Georgia" charset="0"/>
              <a:ea typeface="MS PGothic" charset="-128"/>
              <a:cs typeface="+mn-cs"/>
            </a:endParaRPr>
          </a:p>
          <a:p>
            <a:r>
              <a:rPr lang="en-US" sz="1333" kern="120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Illustrations are artist’s representations only and should not be considered as engineering drawings or photographs. Photo on file at Abbott.</a:t>
            </a:r>
          </a:p>
          <a:p>
            <a:endParaRPr lang="en-US" sz="1333" b="0" i="0" u="none" strike="noStrike" baseline="0">
              <a:solidFill>
                <a:srgbClr val="000000"/>
              </a:solidFill>
              <a:latin typeface="+mj-lt"/>
            </a:endParaRPr>
          </a:p>
          <a:p>
            <a:r>
              <a:rPr lang="en-US" sz="1333" b="1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Information contained herein for DISPLAY in the U.S. only. Not to be reproduced, distributed or excerpted.</a:t>
            </a:r>
          </a:p>
          <a:p>
            <a:endParaRPr lang="en-US" sz="1333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en-US" sz="1067" b="1" kern="120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Abbott </a:t>
            </a:r>
          </a:p>
          <a:p>
            <a:r>
              <a:rPr lang="en-US" sz="1067" kern="120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3200 Lakeside Dr., Santa Clara, CA 95054 USA, Tel: 1.800.227.9902 </a:t>
            </a:r>
          </a:p>
          <a:p>
            <a:pPr algn="l"/>
            <a:endParaRPr lang="en-US" sz="1067" b="0" i="0" u="none" strike="noStrike" baseline="0">
              <a:solidFill>
                <a:srgbClr val="000000"/>
              </a:solidFill>
              <a:latin typeface="+mj-lt"/>
            </a:endParaRPr>
          </a:p>
          <a:p>
            <a:r>
              <a:rPr lang="en-US" sz="1067" b="0" i="0" u="none" strike="noStrike" baseline="0">
                <a:solidFill>
                  <a:srgbClr val="000000"/>
                </a:solidFill>
                <a:latin typeface="+mn-lt"/>
              </a:rPr>
              <a:t>™ Indicates a trademark of the Abbott Group of Companies. </a:t>
            </a:r>
          </a:p>
          <a:p>
            <a:r>
              <a:rPr lang="en-US" sz="1067" b="0" i="0" u="none" strike="noStrike" baseline="0">
                <a:solidFill>
                  <a:srgbClr val="000000"/>
                </a:solidFill>
                <a:latin typeface="+mn-lt"/>
              </a:rPr>
              <a:t>‡ Indicates a third-party trademark, which is property of its respective owner. </a:t>
            </a:r>
            <a:endParaRPr lang="en-US" sz="1067" kern="1200">
              <a:solidFill>
                <a:srgbClr val="000000"/>
              </a:solidFill>
              <a:latin typeface="+mn-lt"/>
              <a:ea typeface="MS PGothic" charset="-128"/>
              <a:cs typeface="+mn-cs"/>
            </a:endParaRPr>
          </a:p>
          <a:p>
            <a:endParaRPr lang="en-US" sz="1067" kern="1200">
              <a:solidFill>
                <a:srgbClr val="000000"/>
              </a:solidFill>
              <a:latin typeface="Georgia" charset="0"/>
              <a:ea typeface="MS PGothic" charset="-128"/>
              <a:cs typeface="+mn-cs"/>
            </a:endParaRPr>
          </a:p>
          <a:p>
            <a:r>
              <a:rPr lang="en-US" sz="1067" kern="120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www.cardiovascular.abbott</a:t>
            </a:r>
          </a:p>
          <a:p>
            <a:r>
              <a:rPr lang="en-US" sz="1067" kern="120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©2020 Abbott. All rights reserved. </a:t>
            </a:r>
            <a:r>
              <a:rPr lang="en-US" altLang="en-US" sz="1067">
                <a:solidFill>
                  <a:srgbClr val="000000"/>
                </a:solidFill>
              </a:rPr>
              <a:t>MAT-XXXXXXX v1.0</a:t>
            </a:r>
            <a:endParaRPr kumimoji="0" lang="en-US" sz="1067" b="0" i="0" u="none" strike="noStrike" kern="1200" cap="none" normalizeH="0" baseline="0">
              <a:ln>
                <a:noFill/>
              </a:ln>
              <a:solidFill>
                <a:srgbClr val="000000"/>
              </a:solidFill>
              <a:effectLst/>
              <a:latin typeface="Georgia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0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losing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384BF-44F7-194B-B84D-BF922BD02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313" y="1387343"/>
            <a:ext cx="3718457" cy="40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4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205978-5543-484F-B3C5-D73104D18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312" y="1387343"/>
            <a:ext cx="3718459" cy="40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5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8900160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96F6AD-07A3-4F9C-A606-F3D9FA505A21}" type="datetime4">
              <a:rPr lang="en-US" smtClean="0"/>
              <a:pPr/>
              <a:t>November 14,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198" y="5718974"/>
            <a:ext cx="10769599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Enter title via "insert&gt;header and footer&gt;footer" |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1" y="6427471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>
                <a:solidFill>
                  <a:schemeClr val="tx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52727476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4067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78001"/>
            <a:ext cx="10972800" cy="4438967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EC028844-4877-EB43-9DD4-9ADF3C6B26FB}" type="slidenum">
              <a:rPr lang="en-US" smtClean="0"/>
              <a:pPr/>
              <a:t>‹#›</a:t>
            </a:fld>
            <a:r>
              <a:rPr lang="en-US"/>
              <a:t> of 44</a:t>
            </a:r>
          </a:p>
        </p:txBody>
      </p:sp>
    </p:spTree>
    <p:extLst>
      <p:ext uri="{BB962C8B-B14F-4D97-AF65-F5344CB8AC3E}">
        <p14:creationId xmlns:p14="http://schemas.microsoft.com/office/powerpoint/2010/main" val="877585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53456" y="3169921"/>
            <a:ext cx="6836389" cy="1658916"/>
          </a:xfrm>
          <a:prstGeom prst="rect">
            <a:avLst/>
          </a:prstGeom>
        </p:spPr>
        <p:txBody>
          <a:bodyPr wrap="square" lIns="0" anchor="t" anchorCtr="0">
            <a:noAutofit/>
          </a:bodyPr>
          <a:lstStyle>
            <a:lvl1pPr algn="l">
              <a:lnSpc>
                <a:spcPct val="80000"/>
              </a:lnSpc>
              <a:defRPr sz="5867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2693129"/>
            <a:ext cx="6836389" cy="378565"/>
          </a:xfrm>
          <a:prstGeom prst="rect">
            <a:avLst/>
          </a:prstGeo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cap="all" spc="4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234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4BAB-716E-4FA5-B9B3-324BC7AC8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7001C-4DF8-4282-82C7-A951C0655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822F1-8F2C-46F6-B893-6563E6B3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DB07-6396-4A42-A3C5-C3966F39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9F564-66DE-4878-87CB-02F64577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65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E55E-65D2-49C1-B3EA-72EF1FF3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587EF-C3B9-4B2E-A8D5-B91981C9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92E5C-508D-4AE2-B06D-22BE6B2D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33E3A-3E2A-4968-8608-36AFDD89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C2B46-35F6-4069-B0E6-48470E25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81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2A7F4-38C9-4A47-93DF-4381C03D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BBB87-08D6-44D0-9C0A-F9807E09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DF87-40B8-418C-A49E-15700ADB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A95CB-3CF9-4991-AA72-81815A80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5F56F-DC66-4322-8826-C722F962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8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AB43F-4D4D-734E-86B6-F3F339EF1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2196224"/>
            <a:ext cx="7918824" cy="135909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6158" y="1756808"/>
            <a:ext cx="7913159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14437" y="3880386"/>
            <a:ext cx="3801332" cy="272895"/>
          </a:xfrm>
        </p:spPr>
        <p:txBody>
          <a:bodyPr wrap="square">
            <a:spAutoFit/>
          </a:bodyPr>
          <a:lstStyle>
            <a:lvl1pPr>
              <a:defRPr sz="1867" b="0" i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Day | Month | YY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05F0F1-00D7-4DAF-91EC-097CDC159A24}"/>
              </a:ext>
            </a:extLst>
          </p:cNvPr>
          <p:cNvSpPr txBox="1">
            <a:spLocks/>
          </p:cNvSpPr>
          <p:nvPr/>
        </p:nvSpPr>
        <p:spPr bwMode="gray">
          <a:xfrm>
            <a:off x="711199" y="6143463"/>
            <a:ext cx="8359375" cy="38946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altLang="en-US" sz="1067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altLang="en-US" sz="1050" dirty="0">
              <a:solidFill>
                <a:schemeClr val="bg2">
                  <a:lumMod val="50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105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pic>
        <p:nvPicPr>
          <p:cNvPr id="11" name="Picture 10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3CA12244-8AB5-499E-A084-8A3FBBC93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5" y="325072"/>
            <a:ext cx="4208691" cy="434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49997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B5CDA-9234-490F-8973-CDDB099B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423C-DEDD-4074-BD65-C334D8290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47428-7709-4363-B590-53A8E5AC3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3414-E097-40C3-9CFC-79DABE2E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7EB4E-F5DD-413C-985D-46A13E3B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F863F-0429-41C9-B60E-43B9206C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9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0D57-B6ED-4D1F-9EC0-6D43CD61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616C7-F682-4276-8DAC-C3FF09C0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D7D83-7E46-4CBC-B4B8-27A06925A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11422-3CA6-4378-8C92-995DEE01A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F4D99-254A-4CE6-87CF-B7854656D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E60BF-1DA5-49AA-80C2-BBBF29EE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393C6C-40DA-437D-96DD-BF530187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91D9D-8F30-497E-88F3-F6B7F560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6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B8F2-25A2-4FAD-B293-FCBE0BF2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F99BC-9C5E-4CF9-B573-2D26AEB9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C5C79-0D27-4DBB-AFAB-B8748DEB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B9160-BA07-44C8-8D7F-DBC756056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88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886FC-919B-468C-9017-DCF667BA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68546-E291-4F20-8439-2E2534A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5267F-FBC8-42BE-A2AE-F5F8FC31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6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5A14F-50D3-4AD9-9847-D3B93C6C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1DC4C-5F12-4C25-A15C-82092E54A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C5544-62E4-498D-801C-75CF62564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49F42-0C74-4CBE-93A9-DDE4078F3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B38F-5619-4DE6-ABCD-1DAC00C9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101A5-8BD1-4E74-9549-84046E83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4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9BF6-5D8F-47C7-A010-7C54FB2F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31D93-7220-48C2-B0B8-9A758B9FE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1D72B-645F-4EBC-8A8E-7CE5B8DF9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1E47B-39FC-4753-9B0B-30495F39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163EE-D28E-47E7-A5ED-8DC766A3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F1E6B-6FE8-4ECC-A908-CF2D1A03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6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FEB6-FD6D-4ED7-A763-BCA5CFBA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88F71-7CD2-41E9-B4BE-07C2E5E0D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36DAA-866B-4F62-9CD5-A4AEE18C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B2F94-CACB-4A9E-AD6C-2DDAD9B4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3222-B5A8-4958-A60F-FB7EAF4F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54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250EC-3D4B-4A2C-952B-7E96F4CD6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E3904-7F24-4F06-AED6-ED248BA60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4CB8B-FBC8-4495-AB82-A3E3AC877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F839F-A51A-486C-BDC9-7B50195C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2E71D-BD2D-422C-9DD6-3B0D4863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49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6BD7-E4B6-417B-932C-8B0D377E9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AD3D5-58EB-4629-BD95-561FD8111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0D974-A1AE-43E0-BB36-4A0F31C8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A5F1B-5C4D-4F4A-ADE1-BCA2B01A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00CC8-97F2-41EF-823B-9321E6D5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98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8166-D430-4F8E-B897-E444E7DB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3B606-E679-4E1D-8ACD-333F8C97F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FC7EF-E09E-448E-8773-A4B9315D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A37FA-E6D7-432F-A2E1-2B28A6A6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2A570-ACCB-499D-A894-37025F72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5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B2203F-C7C6-7445-A7B4-C239A6C5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1"/>
          <a:stretch/>
        </p:blipFill>
        <p:spPr>
          <a:xfrm>
            <a:off x="0" y="0"/>
            <a:ext cx="12192000" cy="5583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3585016"/>
            <a:ext cx="6796600" cy="78902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328" y="3133536"/>
            <a:ext cx="6796597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6530AFB1-B47A-4839-8564-EAEDECBF2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861"/>
            <a:ext cx="5665227" cy="58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3750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36DD-6FF1-4CF1-82C3-25647481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2C13F-9A3E-45A6-9515-EEAC70761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4BAB6-5020-4147-A64A-E0E8C8B5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8D966-2869-44C5-B498-5A97D103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CC80-3DB0-43C1-B918-382007E4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09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DDE2-0CAA-4BDB-AC5A-940A84441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3049B-4CDA-4423-BE1A-07CA4ABCB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5E204-1C20-4651-91D3-BC8CDA295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19693-325E-4D13-A85C-793C39EE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DECAD-D333-4EEB-8BEC-908B31DE6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A8EA1-DFF5-4FC9-881F-AB44FDF8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C9BF-83ED-4C91-BB58-E14C61785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E8775-AB38-4E16-AEB6-12F6BDB49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8D7AB-03E5-45F2-9632-2EDFD6603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A8A2C-D047-4538-96A6-289EF628A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FACEA-F18D-4E19-9527-6998A793F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1F9ED4-BDC0-4B9F-9C0C-E9EA7BB09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43B3F-424D-4FAD-B227-EB5BDB78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9197E0-5E56-4D18-90B9-EA5976B3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29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3AB8-8A02-4CC7-8363-16D0A92A6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924FD-9376-4D01-8484-F3FFB58AD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7EDA1-E763-4EB1-B4C3-CA110006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116EA-90FA-42BB-9F60-099010AC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84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8EF35-9152-4B69-9EFD-824E4B2D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97AEA-65F8-40E6-95E0-C2369D187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1A6D2-1F7B-4DBD-96F5-D1C1DB2E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50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EF34-024D-4CFA-8527-FB39B5E4B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ABFAC-6E32-4B60-8D36-74458606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F7A2E-E952-43DF-9189-1449A2ED3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D1420-FA72-48DF-8DE8-0E4D83B7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54AF7-35B5-4467-8D08-CC200EFC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74AF2-C26E-432C-95C0-A8A74277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5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02-8BB5-4836-A08E-1262D974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68471-740D-4982-8982-C58FF2AF0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37BC3-3DB3-4DD5-83F3-F66C53FB6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8B128-C7BF-4435-A688-DBD39183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55AC0-E9CF-419F-B535-2DED62DF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F2B28-E8D5-445F-97CB-3F08BA54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72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7B1A-42DE-41C0-82EE-AE79113B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74C16-3BA7-42D4-AAA6-000095B0C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0CB5-5B93-4A36-B659-6E25B1DE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A2762-E06D-4AB2-802F-168B52F1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DEF2-CA9F-4A30-B66F-FEA4BCF0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11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908DF-CD2D-435A-A3D8-B2D2BDDCA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F3D9A-AE18-43E7-A14E-1EC467092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E1466-23F2-4794-9C74-5F8A223F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F369E-3244-440A-8110-C0C76BE9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DE09B-F244-4931-B7A9-0502586D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02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84D70-6DA8-C44C-B07A-82AB7F522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A_symbol_wordm_below_w_rgb-01.png">
            <a:extLst>
              <a:ext uri="{FF2B5EF4-FFF2-40B4-BE49-F238E27FC236}">
                <a16:creationId xmlns:a16="http://schemas.microsoft.com/office/drawing/2014/main" id="{BA542BF0-7F4F-5042-9ED2-BB3067B3A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91" y="1582552"/>
            <a:ext cx="33401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22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3585016"/>
            <a:ext cx="6796600" cy="78902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328" y="3133536"/>
            <a:ext cx="6796597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80D3924D-7303-44AE-B379-C866D69D7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861"/>
            <a:ext cx="5665227" cy="58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3755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AB43F-4D4D-734E-86B6-F3F339EF1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3767280"/>
            <a:ext cx="7918824" cy="135909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6159" y="3327864"/>
            <a:ext cx="7913159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14438" y="5451442"/>
            <a:ext cx="3801332" cy="272895"/>
          </a:xfrm>
        </p:spPr>
        <p:txBody>
          <a:bodyPr wrap="square">
            <a:spAutoFit/>
          </a:bodyPr>
          <a:lstStyle>
            <a:lvl1pPr>
              <a:defRPr sz="1867" b="0" i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Day | Month | YY</a:t>
            </a:r>
          </a:p>
        </p:txBody>
      </p:sp>
      <p:pic>
        <p:nvPicPr>
          <p:cNvPr id="6" name="Picture 5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56259D70-7943-472F-AF9C-E8FB2CB7D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37" y="2131529"/>
            <a:ext cx="4208691" cy="434547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0EEE9F-FBAB-4386-ACED-24FB5316BC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1201" y="6143464"/>
            <a:ext cx="8359375" cy="38946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067" b="1" dirty="0">
                <a:solidFill>
                  <a:schemeClr val="tx1"/>
                </a:solidFill>
                <a:latin typeface="+mn-lt"/>
              </a:rPr>
              <a:t>See Important Safety Information referenced within.</a:t>
            </a:r>
          </a:p>
          <a:p>
            <a:pPr>
              <a:spcBef>
                <a:spcPts val="0"/>
              </a:spcBef>
              <a:defRPr/>
            </a:pPr>
            <a:r>
              <a:rPr lang="en-US" sz="1067" b="1" dirty="0">
                <a:solidFill>
                  <a:schemeClr val="tx1"/>
                </a:solidFill>
                <a:latin typeface="+mn-lt"/>
              </a:rPr>
              <a:t>Information contained herein for DISPLAY in the U.S. only. </a:t>
            </a:r>
            <a:r>
              <a:rPr lang="en-US" sz="1067" b="0" dirty="0">
                <a:solidFill>
                  <a:schemeClr val="tx1"/>
                </a:solidFill>
                <a:latin typeface="+mn-lt"/>
              </a:rPr>
              <a:t>Not to be reproduced, distributed or excerpted.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067" dirty="0">
                <a:solidFill>
                  <a:schemeClr val="tx1"/>
                </a:solidFill>
              </a:rPr>
              <a:t>©2020 Abbott. All rights reserved. MAT-2006084 V1.0</a:t>
            </a:r>
          </a:p>
        </p:txBody>
      </p:sp>
    </p:spTree>
    <p:extLst>
      <p:ext uri="{BB962C8B-B14F-4D97-AF65-F5344CB8AC3E}">
        <p14:creationId xmlns:p14="http://schemas.microsoft.com/office/powerpoint/2010/main" val="36878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AB43F-4D4D-734E-86B6-F3F339EF1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2196225"/>
            <a:ext cx="7918824" cy="135909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6159" y="1756809"/>
            <a:ext cx="7913159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14438" y="3880387"/>
            <a:ext cx="3801332" cy="272895"/>
          </a:xfrm>
        </p:spPr>
        <p:txBody>
          <a:bodyPr wrap="square">
            <a:spAutoFit/>
          </a:bodyPr>
          <a:lstStyle>
            <a:lvl1pPr>
              <a:defRPr sz="1867" b="0" i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Day | Month | YY</a:t>
            </a:r>
          </a:p>
        </p:txBody>
      </p:sp>
      <p:pic>
        <p:nvPicPr>
          <p:cNvPr id="11" name="Picture 10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3CA12244-8AB5-499E-A084-8A3FBBC932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5" y="325073"/>
            <a:ext cx="4208691" cy="434547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8FF9B-A0C1-489D-B10F-361053FFEC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07138" y="6102281"/>
            <a:ext cx="8359375" cy="38946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067" b="1" dirty="0">
                <a:solidFill>
                  <a:schemeClr val="tx1"/>
                </a:solidFill>
                <a:latin typeface="+mn-lt"/>
              </a:rPr>
              <a:t>See Important Safety Information referenced within.</a:t>
            </a:r>
          </a:p>
          <a:p>
            <a:pPr>
              <a:spcBef>
                <a:spcPts val="0"/>
              </a:spcBef>
              <a:defRPr/>
            </a:pPr>
            <a:r>
              <a:rPr lang="en-US" sz="1067" b="1" dirty="0">
                <a:solidFill>
                  <a:schemeClr val="tx1"/>
                </a:solidFill>
                <a:latin typeface="+mn-lt"/>
              </a:rPr>
              <a:t>Information contained herein for DISPLAY in the U.S. only. </a:t>
            </a:r>
            <a:r>
              <a:rPr lang="en-US" sz="1067" b="0" dirty="0">
                <a:solidFill>
                  <a:schemeClr val="tx1"/>
                </a:solidFill>
                <a:latin typeface="+mn-lt"/>
              </a:rPr>
              <a:t>Not to be reproduced, distributed or excerpted.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067" dirty="0">
                <a:solidFill>
                  <a:schemeClr val="tx1"/>
                </a:solidFill>
              </a:rPr>
              <a:t>©2020 Abbott. All rights reserved. MAT-2006084 V1.0</a:t>
            </a:r>
          </a:p>
        </p:txBody>
      </p:sp>
    </p:spTree>
    <p:extLst>
      <p:ext uri="{BB962C8B-B14F-4D97-AF65-F5344CB8AC3E}">
        <p14:creationId xmlns:p14="http://schemas.microsoft.com/office/powerpoint/2010/main" val="36139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B2203F-C7C6-7445-A7B4-C239A6C54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1"/>
          <a:stretch/>
        </p:blipFill>
        <p:spPr>
          <a:xfrm>
            <a:off x="0" y="1"/>
            <a:ext cx="12192000" cy="5583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3585016"/>
            <a:ext cx="6796600" cy="78902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328" y="3133537"/>
            <a:ext cx="6796597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6530AFB1-B47A-4839-8564-EAEDECBF25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08861"/>
            <a:ext cx="5665227" cy="58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707136" y="3585016"/>
            <a:ext cx="6796600" cy="789021"/>
          </a:xfrm>
        </p:spPr>
        <p:txBody>
          <a:bodyPr wrap="square" lIns="0" anchor="t" anchorCtr="0">
            <a:noAutofit/>
          </a:bodyPr>
          <a:lstStyle>
            <a:lvl1pPr algn="l">
              <a:lnSpc>
                <a:spcPct val="75000"/>
              </a:lnSpc>
              <a:defRPr sz="5867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328" y="3133537"/>
            <a:ext cx="6796597" cy="295465"/>
          </a:xfr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cap="all" spc="4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80D3924D-7303-44AE-B379-C866D69D7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08861"/>
            <a:ext cx="5665227" cy="58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250557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A8128-5FED-6549-ACEB-56EC76F10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200" y="1356130"/>
            <a:ext cx="10769600" cy="41193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9" y="5718975"/>
            <a:ext cx="10769599" cy="244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250557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C9647B-FB29-BA4E-B494-C810A882A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13"/>
          <a:stretch/>
        </p:blipFill>
        <p:spPr>
          <a:xfrm>
            <a:off x="0" y="2"/>
            <a:ext cx="12192000" cy="1405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A8128-5FED-6549-ACEB-56EC76F10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200" y="1553885"/>
            <a:ext cx="10769600" cy="3921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9" y="5488594"/>
            <a:ext cx="10769599" cy="3661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153F60-76BB-44B0-9D61-BCB1AD2F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58218-F5D9-0F49-B838-D0441F58F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13"/>
          <a:stretch/>
        </p:blipFill>
        <p:spPr>
          <a:xfrm>
            <a:off x="0" y="2"/>
            <a:ext cx="12192000" cy="1405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250557"/>
            <a:ext cx="10769599" cy="956691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14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250557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B10E749-5B3B-5246-8969-12FEDB46C7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21286" y="6234039"/>
            <a:ext cx="959516" cy="2443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1 of 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A8128-5FED-6549-ACEB-56EC76F10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200" y="1553885"/>
            <a:ext cx="10769600" cy="3921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9" y="5718975"/>
            <a:ext cx="10769599" cy="24433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83BF0B-D92F-244F-9573-29CAB92756EA}"/>
              </a:ext>
            </a:extLst>
          </p:cNvPr>
          <p:cNvCxnSpPr/>
          <p:nvPr userDrawn="1"/>
        </p:nvCxnSpPr>
        <p:spPr>
          <a:xfrm>
            <a:off x="0" y="1232385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0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250557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B10E749-5B3B-5246-8969-12FEDB46C7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21286" y="6234039"/>
            <a:ext cx="959516" cy="2443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1 of 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55578" y="5283461"/>
            <a:ext cx="10769599" cy="36618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85A0E8-1D3F-1747-A03C-69CE131987D2}"/>
              </a:ext>
            </a:extLst>
          </p:cNvPr>
          <p:cNvCxnSpPr/>
          <p:nvPr userDrawn="1"/>
        </p:nvCxnSpPr>
        <p:spPr>
          <a:xfrm>
            <a:off x="0" y="1232385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1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99" y="250556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A8128-5FED-6549-ACEB-56EC76F10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200" y="1356129"/>
            <a:ext cx="10769600" cy="41193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8" y="5718974"/>
            <a:ext cx="10769599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Enter title via "insert&gt;header and footer&gt;footer" |</a:t>
            </a:r>
          </a:p>
        </p:txBody>
      </p:sp>
    </p:spTree>
    <p:extLst>
      <p:ext uri="{BB962C8B-B14F-4D97-AF65-F5344CB8AC3E}">
        <p14:creationId xmlns:p14="http://schemas.microsoft.com/office/powerpoint/2010/main" val="900066111"/>
      </p:ext>
    </p:extLst>
  </p:cSld>
  <p:clrMapOvr>
    <a:masterClrMapping/>
  </p:clrMapOvr>
  <p:hf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bott Boiler 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0B3590B-9773-41B4-8558-F5125248C1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00" y="3579866"/>
            <a:ext cx="107696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sz="1333" b="0" i="0" u="none" strike="noStrike" baseline="0" dirty="0">
                <a:solidFill>
                  <a:srgbClr val="000000"/>
                </a:solidFill>
                <a:latin typeface="+mn-lt"/>
              </a:rPr>
              <a:t>CAUTION: This product is intended for use by or under the direction of a physician. Prior to use, reference the Instructions for Use, inside the product carton (when available) or at </a:t>
            </a:r>
            <a:r>
              <a:rPr lang="en-US" sz="1333" b="0" i="1" u="none" strike="noStrike" baseline="0" dirty="0">
                <a:solidFill>
                  <a:srgbClr val="000000"/>
                </a:solidFill>
                <a:latin typeface="+mn-lt"/>
              </a:rPr>
              <a:t>eifu.abbottvascular.com </a:t>
            </a:r>
            <a:r>
              <a:rPr lang="en-US" sz="1333" b="0" i="0" u="none" strike="noStrike" baseline="0" dirty="0">
                <a:solidFill>
                  <a:srgbClr val="000000"/>
                </a:solidFill>
                <a:latin typeface="+mn-lt"/>
              </a:rPr>
              <a:t>or at </a:t>
            </a:r>
            <a:r>
              <a:rPr lang="en-US" sz="1333" b="0" i="1" u="none" strike="noStrike" baseline="0" dirty="0" err="1">
                <a:solidFill>
                  <a:srgbClr val="000000"/>
                </a:solidFill>
                <a:latin typeface="+mn-lt"/>
              </a:rPr>
              <a:t>medical.abbott</a:t>
            </a:r>
            <a:r>
              <a:rPr lang="en-US" sz="1333" b="0" i="1" u="none" strike="noStrike" baseline="0" dirty="0">
                <a:solidFill>
                  <a:srgbClr val="000000"/>
                </a:solidFill>
                <a:latin typeface="+mn-lt"/>
              </a:rPr>
              <a:t>/manuals </a:t>
            </a:r>
            <a:r>
              <a:rPr lang="en-US" sz="1333" b="0" i="0" u="none" strike="noStrike" baseline="0" dirty="0">
                <a:solidFill>
                  <a:srgbClr val="000000"/>
                </a:solidFill>
                <a:latin typeface="+mn-lt"/>
              </a:rPr>
              <a:t>for more detailed information on Indications, Contraindications, Warnings, Precautions and Adverse Events.</a:t>
            </a:r>
          </a:p>
          <a:p>
            <a:endParaRPr lang="en-US" sz="1333" kern="1200" dirty="0">
              <a:solidFill>
                <a:srgbClr val="000000"/>
              </a:solidFill>
              <a:latin typeface="Georgia" charset="0"/>
              <a:ea typeface="MS PGothic" charset="-128"/>
              <a:cs typeface="+mn-cs"/>
            </a:endParaRPr>
          </a:p>
          <a:p>
            <a:r>
              <a:rPr lang="en-US" sz="1333" kern="1200" dirty="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Illustrations are artist’s representations only and should not be considered as engineering drawings or photographs. Photo on file at Abbott.</a:t>
            </a:r>
          </a:p>
          <a:p>
            <a:endParaRPr lang="en-US" sz="1333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1333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Information contained herein for DISPLAY in the U.S. only. Not to be reproduced, distributed or excerpted.</a:t>
            </a:r>
          </a:p>
          <a:p>
            <a:endParaRPr lang="en-US" sz="1333" b="1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en-US" sz="1067" b="1" kern="1200" dirty="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Abbott </a:t>
            </a:r>
          </a:p>
          <a:p>
            <a:r>
              <a:rPr lang="en-US" sz="1067" kern="1200" dirty="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3200 Lakeside Dr., Santa Clara, CA 95054 USA, Tel: 1.800.227.9902 </a:t>
            </a:r>
          </a:p>
          <a:p>
            <a:pPr algn="l"/>
            <a:endParaRPr lang="en-US" sz="1067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1067" b="0" i="0" u="none" strike="noStrike" baseline="0" dirty="0">
                <a:solidFill>
                  <a:srgbClr val="000000"/>
                </a:solidFill>
                <a:latin typeface="+mn-lt"/>
              </a:rPr>
              <a:t>™ Indicates a trademark of the Abbott Group of Companies. </a:t>
            </a:r>
          </a:p>
          <a:p>
            <a:r>
              <a:rPr lang="en-US" sz="1067" b="0" i="0" u="none" strike="noStrike" baseline="0" dirty="0">
                <a:solidFill>
                  <a:srgbClr val="000000"/>
                </a:solidFill>
                <a:latin typeface="+mn-lt"/>
              </a:rPr>
              <a:t>‡ Indicates a third-party trademark, which is property of its respective owner. </a:t>
            </a:r>
            <a:endParaRPr lang="en-US" sz="1067" kern="1200" dirty="0">
              <a:solidFill>
                <a:srgbClr val="000000"/>
              </a:solidFill>
              <a:latin typeface="+mn-lt"/>
              <a:ea typeface="MS PGothic" charset="-128"/>
              <a:cs typeface="+mn-cs"/>
            </a:endParaRPr>
          </a:p>
          <a:p>
            <a:endParaRPr lang="en-US" sz="1067" kern="1200" dirty="0">
              <a:solidFill>
                <a:srgbClr val="000000"/>
              </a:solidFill>
              <a:latin typeface="Georgia" charset="0"/>
              <a:ea typeface="MS PGothic" charset="-128"/>
              <a:cs typeface="+mn-cs"/>
            </a:endParaRPr>
          </a:p>
          <a:p>
            <a:r>
              <a:rPr lang="en-US" sz="1067" kern="1200" dirty="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www.cardiovascular.abbott</a:t>
            </a:r>
          </a:p>
          <a:p>
            <a:r>
              <a:rPr lang="en-US" sz="1067" kern="1200" dirty="0">
                <a:solidFill>
                  <a:srgbClr val="000000"/>
                </a:solidFill>
                <a:latin typeface="Georgia" charset="0"/>
                <a:ea typeface="MS PGothic" charset="-128"/>
                <a:cs typeface="+mn-cs"/>
              </a:rPr>
              <a:t>©2020 Abbott. All rights reserved. </a:t>
            </a:r>
            <a:r>
              <a:rPr lang="en-US" altLang="en-US" sz="1067" dirty="0">
                <a:solidFill>
                  <a:srgbClr val="000000"/>
                </a:solidFill>
              </a:rPr>
              <a:t>MAT-2006084 V1.0</a:t>
            </a:r>
            <a:endParaRPr kumimoji="0" lang="en-US" sz="1067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eorgia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205978-5543-484F-B3C5-D73104D18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313" y="1387343"/>
            <a:ext cx="3718459" cy="40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78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1" y="1466852"/>
            <a:ext cx="10972799" cy="4751069"/>
          </a:xfrm>
        </p:spPr>
        <p:txBody>
          <a:bodyPr/>
          <a:lstStyle>
            <a:lvl1pPr>
              <a:spcBef>
                <a:spcPts val="2400"/>
              </a:spcBef>
              <a:defRPr sz="2400" b="0">
                <a:solidFill>
                  <a:schemeClr val="tx1"/>
                </a:solidFill>
                <a:latin typeface="+mn-lt"/>
              </a:defRPr>
            </a:lvl1pPr>
            <a:lvl2pPr>
              <a:defRPr sz="2133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12790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4067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78003"/>
            <a:ext cx="10972800" cy="3227136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97621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7624C5-13AD-B1AF-8924-AC18CE6F5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6918207-BD2A-CFDE-F346-28662EFAA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2" t="22336" r="2267" b="10297"/>
          <a:stretch/>
        </p:blipFill>
        <p:spPr>
          <a:xfrm>
            <a:off x="5118100" y="1194919"/>
            <a:ext cx="7073900" cy="544816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1333A9F-3C41-3D63-94CF-E4850E08E7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9699" y="518932"/>
            <a:ext cx="1256452" cy="1570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3CCDBC4-4F02-236A-8D87-EFDD7CC6E3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136" y="535582"/>
            <a:ext cx="980969" cy="1122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53456" y="3169922"/>
            <a:ext cx="6836389" cy="1658916"/>
          </a:xfrm>
          <a:prstGeom prst="rect">
            <a:avLst/>
          </a:prstGeom>
        </p:spPr>
        <p:txBody>
          <a:bodyPr wrap="square" lIns="0" anchor="t" anchorCtr="0">
            <a:noAutofit/>
          </a:bodyPr>
          <a:lstStyle>
            <a:lvl1pPr algn="l">
              <a:lnSpc>
                <a:spcPct val="80000"/>
              </a:lnSpc>
              <a:defRPr sz="5867" b="1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2739297"/>
            <a:ext cx="6836389" cy="332399"/>
          </a:xfrm>
          <a:prstGeom prst="rect">
            <a:avLst/>
          </a:prstGeom>
        </p:spPr>
        <p:txBody>
          <a:bodyPr wrap="square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cap="all" spc="4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CEA0FE-E2EC-E64A-A5CF-1C2C3F17762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47275" y="6143464"/>
            <a:ext cx="7533471" cy="38946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b="1" kern="1200" dirty="0">
                <a:solidFill>
                  <a:schemeClr val="bg1"/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800" b="0" kern="1200" dirty="0">
                <a:solidFill>
                  <a:schemeClr val="bg1"/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</p:spTree>
    <p:extLst>
      <p:ext uri="{BB962C8B-B14F-4D97-AF65-F5344CB8AC3E}">
        <p14:creationId xmlns:p14="http://schemas.microsoft.com/office/powerpoint/2010/main" val="1177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99" y="250556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8" y="5718974"/>
            <a:ext cx="10769599" cy="366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Enter title via "insert&gt;header and footer&gt;footer" |</a:t>
            </a:r>
          </a:p>
        </p:txBody>
      </p:sp>
    </p:spTree>
    <p:extLst>
      <p:ext uri="{BB962C8B-B14F-4D97-AF65-F5344CB8AC3E}">
        <p14:creationId xmlns:p14="http://schemas.microsoft.com/office/powerpoint/2010/main" val="87085841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C9647B-FB29-BA4E-B494-C810A882A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13"/>
          <a:stretch/>
        </p:blipFill>
        <p:spPr>
          <a:xfrm>
            <a:off x="0" y="1"/>
            <a:ext cx="12192000" cy="1405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99" y="250556"/>
            <a:ext cx="10769599" cy="956691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A8128-5FED-6549-ACEB-56EC76F10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200" y="1553883"/>
            <a:ext cx="10769600" cy="3921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9" y="5121025"/>
            <a:ext cx="10769599" cy="366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Enter title via "insert&gt;header and footer&gt;footer"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A4FED-613F-0B4D-ED2C-08CCC46E949C}"/>
              </a:ext>
            </a:extLst>
          </p:cNvPr>
          <p:cNvSpPr txBox="1"/>
          <p:nvPr userDrawn="1"/>
        </p:nvSpPr>
        <p:spPr>
          <a:xfrm>
            <a:off x="2365248" y="615289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800" dirty="0" err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9F77A481-7847-4366-B984-7E28902728D5}"/>
              </a:ext>
            </a:extLst>
          </p:cNvPr>
          <p:cNvSpPr txBox="1">
            <a:spLocks/>
          </p:cNvSpPr>
          <p:nvPr userDrawn="1"/>
        </p:nvSpPr>
        <p:spPr>
          <a:xfrm>
            <a:off x="10844129" y="6274978"/>
            <a:ext cx="719637" cy="183249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Page </a:t>
            </a:r>
            <a:fld id="{EC028844-4877-EB43-9DD4-9ADF3C6B26FB}" type="slidenum">
              <a:rPr lang="en-US" sz="800"/>
              <a:pPr/>
              <a:t>‹#›</a:t>
            </a:fld>
            <a:r>
              <a:rPr lang="en-US" sz="800" dirty="0"/>
              <a:t> of 9</a:t>
            </a:r>
          </a:p>
        </p:txBody>
      </p:sp>
    </p:spTree>
    <p:extLst>
      <p:ext uri="{BB962C8B-B14F-4D97-AF65-F5344CB8AC3E}">
        <p14:creationId xmlns:p14="http://schemas.microsoft.com/office/powerpoint/2010/main" val="701905629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58218-F5D9-0F49-B838-D0441F58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13"/>
          <a:stretch/>
        </p:blipFill>
        <p:spPr>
          <a:xfrm>
            <a:off x="0" y="1"/>
            <a:ext cx="12192000" cy="1405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99" y="250556"/>
            <a:ext cx="10769599" cy="956691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8" y="5718974"/>
            <a:ext cx="10769599" cy="366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Enter title via "insert&gt;header and footer&gt;footer" |</a:t>
            </a:r>
          </a:p>
        </p:txBody>
      </p:sp>
    </p:spTree>
    <p:extLst>
      <p:ext uri="{BB962C8B-B14F-4D97-AF65-F5344CB8AC3E}">
        <p14:creationId xmlns:p14="http://schemas.microsoft.com/office/powerpoint/2010/main" val="939072355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0C6-678F-614C-A401-2E3CD67C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99" y="250556"/>
            <a:ext cx="10769599" cy="956691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A8128-5FED-6549-ACEB-56EC76F10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200" y="1553883"/>
            <a:ext cx="10769600" cy="3921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A946-2604-2C4B-929B-12AB5E94A7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1198" y="5718974"/>
            <a:ext cx="10769599" cy="366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Enter title via "insert&gt;header and footer&gt;footer" |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83BF0B-D92F-244F-9573-29CAB92756EA}"/>
              </a:ext>
            </a:extLst>
          </p:cNvPr>
          <p:cNvCxnSpPr/>
          <p:nvPr/>
        </p:nvCxnSpPr>
        <p:spPr>
          <a:xfrm>
            <a:off x="0" y="1232385"/>
            <a:ext cx="12192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8688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199" y="250556"/>
            <a:ext cx="10769599" cy="730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403617"/>
            <a:ext cx="10769600" cy="4036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5738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4" r:id="rId14"/>
    <p:sldLayoutId id="2147483695" r:id="rId15"/>
    <p:sldLayoutId id="2147483696" r:id="rId16"/>
  </p:sldLayoutIdLst>
  <p:hf hdr="0" ftr="0"/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3467" b="0" i="0" kern="1200" cap="none" spc="0" baseline="0">
          <a:solidFill>
            <a:schemeClr val="tx1"/>
          </a:solidFill>
          <a:effectLst/>
          <a:latin typeface="+mn-lt"/>
          <a:ea typeface="+mj-ea"/>
          <a:cs typeface="Calibri" panose="020F0502020204030204" pitchFamily="34" charset="0"/>
        </a:defRPr>
      </a:lvl1pPr>
    </p:titleStyle>
    <p:bodyStyle>
      <a:lvl1pPr marL="0" indent="0" algn="l" defTabSz="1219170" rtl="0" eaLnBrk="1" latinLnBrk="0" hangingPunct="1">
        <a:lnSpc>
          <a:spcPct val="95000"/>
        </a:lnSpc>
        <a:spcBef>
          <a:spcPts val="800"/>
        </a:spcBef>
        <a:buFont typeface="Arial" panose="020B0604020202020204" pitchFamily="34" charset="0"/>
        <a:buNone/>
        <a:defRPr sz="2400" b="0" u="none" kern="1200" spc="13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241294" indent="-241294" algn="l" defTabSz="121917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2400" b="0" u="none" kern="1200" spc="13" baseline="0">
          <a:solidFill>
            <a:schemeClr val="tx1"/>
          </a:solidFill>
          <a:latin typeface="+mn-lt"/>
          <a:ea typeface="+mn-ea"/>
          <a:cs typeface="+mn-cs"/>
        </a:defRPr>
      </a:lvl2pPr>
      <a:lvl3pPr marL="487668" indent="-243834" algn="l" defTabSz="121917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System Font Regular"/>
        <a:buChar char="–"/>
        <a:defRPr sz="2133" b="0" u="none" kern="1200" spc="13" baseline="0">
          <a:solidFill>
            <a:schemeClr val="tx1"/>
          </a:solidFill>
          <a:latin typeface="+mn-lt"/>
          <a:ea typeface="+mn-ea"/>
          <a:cs typeface="+mn-cs"/>
        </a:defRPr>
      </a:lvl3pPr>
      <a:lvl4pPr marL="731502" indent="-243834" algn="l" defTabSz="121917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867" b="0" u="none" kern="1200" spc="13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975336" indent="-243834" algn="l" defTabSz="121917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System Font Regular"/>
        <a:buChar char="–"/>
        <a:defRPr sz="1867" b="0" u="none" kern="1200" spc="13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6" orient="horz" pos="3060">
          <p15:clr>
            <a:srgbClr val="F26B43"/>
          </p15:clr>
        </p15:guide>
        <p15:guide id="7" pos="54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88D77-69DC-49E5-8FD1-4BC239B1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81D95-1E17-430E-8C30-6BAEDBC55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D4DE3-FA41-48F0-9C66-E4D5EDD0B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01209-8C56-4887-87D9-3B52B186843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1A51D-9E88-4BCC-B241-A18B0D1B8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9FCAD-9914-4494-92CC-01905F12E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BD6B0-91FB-4E85-8D48-A149F5214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6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88BAB7-8D95-4427-B03D-EA8C5215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DD43-F437-4743-8036-31DCE66BB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65E42-7073-4C08-AC57-9C4B8D602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A009D-F413-4E47-8B98-2ACE92EAB526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74C13-942C-4B26-A432-D9BB36DD8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01351-BC41-4A6F-BE2B-BF65EACCE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36988-F3F9-4764-AB8D-A50CD49DA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250556"/>
            <a:ext cx="10769599" cy="730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403617"/>
            <a:ext cx="10769600" cy="4036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3C6EB7-D1A4-A445-9AF1-79CD9F3E3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1" y="5454385"/>
            <a:ext cx="10769599" cy="36618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 spc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5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40" rtl="0" eaLnBrk="1" latinLnBrk="0" hangingPunct="1">
        <a:lnSpc>
          <a:spcPct val="80000"/>
        </a:lnSpc>
        <a:spcBef>
          <a:spcPct val="0"/>
        </a:spcBef>
        <a:buNone/>
        <a:defRPr sz="3467" b="0" i="0" kern="1200" cap="none" spc="0" baseline="0">
          <a:solidFill>
            <a:schemeClr val="tx1"/>
          </a:solidFill>
          <a:effectLst/>
          <a:latin typeface="+mn-lt"/>
          <a:ea typeface="+mj-ea"/>
          <a:cs typeface="Calibri" panose="020F0502020204030204" pitchFamily="34" charset="0"/>
        </a:defRPr>
      </a:lvl1pPr>
    </p:titleStyle>
    <p:bodyStyle>
      <a:lvl1pPr marL="0" indent="0" algn="l" defTabSz="1219140" rtl="0" eaLnBrk="1" latinLnBrk="0" hangingPunct="1">
        <a:lnSpc>
          <a:spcPct val="95000"/>
        </a:lnSpc>
        <a:spcBef>
          <a:spcPts val="800"/>
        </a:spcBef>
        <a:buFont typeface="Arial" panose="020B0604020202020204" pitchFamily="34" charset="0"/>
        <a:buNone/>
        <a:defRPr sz="2400" b="0" u="none" kern="1200" spc="13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241289" indent="-241289" algn="l" defTabSz="121914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2400" b="0" u="none" kern="1200" spc="13" baseline="0">
          <a:solidFill>
            <a:schemeClr val="tx1"/>
          </a:solidFill>
          <a:latin typeface="+mn-lt"/>
          <a:ea typeface="+mn-ea"/>
          <a:cs typeface="+mn-cs"/>
        </a:defRPr>
      </a:lvl2pPr>
      <a:lvl3pPr marL="487656" indent="-243829" algn="l" defTabSz="121914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System Font Regular"/>
        <a:buChar char="–"/>
        <a:defRPr sz="2133" b="0" u="none" kern="1200" spc="13" baseline="0">
          <a:solidFill>
            <a:schemeClr val="tx1"/>
          </a:solidFill>
          <a:latin typeface="+mn-lt"/>
          <a:ea typeface="+mn-ea"/>
          <a:cs typeface="+mn-cs"/>
        </a:defRPr>
      </a:lvl3pPr>
      <a:lvl4pPr marL="731484" indent="-243829" algn="l" defTabSz="121914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867" b="0" u="none" kern="1200" spc="13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975312" indent="-243829" algn="l" defTabSz="121914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Font typeface="System Font Regular"/>
        <a:buChar char="–"/>
        <a:defRPr sz="1867" b="0" u="none" kern="1200" spc="13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6" orient="horz" pos="3060">
          <p15:clr>
            <a:srgbClr val="F26B43"/>
          </p15:clr>
        </p15:guide>
        <p15:guide id="7" pos="54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al.abbott/manuals" TargetMode="External"/><Relationship Id="rId2" Type="http://schemas.openxmlformats.org/officeDocument/2006/relationships/hyperlink" Target="http://vascular.eifu.abbott/" TargetMode="Externa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0" dirty="0">
                <a:latin typeface="+mn-lt"/>
              </a:rPr>
              <a:t>Calcium Assessment: Autodetection</a:t>
            </a:r>
            <a:br>
              <a:rPr lang="en-US" sz="4800" b="0" dirty="0">
                <a:latin typeface="+mn-lt"/>
              </a:rPr>
            </a:br>
            <a:endParaRPr lang="en-US" sz="4800" b="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>
                <a:latin typeface="+mj-lt"/>
              </a:rPr>
              <a:t>Optimized with OCT</a:t>
            </a:r>
          </a:p>
        </p:txBody>
      </p:sp>
    </p:spTree>
    <p:extLst>
      <p:ext uri="{BB962C8B-B14F-4D97-AF65-F5344CB8AC3E}">
        <p14:creationId xmlns:p14="http://schemas.microsoft.com/office/powerpoint/2010/main" val="35066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FA16FFB-8947-4911-BDF9-F9BF39851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2" r="15162"/>
          <a:stretch/>
        </p:blipFill>
        <p:spPr>
          <a:xfrm>
            <a:off x="710168" y="1458039"/>
            <a:ext cx="5256570" cy="4244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4DB6B-F9EE-48F3-8AD5-A70072D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5961"/>
            <a:ext cx="10769599" cy="956691"/>
          </a:xfrm>
        </p:spPr>
        <p:txBody>
          <a:bodyPr/>
          <a:lstStyle/>
          <a:p>
            <a:r>
              <a:rPr lang="en-US" sz="3400" dirty="0">
                <a:solidFill>
                  <a:srgbClr val="63666A"/>
                </a:solidFill>
              </a:rPr>
              <a:t>Calcium Augmentation Enabled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0E26AB-BBBC-432C-B71A-B0C324987CE8}"/>
              </a:ext>
            </a:extLst>
          </p:cNvPr>
          <p:cNvSpPr txBox="1">
            <a:spLocks/>
          </p:cNvSpPr>
          <p:nvPr/>
        </p:nvSpPr>
        <p:spPr>
          <a:xfrm>
            <a:off x="6520604" y="2104423"/>
            <a:ext cx="4961228" cy="3598590"/>
          </a:xfrm>
          <a:prstGeom prst="rect">
            <a:avLst/>
          </a:prstGeom>
        </p:spPr>
        <p:txBody>
          <a:bodyPr vert="horz" lIns="0" tIns="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CALCIUM AUTODETECTION</a:t>
            </a:r>
          </a:p>
          <a:p>
            <a:pPr marL="169545" lvl="1" indent="-169545">
              <a:spcBef>
                <a:spcPts val="0"/>
              </a:spcBef>
            </a:pPr>
            <a:r>
              <a:rPr lang="en-US" dirty="0"/>
              <a:t>Calcium is indicated in </a:t>
            </a:r>
            <a:r>
              <a:rPr lang="en-US" b="1" dirty="0">
                <a:solidFill>
                  <a:schemeClr val="accent1"/>
                </a:solidFill>
              </a:rPr>
              <a:t>orange </a:t>
            </a:r>
          </a:p>
          <a:p>
            <a:pPr marL="169545" lvl="1" indent="-169545">
              <a:spcBef>
                <a:spcPts val="0"/>
              </a:spcBef>
            </a:pPr>
            <a:r>
              <a:rPr lang="en-US" dirty="0"/>
              <a:t>Orange arc around the </a:t>
            </a:r>
            <a:r>
              <a:rPr lang="en-US" i="1" dirty="0"/>
              <a:t>cross-sectional view </a:t>
            </a:r>
            <a:r>
              <a:rPr lang="en-US" dirty="0"/>
              <a:t>indicates calcium in the current frame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Arc is calculated from the lumen center (orange crosshair)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Arc is displayed when calcium angle is at or above 60 degrees of circumferential calcium</a:t>
            </a: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D9FF75-6B0A-1002-A1F1-572B33573C8A}"/>
              </a:ext>
            </a:extLst>
          </p:cNvPr>
          <p:cNvSpPr txBox="1">
            <a:spLocks/>
          </p:cNvSpPr>
          <p:nvPr/>
        </p:nvSpPr>
        <p:spPr bwMode="gray">
          <a:xfrm>
            <a:off x="533399" y="6214010"/>
            <a:ext cx="5662062" cy="35556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70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70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E1979-4FC6-CF7E-7866-9DF68E8B29BC}"/>
              </a:ext>
            </a:extLst>
          </p:cNvPr>
          <p:cNvSpPr txBox="1"/>
          <p:nvPr/>
        </p:nvSpPr>
        <p:spPr>
          <a:xfrm>
            <a:off x="533399" y="6066549"/>
            <a:ext cx="436453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50" dirty="0" err="1"/>
              <a:t>Ultreon</a:t>
            </a:r>
            <a:r>
              <a:rPr lang="en-US" sz="750" dirty="0"/>
              <a:t>™ 1.0 Software Instructions For Use (IFU). Refer to IFU for additional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534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FA16FFB-8947-4911-BDF9-F9BF39851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2" r="15162"/>
          <a:stretch/>
        </p:blipFill>
        <p:spPr>
          <a:xfrm>
            <a:off x="710168" y="1399073"/>
            <a:ext cx="5290582" cy="4272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4DB6B-F9EE-48F3-8AD5-A70072D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75961"/>
            <a:ext cx="10769599" cy="956691"/>
          </a:xfrm>
        </p:spPr>
        <p:txBody>
          <a:bodyPr/>
          <a:lstStyle/>
          <a:p>
            <a:r>
              <a:rPr lang="en-US" sz="3400" dirty="0">
                <a:solidFill>
                  <a:srgbClr val="63666A"/>
                </a:solidFill>
              </a:rPr>
              <a:t>Calcium Augmentation Enabled </a:t>
            </a:r>
            <a:r>
              <a:rPr lang="en-US" sz="3400" i="1" dirty="0">
                <a:solidFill>
                  <a:srgbClr val="63666A"/>
                </a:solidFill>
              </a:rPr>
              <a:t>(cont.)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0E26AB-BBBC-432C-B71A-B0C324987CE8}"/>
              </a:ext>
            </a:extLst>
          </p:cNvPr>
          <p:cNvSpPr txBox="1">
            <a:spLocks/>
          </p:cNvSpPr>
          <p:nvPr/>
        </p:nvSpPr>
        <p:spPr>
          <a:xfrm>
            <a:off x="6557122" y="1845855"/>
            <a:ext cx="4662267" cy="3825659"/>
          </a:xfrm>
          <a:prstGeom prst="rect">
            <a:avLst/>
          </a:prstGeom>
        </p:spPr>
        <p:txBody>
          <a:bodyPr vert="horz" lIns="0" tIns="0" rIns="121920" bIns="6096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CALCIUM AUTODETECTION </a:t>
            </a:r>
            <a:r>
              <a:rPr lang="en-US" i="1" dirty="0">
                <a:solidFill>
                  <a:schemeClr val="accent1"/>
                </a:solidFill>
                <a:latin typeface="+mn-lt"/>
              </a:rPr>
              <a:t>(cont.)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Maximum thickness of calcium in the current frame indicated by white triangle </a:t>
            </a:r>
          </a:p>
          <a:p>
            <a:pPr lvl="1">
              <a:spcBef>
                <a:spcPts val="0"/>
              </a:spcBef>
            </a:pPr>
            <a:r>
              <a:rPr lang="en-US" dirty="0"/>
              <a:t>Lumen profile highlights frames with total calcium angle that exceeds user-defined threshold 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Co-registration view allows user to visualize calcium on angio still-frame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/>
              <a:t>Note: Physician threshold preference for calcium detection is available under System Settings - Physician Profiles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3CD78-EB7B-D49B-1A73-3B97F6E230C0}"/>
              </a:ext>
            </a:extLst>
          </p:cNvPr>
          <p:cNvSpPr txBox="1">
            <a:spLocks/>
          </p:cNvSpPr>
          <p:nvPr/>
        </p:nvSpPr>
        <p:spPr bwMode="gray">
          <a:xfrm>
            <a:off x="533399" y="6214010"/>
            <a:ext cx="5662062" cy="35556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80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C4C79-0C44-A7FA-C2BB-464D16DCFE6F}"/>
              </a:ext>
            </a:extLst>
          </p:cNvPr>
          <p:cNvSpPr txBox="1"/>
          <p:nvPr/>
        </p:nvSpPr>
        <p:spPr>
          <a:xfrm>
            <a:off x="533399" y="6066549"/>
            <a:ext cx="436453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50" dirty="0" err="1"/>
              <a:t>Ultreon</a:t>
            </a:r>
            <a:r>
              <a:rPr lang="en-US" sz="750" dirty="0"/>
              <a:t>™ 1.0 Software Instructions For Use (IFU). Refer to IFU for additional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31618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DB6B-F9EE-48F3-8AD5-A70072D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46406"/>
            <a:ext cx="10769599" cy="956691"/>
          </a:xfrm>
        </p:spPr>
        <p:txBody>
          <a:bodyPr/>
          <a:lstStyle/>
          <a:p>
            <a:r>
              <a:rPr lang="en-US" sz="3400" dirty="0">
                <a:solidFill>
                  <a:srgbClr val="63666A"/>
                </a:solidFill>
              </a:rPr>
              <a:t>Calcium Augmentation Disabled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0E26AB-BBBC-432C-B71A-B0C324987CE8}"/>
              </a:ext>
            </a:extLst>
          </p:cNvPr>
          <p:cNvSpPr txBox="1">
            <a:spLocks/>
          </p:cNvSpPr>
          <p:nvPr/>
        </p:nvSpPr>
        <p:spPr>
          <a:xfrm>
            <a:off x="7039739" y="2112488"/>
            <a:ext cx="4182036" cy="3440587"/>
          </a:xfrm>
          <a:prstGeom prst="rect">
            <a:avLst/>
          </a:prstGeom>
        </p:spPr>
        <p:txBody>
          <a:bodyPr vert="horz" lIns="0" tIns="0" rIns="121920" bIns="6096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1"/>
                </a:solidFill>
                <a:latin typeface="+mn-lt"/>
              </a:rPr>
              <a:t>CALCIUM AUTODETECTION Disabled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Turning off Augmentation will remove the highlighted overlays displays on the images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 cut plane on the 2D cross sectional image is now displayed with augmentation off, which allows the user to rotate the longitudinal view</a:t>
            </a:r>
          </a:p>
          <a:p>
            <a:pPr lvl="1">
              <a:spcBef>
                <a:spcPts val="0"/>
              </a:spcBef>
            </a:pPr>
            <a:r>
              <a:rPr lang="en-US" dirty="0"/>
              <a:t>Total angle of calcium and thickness value remains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B878A-B2F2-46D6-9119-4E27CD68C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r="14316"/>
          <a:stretch/>
        </p:blipFill>
        <p:spPr>
          <a:xfrm>
            <a:off x="1139096" y="1480172"/>
            <a:ext cx="5321291" cy="41940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F6C205-6DCF-7789-672B-1F5E9EDFADDD}"/>
              </a:ext>
            </a:extLst>
          </p:cNvPr>
          <p:cNvSpPr txBox="1">
            <a:spLocks/>
          </p:cNvSpPr>
          <p:nvPr/>
        </p:nvSpPr>
        <p:spPr bwMode="gray">
          <a:xfrm>
            <a:off x="533399" y="6214010"/>
            <a:ext cx="5662062" cy="35556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80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1E970-1B88-6BF3-3CC1-B4BE71964328}"/>
              </a:ext>
            </a:extLst>
          </p:cNvPr>
          <p:cNvSpPr txBox="1"/>
          <p:nvPr/>
        </p:nvSpPr>
        <p:spPr>
          <a:xfrm>
            <a:off x="533399" y="6066549"/>
            <a:ext cx="436453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50" dirty="0" err="1"/>
              <a:t>Ultreon</a:t>
            </a:r>
            <a:r>
              <a:rPr lang="en-US" sz="750" dirty="0"/>
              <a:t>™ 1.0 Software Instructions For Use (IFU). Refer to IFU for additional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92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DB6B-F9EE-48F3-8AD5-A70072D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9056"/>
            <a:ext cx="10769599" cy="956691"/>
          </a:xfrm>
        </p:spPr>
        <p:txBody>
          <a:bodyPr/>
          <a:lstStyle/>
          <a:p>
            <a:r>
              <a:rPr lang="en-US" sz="3400" dirty="0"/>
              <a:t>Calcium Autodetection Assessment</a:t>
            </a:r>
          </a:p>
        </p:txBody>
      </p:sp>
      <p:pic>
        <p:nvPicPr>
          <p:cNvPr id="5" name="Morphology Augmented - Coreg">
            <a:hlinkClick r:id="" action="ppaction://media"/>
            <a:extLst>
              <a:ext uri="{FF2B5EF4-FFF2-40B4-BE49-F238E27FC236}">
                <a16:creationId xmlns:a16="http://schemas.microsoft.com/office/drawing/2014/main" id="{6E726974-AAE7-40C0-9885-F9878205DA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6"/>
                </p14:media>
              </p:ext>
            </p:extLst>
          </p:nvPr>
        </p:nvPicPr>
        <p:blipFill rotWithShape="1">
          <a:blip r:embed="rId5"/>
          <a:srcRect l="14715" r="15506"/>
          <a:stretch>
            <a:fillRect/>
          </a:stretch>
        </p:blipFill>
        <p:spPr>
          <a:xfrm>
            <a:off x="4289844" y="1407837"/>
            <a:ext cx="5492274" cy="4427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749698-2AC7-458E-A03B-C2115DC30399}"/>
              </a:ext>
            </a:extLst>
          </p:cNvPr>
          <p:cNvGrpSpPr/>
          <p:nvPr/>
        </p:nvGrpSpPr>
        <p:grpSpPr>
          <a:xfrm>
            <a:off x="2536783" y="2565053"/>
            <a:ext cx="841248" cy="840509"/>
            <a:chOff x="360347" y="966015"/>
            <a:chExt cx="630936" cy="630382"/>
          </a:xfrm>
          <a:solidFill>
            <a:schemeClr val="accent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90EF07-183E-4263-AC24-CB5E80AA0A58}"/>
                </a:ext>
              </a:extLst>
            </p:cNvPr>
            <p:cNvSpPr/>
            <p:nvPr/>
          </p:nvSpPr>
          <p:spPr>
            <a:xfrm>
              <a:off x="360347" y="966015"/>
              <a:ext cx="630936" cy="630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20E2647B-65CF-4819-A233-B4CB459CCADF}"/>
                </a:ext>
              </a:extLst>
            </p:cNvPr>
            <p:cNvSpPr/>
            <p:nvPr/>
          </p:nvSpPr>
          <p:spPr>
            <a:xfrm rot="5400000">
              <a:off x="546239" y="1136987"/>
              <a:ext cx="332028" cy="28843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B6E88-51A5-478F-A7E9-26544F64A3B2}"/>
              </a:ext>
            </a:extLst>
          </p:cNvPr>
          <p:cNvSpPr txBox="1">
            <a:spLocks/>
          </p:cNvSpPr>
          <p:nvPr/>
        </p:nvSpPr>
        <p:spPr>
          <a:xfrm>
            <a:off x="1311630" y="2786035"/>
            <a:ext cx="1886653" cy="841249"/>
          </a:xfrm>
          <a:prstGeom prst="rect">
            <a:avLst/>
          </a:prstGeom>
        </p:spPr>
        <p:txBody>
          <a:bodyPr vert="horz" lIns="0" tIns="0" rIns="121920" bIns="6096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133" b="0" dirty="0">
                <a:solidFill>
                  <a:schemeClr val="accent1"/>
                </a:solidFill>
              </a:rPr>
              <a:t>VIDEO</a:t>
            </a:r>
            <a:endParaRPr lang="en-US" sz="1867" b="0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6ACEB1-D771-D293-3896-2C4DE232463F}"/>
              </a:ext>
            </a:extLst>
          </p:cNvPr>
          <p:cNvSpPr txBox="1">
            <a:spLocks/>
          </p:cNvSpPr>
          <p:nvPr/>
        </p:nvSpPr>
        <p:spPr bwMode="gray">
          <a:xfrm>
            <a:off x="533399" y="6214010"/>
            <a:ext cx="5662062" cy="35556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80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B7F32-3E34-EB43-3A85-9563C340FA70}"/>
              </a:ext>
            </a:extLst>
          </p:cNvPr>
          <p:cNvSpPr txBox="1"/>
          <p:nvPr/>
        </p:nvSpPr>
        <p:spPr>
          <a:xfrm>
            <a:off x="533399" y="6066549"/>
            <a:ext cx="436453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50" dirty="0" err="1"/>
              <a:t>Ultreon</a:t>
            </a:r>
            <a:r>
              <a:rPr lang="en-US" sz="750" dirty="0"/>
              <a:t>™ 1.0 Software Instructions For Use (IFU). Refer to IFU for additional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90660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DB6B-F9EE-48F3-8AD5-A70072D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2350"/>
            <a:ext cx="10769599" cy="956691"/>
          </a:xfrm>
        </p:spPr>
        <p:txBody>
          <a:bodyPr/>
          <a:lstStyle/>
          <a:p>
            <a:r>
              <a:rPr lang="en-US" sz="3400" dirty="0"/>
              <a:t>Treatment Strategy</a:t>
            </a:r>
            <a:r>
              <a:rPr lang="en-US" sz="2800" baseline="30000" dirty="0"/>
              <a:t>1-4</a:t>
            </a:r>
            <a:endParaRPr lang="en-US" sz="280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0C95ABA-6306-4FA7-9E04-E0AEC6A8BBAC}"/>
              </a:ext>
            </a:extLst>
          </p:cNvPr>
          <p:cNvSpPr/>
          <p:nvPr/>
        </p:nvSpPr>
        <p:spPr>
          <a:xfrm>
            <a:off x="2734418" y="4984951"/>
            <a:ext cx="3771332" cy="600322"/>
          </a:xfrm>
          <a:custGeom>
            <a:avLst/>
            <a:gdLst>
              <a:gd name="connsiteX0" fmla="*/ 0 w 1860500"/>
              <a:gd name="connsiteY0" fmla="*/ 0 h 3238413"/>
              <a:gd name="connsiteX1" fmla="*/ 1860500 w 1860500"/>
              <a:gd name="connsiteY1" fmla="*/ 0 h 3238413"/>
              <a:gd name="connsiteX2" fmla="*/ 1860500 w 1860500"/>
              <a:gd name="connsiteY2" fmla="*/ 3238413 h 3238413"/>
              <a:gd name="connsiteX3" fmla="*/ 0 w 1860500"/>
              <a:gd name="connsiteY3" fmla="*/ 3238413 h 3238413"/>
              <a:gd name="connsiteX4" fmla="*/ 0 w 1860500"/>
              <a:gd name="connsiteY4" fmla="*/ 0 h 323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500" h="3238413">
                <a:moveTo>
                  <a:pt x="0" y="0"/>
                </a:moveTo>
                <a:lnTo>
                  <a:pt x="1860500" y="0"/>
                </a:lnTo>
                <a:lnTo>
                  <a:pt x="1860500" y="3238413"/>
                </a:lnTo>
                <a:lnTo>
                  <a:pt x="0" y="323841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104309" bIns="117348" numCol="1" spcCol="1270" anchor="t" anchorCtr="0">
            <a:noAutofit/>
          </a:bodyPr>
          <a:lstStyle/>
          <a:p>
            <a:pPr marL="0" lvl="1" algn="ctr" defTabSz="651917">
              <a:lnSpc>
                <a:spcPct val="90000"/>
              </a:lnSpc>
              <a:spcBef>
                <a:spcPct val="0"/>
              </a:spcBef>
              <a:spcAft>
                <a:spcPts val="1600"/>
              </a:spcAft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Use clinical judgment to evaluate best strategy for non-calcific plaque.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4D73706-7346-448C-B032-444A4586EF55}"/>
              </a:ext>
            </a:extLst>
          </p:cNvPr>
          <p:cNvSpPr/>
          <p:nvPr/>
        </p:nvSpPr>
        <p:spPr>
          <a:xfrm>
            <a:off x="7119174" y="4923969"/>
            <a:ext cx="4676816" cy="1060791"/>
          </a:xfrm>
          <a:custGeom>
            <a:avLst/>
            <a:gdLst>
              <a:gd name="connsiteX0" fmla="*/ 0 w 1860500"/>
              <a:gd name="connsiteY0" fmla="*/ 0 h 3238413"/>
              <a:gd name="connsiteX1" fmla="*/ 1860500 w 1860500"/>
              <a:gd name="connsiteY1" fmla="*/ 0 h 3238413"/>
              <a:gd name="connsiteX2" fmla="*/ 1860500 w 1860500"/>
              <a:gd name="connsiteY2" fmla="*/ 3238413 h 3238413"/>
              <a:gd name="connsiteX3" fmla="*/ 0 w 1860500"/>
              <a:gd name="connsiteY3" fmla="*/ 3238413 h 3238413"/>
              <a:gd name="connsiteX4" fmla="*/ 0 w 1860500"/>
              <a:gd name="connsiteY4" fmla="*/ 0 h 323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500" h="3238413">
                <a:moveTo>
                  <a:pt x="0" y="0"/>
                </a:moveTo>
                <a:lnTo>
                  <a:pt x="1860500" y="0"/>
                </a:lnTo>
                <a:lnTo>
                  <a:pt x="1860500" y="3238413"/>
                </a:lnTo>
                <a:lnTo>
                  <a:pt x="0" y="323841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104309" bIns="117348" numCol="1" spcCol="1270" anchor="t" anchorCtr="0">
            <a:noAutofit/>
          </a:bodyPr>
          <a:lstStyle/>
          <a:p>
            <a:pPr marL="0" lvl="1" algn="ctr" defTabSz="651917">
              <a:lnSpc>
                <a:spcPct val="90000"/>
              </a:lnSpc>
              <a:spcBef>
                <a:spcPct val="0"/>
              </a:spcBef>
              <a:spcAft>
                <a:spcPts val="1600"/>
              </a:spcAft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If calcium length is also &gt; 5 mm, consider vessel preparation with NC Balloon; Cutting/Scoring Balloon; Atherectomy, or IVL</a:t>
            </a:r>
            <a:r>
              <a:rPr lang="en-US" sz="1400" b="1" baseline="30000" dirty="0">
                <a:solidFill>
                  <a:schemeClr val="tx1">
                    <a:lumMod val="50000"/>
                  </a:schemeClr>
                </a:solidFill>
              </a:rPr>
              <a:t>1,4</a:t>
            </a:r>
            <a:endParaRPr lang="en-US" sz="1400" baseline="30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504A545-88CD-4355-88FB-BB7C0EE8D45A}"/>
              </a:ext>
            </a:extLst>
          </p:cNvPr>
          <p:cNvSpPr/>
          <p:nvPr/>
        </p:nvSpPr>
        <p:spPr>
          <a:xfrm>
            <a:off x="5024827" y="1436776"/>
            <a:ext cx="1991491" cy="344847"/>
          </a:xfrm>
          <a:custGeom>
            <a:avLst/>
            <a:gdLst>
              <a:gd name="connsiteX0" fmla="*/ 0 w 1860500"/>
              <a:gd name="connsiteY0" fmla="*/ 0 h 316800"/>
              <a:gd name="connsiteX1" fmla="*/ 1860500 w 1860500"/>
              <a:gd name="connsiteY1" fmla="*/ 0 h 316800"/>
              <a:gd name="connsiteX2" fmla="*/ 1860500 w 1860500"/>
              <a:gd name="connsiteY2" fmla="*/ 316800 h 316800"/>
              <a:gd name="connsiteX3" fmla="*/ 0 w 1860500"/>
              <a:gd name="connsiteY3" fmla="*/ 316800 h 316800"/>
              <a:gd name="connsiteX4" fmla="*/ 0 w 1860500"/>
              <a:gd name="connsiteY4" fmla="*/ 0 h 3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500" h="316800">
                <a:moveTo>
                  <a:pt x="0" y="0"/>
                </a:moveTo>
                <a:lnTo>
                  <a:pt x="1860500" y="0"/>
                </a:lnTo>
                <a:lnTo>
                  <a:pt x="1860500" y="316800"/>
                </a:lnTo>
                <a:lnTo>
                  <a:pt x="0" y="31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309" tIns="59605" rIns="104309" bIns="59605" numCol="1" spcCol="1270" anchor="ctr" anchorCtr="0">
            <a:noAutofit/>
          </a:bodyPr>
          <a:lstStyle/>
          <a:p>
            <a:pPr algn="ctr" defTabSz="651917">
              <a:spcBef>
                <a:spcPct val="0"/>
              </a:spcBef>
              <a:spcAft>
                <a:spcPts val="400"/>
              </a:spcAft>
            </a:pPr>
            <a:r>
              <a:rPr lang="en-US" sz="1600" b="1" dirty="0">
                <a:solidFill>
                  <a:schemeClr val="tx2"/>
                </a:solidFill>
              </a:rPr>
              <a:t>LOW CALCIUM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1450EE1-3128-4C7A-BE77-C0458392B3FB}"/>
              </a:ext>
            </a:extLst>
          </p:cNvPr>
          <p:cNvSpPr/>
          <p:nvPr/>
        </p:nvSpPr>
        <p:spPr>
          <a:xfrm>
            <a:off x="7796089" y="1403635"/>
            <a:ext cx="1991491" cy="344847"/>
          </a:xfrm>
          <a:custGeom>
            <a:avLst/>
            <a:gdLst>
              <a:gd name="connsiteX0" fmla="*/ 0 w 1860500"/>
              <a:gd name="connsiteY0" fmla="*/ 0 h 316800"/>
              <a:gd name="connsiteX1" fmla="*/ 1860500 w 1860500"/>
              <a:gd name="connsiteY1" fmla="*/ 0 h 316800"/>
              <a:gd name="connsiteX2" fmla="*/ 1860500 w 1860500"/>
              <a:gd name="connsiteY2" fmla="*/ 316800 h 316800"/>
              <a:gd name="connsiteX3" fmla="*/ 0 w 1860500"/>
              <a:gd name="connsiteY3" fmla="*/ 316800 h 316800"/>
              <a:gd name="connsiteX4" fmla="*/ 0 w 1860500"/>
              <a:gd name="connsiteY4" fmla="*/ 0 h 3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500" h="316800">
                <a:moveTo>
                  <a:pt x="0" y="0"/>
                </a:moveTo>
                <a:lnTo>
                  <a:pt x="1860500" y="0"/>
                </a:lnTo>
                <a:lnTo>
                  <a:pt x="1860500" y="316800"/>
                </a:lnTo>
                <a:lnTo>
                  <a:pt x="0" y="31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309" tIns="59605" rIns="104309" bIns="59605" numCol="1" spcCol="1270" anchor="ctr" anchorCtr="0">
            <a:noAutofit/>
          </a:bodyPr>
          <a:lstStyle/>
          <a:p>
            <a:pPr algn="ctr" defTabSz="651917">
              <a:spcBef>
                <a:spcPct val="0"/>
              </a:spcBef>
              <a:spcAft>
                <a:spcPts val="400"/>
              </a:spcAft>
            </a:pPr>
            <a:r>
              <a:rPr lang="en-US" sz="1600" b="1" dirty="0">
                <a:solidFill>
                  <a:schemeClr val="tx2"/>
                </a:solidFill>
              </a:rPr>
              <a:t>HIGH CALCIUM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249D331-9058-49B3-A90F-8275ECB293E9}"/>
              </a:ext>
            </a:extLst>
          </p:cNvPr>
          <p:cNvSpPr/>
          <p:nvPr/>
        </p:nvSpPr>
        <p:spPr>
          <a:xfrm>
            <a:off x="2278227" y="1441944"/>
            <a:ext cx="2021220" cy="344847"/>
          </a:xfrm>
          <a:custGeom>
            <a:avLst/>
            <a:gdLst>
              <a:gd name="connsiteX0" fmla="*/ 0 w 1860500"/>
              <a:gd name="connsiteY0" fmla="*/ 0 h 316800"/>
              <a:gd name="connsiteX1" fmla="*/ 1860500 w 1860500"/>
              <a:gd name="connsiteY1" fmla="*/ 0 h 316800"/>
              <a:gd name="connsiteX2" fmla="*/ 1860500 w 1860500"/>
              <a:gd name="connsiteY2" fmla="*/ 316800 h 316800"/>
              <a:gd name="connsiteX3" fmla="*/ 0 w 1860500"/>
              <a:gd name="connsiteY3" fmla="*/ 316800 h 316800"/>
              <a:gd name="connsiteX4" fmla="*/ 0 w 1860500"/>
              <a:gd name="connsiteY4" fmla="*/ 0 h 3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500" h="316800">
                <a:moveTo>
                  <a:pt x="0" y="0"/>
                </a:moveTo>
                <a:lnTo>
                  <a:pt x="1860500" y="0"/>
                </a:lnTo>
                <a:lnTo>
                  <a:pt x="1860500" y="316800"/>
                </a:lnTo>
                <a:lnTo>
                  <a:pt x="0" y="31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309" tIns="59605" rIns="104309" bIns="59605" numCol="1" spcCol="1270" anchor="ctr" anchorCtr="0">
            <a:noAutofit/>
          </a:bodyPr>
          <a:lstStyle/>
          <a:p>
            <a:pPr algn="ctr" defTabSz="651917">
              <a:spcBef>
                <a:spcPct val="0"/>
              </a:spcBef>
              <a:spcAft>
                <a:spcPts val="400"/>
              </a:spcAft>
            </a:pPr>
            <a:r>
              <a:rPr lang="en-US" sz="1600" b="1" dirty="0">
                <a:solidFill>
                  <a:schemeClr val="tx2"/>
                </a:solidFill>
              </a:rPr>
              <a:t>NO CALCIUM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0EB29F2-D12D-4ABA-B825-E8323C25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9"/>
          <a:stretch/>
        </p:blipFill>
        <p:spPr>
          <a:xfrm>
            <a:off x="2278228" y="1871592"/>
            <a:ext cx="2021219" cy="26404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7CD744-5941-4A01-937D-501087728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1"/>
          <a:stretch/>
        </p:blipFill>
        <p:spPr>
          <a:xfrm>
            <a:off x="7796089" y="1828331"/>
            <a:ext cx="1991491" cy="2650741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17C180-1D88-40E4-90FA-5CE83BBC0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3961" r="640"/>
          <a:stretch/>
        </p:blipFill>
        <p:spPr>
          <a:xfrm>
            <a:off x="5024827" y="1866424"/>
            <a:ext cx="1991491" cy="2650741"/>
          </a:xfrm>
          <a:prstGeom prst="rect">
            <a:avLst/>
          </a:prstGeom>
          <a:ln>
            <a:noFill/>
          </a:ln>
        </p:spPr>
      </p:pic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845204CD-A64A-483A-A8C2-23CC1CB202AE}"/>
              </a:ext>
            </a:extLst>
          </p:cNvPr>
          <p:cNvSpPr/>
          <p:nvPr/>
        </p:nvSpPr>
        <p:spPr>
          <a:xfrm rot="5400000">
            <a:off x="4519163" y="4523541"/>
            <a:ext cx="201843" cy="33982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AF5EC162-2D77-4850-9B34-D79630CE8430}"/>
              </a:ext>
            </a:extLst>
          </p:cNvPr>
          <p:cNvSpPr/>
          <p:nvPr/>
        </p:nvSpPr>
        <p:spPr>
          <a:xfrm rot="5400000">
            <a:off x="8690912" y="4460301"/>
            <a:ext cx="201843" cy="33982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0CE6E6-C25F-E9CA-CB45-E5218B53B216}"/>
              </a:ext>
            </a:extLst>
          </p:cNvPr>
          <p:cNvSpPr txBox="1">
            <a:spLocks/>
          </p:cNvSpPr>
          <p:nvPr/>
        </p:nvSpPr>
        <p:spPr bwMode="gray">
          <a:xfrm>
            <a:off x="533399" y="6214010"/>
            <a:ext cx="5662062" cy="35556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80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CE52D-7E47-ADB6-65B7-DDDE290EEB80}"/>
              </a:ext>
            </a:extLst>
          </p:cNvPr>
          <p:cNvSpPr txBox="1"/>
          <p:nvPr/>
        </p:nvSpPr>
        <p:spPr>
          <a:xfrm>
            <a:off x="533399" y="6066549"/>
            <a:ext cx="436453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50" dirty="0"/>
              <a:t> All references available on slide 7.</a:t>
            </a:r>
            <a:endParaRPr lang="en-US" sz="750" dirty="0">
              <a:latin typeface="Georgia" panose="02040502050405020303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42148-0383-DC38-B438-7494B42D55EF}"/>
              </a:ext>
            </a:extLst>
          </p:cNvPr>
          <p:cNvSpPr txBox="1">
            <a:spLocks/>
          </p:cNvSpPr>
          <p:nvPr/>
        </p:nvSpPr>
        <p:spPr>
          <a:xfrm>
            <a:off x="10844129" y="6274978"/>
            <a:ext cx="719637" cy="183249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Page </a:t>
            </a:r>
            <a:fld id="{EC028844-4877-EB43-9DD4-9ADF3C6B26FB}" type="slidenum">
              <a:rPr lang="en-US" sz="800"/>
              <a:pPr/>
              <a:t>6</a:t>
            </a:fld>
            <a:r>
              <a:rPr lang="en-US" sz="800" dirty="0"/>
              <a:t> of 9</a:t>
            </a:r>
          </a:p>
        </p:txBody>
      </p:sp>
    </p:spTree>
    <p:extLst>
      <p:ext uri="{BB962C8B-B14F-4D97-AF65-F5344CB8AC3E}">
        <p14:creationId xmlns:p14="http://schemas.microsoft.com/office/powerpoint/2010/main" val="20068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3B99E-3128-4A65-BBEE-438D83D41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6504"/>
            <a:ext cx="10769599" cy="95669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367FE4F-AB1E-4F71-8620-D29D4790B4A3}"/>
              </a:ext>
            </a:extLst>
          </p:cNvPr>
          <p:cNvSpPr txBox="1">
            <a:spLocks/>
          </p:cNvSpPr>
          <p:nvPr/>
        </p:nvSpPr>
        <p:spPr>
          <a:xfrm>
            <a:off x="533399" y="1558683"/>
            <a:ext cx="10769599" cy="3578093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AU" sz="1067" dirty="0">
                <a:cs typeface="Calibri" panose="020F0502020204030204" pitchFamily="34" charset="0"/>
              </a:rPr>
              <a:t>Taylor, A., et al. Efficacy and Safety of Direct Stenting in Coronary Angioplasty, J. Invasive Cardiology, 2000; 12(11).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AU" sz="1067" dirty="0" err="1">
                <a:cs typeface="Calibri" panose="020F0502020204030204" pitchFamily="34" charset="0"/>
              </a:rPr>
              <a:t>Romagnoli</a:t>
            </a:r>
            <a:r>
              <a:rPr lang="en-AU" sz="1067" dirty="0">
                <a:cs typeface="Calibri" panose="020F0502020204030204" pitchFamily="34" charset="0"/>
              </a:rPr>
              <a:t>, E., et al. Drug Eluting Stenting, JACC Cardiovascular Interventions, 2008; 1(1): 21-31.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AU" sz="1067" dirty="0" err="1">
                <a:cs typeface="Calibri" panose="020F0502020204030204" pitchFamily="34" charset="0"/>
              </a:rPr>
              <a:t>Seyithan</a:t>
            </a:r>
            <a:r>
              <a:rPr lang="en-AU" sz="1067" dirty="0">
                <a:cs typeface="Calibri" panose="020F0502020204030204" pitchFamily="34" charset="0"/>
              </a:rPr>
              <a:t> </a:t>
            </a:r>
            <a:r>
              <a:rPr lang="en-AU" sz="1067" dirty="0" err="1">
                <a:cs typeface="Calibri" panose="020F0502020204030204" pitchFamily="34" charset="0"/>
              </a:rPr>
              <a:t>Oglu</a:t>
            </a:r>
            <a:r>
              <a:rPr lang="en-AU" sz="1067" dirty="0">
                <a:cs typeface="Calibri" panose="020F0502020204030204" pitchFamily="34" charset="0"/>
              </a:rPr>
              <a:t>, B., Compliant vs Non-compliant balloons. A Prospective Randomised Study, 1998; 39(1): 45-54.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AU" sz="1067" dirty="0" err="1">
                <a:cs typeface="Calibri" panose="020F0502020204030204" pitchFamily="34" charset="0"/>
              </a:rPr>
              <a:t>Tomey</a:t>
            </a:r>
            <a:r>
              <a:rPr lang="en-AU" sz="1067" dirty="0">
                <a:cs typeface="Calibri" panose="020F0502020204030204" pitchFamily="34" charset="0"/>
              </a:rPr>
              <a:t>, M., Current Status of Rotational Atherectomy, JACC Cardiovascular Interventions, 2014; 7(4): 345-354.</a:t>
            </a:r>
            <a:endParaRPr lang="en-US" altLang="en-US" sz="1067" dirty="0">
              <a:solidFill>
                <a:srgbClr val="626670"/>
              </a:solidFill>
              <a:latin typeface="Georgi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0A33FA-06BE-7F50-8382-9C600957EB6F}"/>
              </a:ext>
            </a:extLst>
          </p:cNvPr>
          <p:cNvSpPr txBox="1">
            <a:spLocks/>
          </p:cNvSpPr>
          <p:nvPr/>
        </p:nvSpPr>
        <p:spPr bwMode="gray">
          <a:xfrm>
            <a:off x="533399" y="6214010"/>
            <a:ext cx="5662062" cy="35556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750" kern="1200" dirty="0"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kern="1200" dirty="0">
              <a:solidFill>
                <a:schemeClr val="bg2">
                  <a:lumMod val="50000"/>
                </a:schemeClr>
              </a:solidFill>
              <a:effectLst/>
              <a:latin typeface="Georgia"/>
              <a:ea typeface="+mn-ea"/>
              <a:cs typeface="Georgi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b="1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Information contained herein for DISPLAY in Australia and New Zealand ONLY.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©2022 Abbott. All rights reserved. </a:t>
            </a:r>
            <a:r>
              <a:rPr lang="en-US" sz="800" b="0" kern="1200" dirty="0">
                <a:solidFill>
                  <a:schemeClr val="bg2">
                    <a:lumMod val="50000"/>
                  </a:schemeClr>
                </a:solidFill>
                <a:effectLst/>
                <a:latin typeface="Georgia"/>
                <a:ea typeface="+mn-ea"/>
                <a:cs typeface="Georgia"/>
              </a:rPr>
              <a:t>MAT-2212892 v1.0 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4DC8C9BD-93BE-8428-E9A7-E788594582F6}"/>
              </a:ext>
            </a:extLst>
          </p:cNvPr>
          <p:cNvSpPr txBox="1">
            <a:spLocks/>
          </p:cNvSpPr>
          <p:nvPr/>
        </p:nvSpPr>
        <p:spPr>
          <a:xfrm>
            <a:off x="10844129" y="6274978"/>
            <a:ext cx="719637" cy="183249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Page </a:t>
            </a:r>
            <a:fld id="{EC028844-4877-EB43-9DD4-9ADF3C6B26FB}" type="slidenum">
              <a:rPr lang="en-US" sz="800"/>
              <a:pPr/>
              <a:t>7</a:t>
            </a:fld>
            <a:r>
              <a:rPr lang="en-US" sz="800" dirty="0"/>
              <a:t> of 9</a:t>
            </a:r>
          </a:p>
        </p:txBody>
      </p:sp>
    </p:spTree>
    <p:extLst>
      <p:ext uri="{BB962C8B-B14F-4D97-AF65-F5344CB8AC3E}">
        <p14:creationId xmlns:p14="http://schemas.microsoft.com/office/powerpoint/2010/main" val="231755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DF0E831A-43A7-B114-00EB-333E97D1A174}"/>
              </a:ext>
            </a:extLst>
          </p:cNvPr>
          <p:cNvSpPr txBox="1">
            <a:spLocks/>
          </p:cNvSpPr>
          <p:nvPr/>
        </p:nvSpPr>
        <p:spPr>
          <a:xfrm>
            <a:off x="10844129" y="6274978"/>
            <a:ext cx="719637" cy="183249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Page </a:t>
            </a:r>
            <a:fld id="{EC028844-4877-EB43-9DD4-9ADF3C6B26FB}" type="slidenum">
              <a:rPr lang="en-US" sz="800"/>
              <a:pPr/>
              <a:t>8</a:t>
            </a:fld>
            <a:r>
              <a:rPr lang="en-US" sz="800" dirty="0"/>
              <a:t> of 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43F65-D5BB-1F08-809F-708B2264C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501473"/>
            <a:ext cx="8077200" cy="19567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CAUTION: This product is intended for use by or under the direction of a physician. Prior to use, reference the Instructions for Use, inside the product carton (when available) or at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2"/>
              </a:rPr>
              <a:t>vascular.eifu.abbott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or at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/>
              </a:rPr>
              <a:t>medical.abbott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/>
              </a:rPr>
              <a:t>/manuals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2667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 more detailed information on Indications, Contraindications, Warnings, Precautions and Adverse Events. This material is intended for use with healthcare professionals only.</a:t>
            </a:r>
          </a:p>
          <a:p>
            <a:endParaRPr lang="en-US" sz="900" dirty="0">
              <a:latin typeface="Georgia" panose="02040502050405020303" pitchFamily="18" charset="0"/>
            </a:endParaRPr>
          </a:p>
          <a:p>
            <a:r>
              <a:rPr lang="en-US" sz="900" dirty="0">
                <a:latin typeface="Georgia" panose="02040502050405020303" pitchFamily="18" charset="0"/>
              </a:rPr>
              <a:t>Illustrations are artist’s representations only and should not be considered as engineering drawings or photographs. Photos on file at Abbott.</a:t>
            </a:r>
          </a:p>
          <a:p>
            <a:endParaRPr lang="en-US" sz="900" dirty="0">
              <a:latin typeface="Georgia" charset="0"/>
              <a:ea typeface="MS PGothic" charset="-128"/>
            </a:endParaRPr>
          </a:p>
          <a:p>
            <a:pPr defTabSz="685800">
              <a:defRPr/>
            </a:pPr>
            <a:r>
              <a:rPr lang="en-US" sz="900" b="1" dirty="0">
                <a:latin typeface="Georgia" charset="0"/>
                <a:ea typeface="MS PGothic" charset="-128"/>
              </a:rPr>
              <a:t>Information contained herein for DISPLAY in Australia and New Zealand ONLY. </a:t>
            </a:r>
          </a:p>
          <a:p>
            <a:pPr defTabSz="685800">
              <a:defRPr/>
            </a:pPr>
            <a:endParaRPr lang="en-US" sz="900" dirty="0">
              <a:latin typeface="Georgia" charset="0"/>
              <a:ea typeface="MS PGothic" charset="-128"/>
            </a:endParaRPr>
          </a:p>
          <a:p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Abbott Vascular division of Abbott Medical New Zealand Ltd,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Grd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Flr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, Bldg. D, 4 Pacific Rise Mt Wellington, Auckland 1060  Tel: 0800 827 285 </a:t>
            </a:r>
          </a:p>
          <a:p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Abbott Vascular division of Abbott Medical Australia Pty Ltd, 299 Lane Cove Road, Macquarie Park NSW 2113,  Tel: 1800 550 939</a:t>
            </a:r>
            <a:endParaRPr lang="en-US" sz="600" dirty="0">
              <a:solidFill>
                <a:schemeClr val="tx2"/>
              </a:solidFill>
              <a:latin typeface="Georgia" panose="02040502050405020303" pitchFamily="18" charset="0"/>
              <a:ea typeface="MS PGothic" charset="-128"/>
            </a:endParaRPr>
          </a:p>
          <a:p>
            <a:endParaRPr lang="en-US" sz="788" dirty="0">
              <a:latin typeface="Georgia" charset="0"/>
              <a:ea typeface="MS PGothic" charset="-128"/>
            </a:endParaRPr>
          </a:p>
          <a:p>
            <a:r>
              <a:rPr lang="en-US" sz="788" dirty="0">
                <a:latin typeface="Georgia" charset="0"/>
                <a:ea typeface="MS PGothic" charset="-128"/>
              </a:rPr>
              <a:t>™ Indicates a trademark of the Abbott Group of Companies</a:t>
            </a:r>
          </a:p>
          <a:p>
            <a:endParaRPr lang="en-US" sz="788" dirty="0">
              <a:latin typeface="Georgia" charset="0"/>
              <a:ea typeface="MS PGothic" charset="-128"/>
            </a:endParaRPr>
          </a:p>
          <a:p>
            <a:r>
              <a:rPr lang="en-US" sz="788" dirty="0">
                <a:latin typeface="Georgia" charset="0"/>
                <a:ea typeface="MS PGothic" charset="-128"/>
              </a:rPr>
              <a:t>www.cardiovascular.abbott/au/en</a:t>
            </a:r>
          </a:p>
          <a:p>
            <a:r>
              <a:rPr lang="en-US" sz="788" dirty="0">
                <a:latin typeface="Georgia" charset="0"/>
                <a:ea typeface="MS PGothic" charset="-128"/>
              </a:rPr>
              <a:t>©2022 Abbott. All rights reserved. MAT-2212892 v1.0 </a:t>
            </a:r>
          </a:p>
        </p:txBody>
      </p:sp>
    </p:spTree>
    <p:extLst>
      <p:ext uri="{BB962C8B-B14F-4D97-AF65-F5344CB8AC3E}">
        <p14:creationId xmlns:p14="http://schemas.microsoft.com/office/powerpoint/2010/main" val="24741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622680"/>
      </p:ext>
    </p:extLst>
  </p:cSld>
  <p:clrMapOvr>
    <a:masterClrMapping/>
  </p:clrMapOvr>
</p:sld>
</file>

<file path=ppt/theme/theme1.xml><?xml version="1.0" encoding="utf-8"?>
<a:theme xmlns:a="http://schemas.openxmlformats.org/drawingml/2006/main" name="16-9 PPT 03-29-19">
  <a:themeElements>
    <a:clrScheme name="Custom 8">
      <a:dk1>
        <a:srgbClr val="626670"/>
      </a:dk1>
      <a:lt1>
        <a:srgbClr val="FFFFFF"/>
      </a:lt1>
      <a:dk2>
        <a:srgbClr val="626670"/>
      </a:dk2>
      <a:lt2>
        <a:srgbClr val="D9D9D6"/>
      </a:lt2>
      <a:accent1>
        <a:srgbClr val="EA7B36"/>
      </a:accent1>
      <a:accent2>
        <a:srgbClr val="FFD100"/>
      </a:accent2>
      <a:accent3>
        <a:srgbClr val="636669"/>
      </a:accent3>
      <a:accent4>
        <a:srgbClr val="D9D9D6"/>
      </a:accent4>
      <a:accent5>
        <a:srgbClr val="EDB23A"/>
      </a:accent5>
      <a:accent6>
        <a:srgbClr val="888B8D"/>
      </a:accent6>
      <a:hlink>
        <a:srgbClr val="009CDE"/>
      </a:hlink>
      <a:folHlink>
        <a:srgbClr val="888B8D"/>
      </a:folHlink>
    </a:clrScheme>
    <a:fontScheme name="OCTcaseinvite">
      <a:majorFont>
        <a:latin typeface="Calibr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5"/>
        </a:solidFill>
        <a:ln w="9525" cap="flat" cmpd="sng" algn="ctr">
          <a:noFill/>
          <a:prstDash val="solid"/>
        </a:ln>
        <a:effectLst/>
      </a:spPr>
      <a:bodyPr lIns="0" tIns="18288" rIns="0" bIns="18288" rtlCol="0" anchor="ctr" anchorCtr="0"/>
      <a:lstStyle>
        <a:defPPr algn="ctr">
          <a:lnSpc>
            <a:spcPct val="85000"/>
          </a:lnSpc>
          <a:spcBef>
            <a:spcPts val="600"/>
          </a:spcBef>
          <a:tabLst>
            <a:tab pos="228600" algn="l"/>
          </a:tabLst>
          <a:defRPr b="1" dirty="0">
            <a:latin typeface="Calibri" panose="020F0502020204030204" pitchFamily="34" charset="0"/>
            <a:cs typeface="Calibri" panose="020F0502020204030204" pitchFamily="34" charset="0"/>
          </a:defRPr>
        </a:defPPr>
      </a:lst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800" dirty="0" err="1" smtClean="0">
            <a:solidFill>
              <a:schemeClr val="bg1"/>
            </a:solidFill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1313-077 OCTPortfolioTier2PPTTemplate_C2a" id="{3CEEC9F4-1FC2-104F-929F-94410106E84F}" vid="{F13BCA7F-2863-554B-A503-854F8DD5D8A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16-9 PPT 03-29-19">
  <a:themeElements>
    <a:clrScheme name="Custom 8">
      <a:dk1>
        <a:srgbClr val="626670"/>
      </a:dk1>
      <a:lt1>
        <a:srgbClr val="FFFFFF"/>
      </a:lt1>
      <a:dk2>
        <a:srgbClr val="626670"/>
      </a:dk2>
      <a:lt2>
        <a:srgbClr val="D9D9D6"/>
      </a:lt2>
      <a:accent1>
        <a:srgbClr val="EA7B36"/>
      </a:accent1>
      <a:accent2>
        <a:srgbClr val="FFD100"/>
      </a:accent2>
      <a:accent3>
        <a:srgbClr val="636669"/>
      </a:accent3>
      <a:accent4>
        <a:srgbClr val="D9D9D6"/>
      </a:accent4>
      <a:accent5>
        <a:srgbClr val="EDB23A"/>
      </a:accent5>
      <a:accent6>
        <a:srgbClr val="888B8D"/>
      </a:accent6>
      <a:hlink>
        <a:srgbClr val="009CDE"/>
      </a:hlink>
      <a:folHlink>
        <a:srgbClr val="888B8D"/>
      </a:folHlink>
    </a:clrScheme>
    <a:fontScheme name="OCTcaseinvite">
      <a:majorFont>
        <a:latin typeface="Calibr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5"/>
        </a:solidFill>
        <a:ln w="9525" cap="flat" cmpd="sng" algn="ctr">
          <a:noFill/>
          <a:prstDash val="solid"/>
        </a:ln>
        <a:effectLst/>
      </a:spPr>
      <a:bodyPr lIns="0" tIns="18288" rIns="0" bIns="18288" rtlCol="0" anchor="ctr" anchorCtr="0"/>
      <a:lstStyle>
        <a:defPPr algn="ctr">
          <a:lnSpc>
            <a:spcPct val="85000"/>
          </a:lnSpc>
          <a:spcBef>
            <a:spcPts val="600"/>
          </a:spcBef>
          <a:tabLst>
            <a:tab pos="228600" algn="l"/>
          </a:tabLst>
          <a:defRPr b="1" dirty="0">
            <a:latin typeface="Calibri" panose="020F0502020204030204" pitchFamily="34" charset="0"/>
            <a:cs typeface="Calibri" panose="020F0502020204030204" pitchFamily="34" charset="0"/>
          </a:defRPr>
        </a:defPPr>
      </a:lst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800" dirty="0" err="1" smtClean="0">
            <a:solidFill>
              <a:schemeClr val="bg1"/>
            </a:solidFill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1313-077 OCTPortfolioTier2PPTTemplate_C2a" id="{3CEEC9F4-1FC2-104F-929F-94410106E84F}" vid="{F13BCA7F-2863-554B-A503-854F8DD5D8A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07A0CFE0FF047808A9BCB043639DE" ma:contentTypeVersion="11" ma:contentTypeDescription="Create a new document." ma:contentTypeScope="" ma:versionID="8fadb136d21d9662f0e4de89b7b5b0fd">
  <xsd:schema xmlns:xsd="http://www.w3.org/2001/XMLSchema" xmlns:xs="http://www.w3.org/2001/XMLSchema" xmlns:p="http://schemas.microsoft.com/office/2006/metadata/properties" xmlns:ns3="23454286-425f-438d-bc25-b6e6d6ef2c0c" xmlns:ns4="f9323ce5-8fa6-4f11-897a-997cc73b61c0" targetNamespace="http://schemas.microsoft.com/office/2006/metadata/properties" ma:root="true" ma:fieldsID="1871bf474c511278135a57b9fa44d6de" ns3:_="" ns4:_="">
    <xsd:import namespace="23454286-425f-438d-bc25-b6e6d6ef2c0c"/>
    <xsd:import namespace="f9323ce5-8fa6-4f11-897a-997cc73b61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54286-425f-438d-bc25-b6e6d6ef2c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23ce5-8fa6-4f11-897a-997cc73b61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8AE776-28E8-4CC2-B22A-397044EE730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3454286-425f-438d-bc25-b6e6d6ef2c0c"/>
    <ds:schemaRef ds:uri="f9323ce5-8fa6-4f11-897a-997cc73b61c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DFCDB0-D107-46F1-A570-5137412443E1}">
  <ds:schemaRefs>
    <ds:schemaRef ds:uri="http://schemas.microsoft.com/office/infopath/2007/PartnerControls"/>
    <ds:schemaRef ds:uri="http://purl.org/dc/terms/"/>
    <ds:schemaRef ds:uri="f9323ce5-8fa6-4f11-897a-997cc73b61c0"/>
    <ds:schemaRef ds:uri="http://schemas.microsoft.com/office/2006/documentManagement/types"/>
    <ds:schemaRef ds:uri="23454286-425f-438d-bc25-b6e6d6ef2c0c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57076F-76BD-4A3F-9B68-3AB83A5F8C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726</Words>
  <Application>Microsoft Office PowerPoint</Application>
  <PresentationFormat>Widescreen</PresentationFormat>
  <Paragraphs>95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System Font Regular</vt:lpstr>
      <vt:lpstr>Wingdings</vt:lpstr>
      <vt:lpstr>16-9 PPT 03-29-19</vt:lpstr>
      <vt:lpstr>Custom Design</vt:lpstr>
      <vt:lpstr>Office Theme</vt:lpstr>
      <vt:lpstr>3_16-9 PPT 03-29-19</vt:lpstr>
      <vt:lpstr>Calcium Assessment: Autodetection </vt:lpstr>
      <vt:lpstr>Calcium Augmentation Enabled</vt:lpstr>
      <vt:lpstr>Calcium Augmentation Enabled (cont.)</vt:lpstr>
      <vt:lpstr>Calcium Augmentation Disabled</vt:lpstr>
      <vt:lpstr>Calcium Autodetection Assessment</vt:lpstr>
      <vt:lpstr>Treatment Strategy1-4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alternate layout</dc:title>
  <dc:creator>Niebuhr, Jeannie</dc:creator>
  <cp:lastModifiedBy>Mathie, Joanne</cp:lastModifiedBy>
  <cp:revision>18</cp:revision>
  <dcterms:created xsi:type="dcterms:W3CDTF">2020-06-24T14:32:33Z</dcterms:created>
  <dcterms:modified xsi:type="dcterms:W3CDTF">2022-11-14T04:04:17Z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0x010100AEA07A0CFE0FF047808A9BCB043639DE</vt:lpwstr>
  </property>
</Properties>
</file>