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7034" r:id="rId3"/>
    <p:sldId id="7053" r:id="rId4"/>
    <p:sldId id="7075" r:id="rId5"/>
    <p:sldId id="7074" r:id="rId6"/>
    <p:sldId id="7054" r:id="rId7"/>
    <p:sldId id="7057" r:id="rId8"/>
    <p:sldId id="7056" r:id="rId9"/>
    <p:sldId id="7055" r:id="rId10"/>
    <p:sldId id="7076" r:id="rId11"/>
    <p:sldId id="7039" r:id="rId12"/>
    <p:sldId id="7040" r:id="rId13"/>
    <p:sldId id="7041" r:id="rId14"/>
    <p:sldId id="7077" r:id="rId15"/>
    <p:sldId id="7078" r:id="rId16"/>
    <p:sldId id="70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49"/>
    <p:restoredTop sz="95903"/>
  </p:normalViewPr>
  <p:slideViewPr>
    <p:cSldViewPr snapToGrid="0">
      <p:cViewPr varScale="1">
        <p:scale>
          <a:sx n="128" d="100"/>
          <a:sy n="128" d="100"/>
        </p:scale>
        <p:origin x="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E3BF4-4C5C-5F4F-820D-25D8F6DDD7E4}" type="datetimeFigureOut">
              <a:rPr lang="en-US" smtClean="0"/>
              <a:t>11/4/22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CA4BD-1AA9-0641-BCB9-3E0D110C8A3C}" type="slidenum">
              <a:rPr lang="en-US" smtClean="0"/>
              <a:t>‹#›</a:t>
            </a:fld>
            <a:endParaRPr lang="en-US"/>
          </a:p>
        </p:txBody>
      </p:sp>
    </p:spTree>
    <p:extLst>
      <p:ext uri="{BB962C8B-B14F-4D97-AF65-F5344CB8AC3E}">
        <p14:creationId xmlns:p14="http://schemas.microsoft.com/office/powerpoint/2010/main" val="320733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3EDC-5A9F-4ADC-3B06-C323B303D9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151BC-B468-ADD5-B9A9-43E19BDDB3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7E90-CC4F-772C-7AE0-B6223DB622E5}"/>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5" name="Footer Placeholder 4">
            <a:extLst>
              <a:ext uri="{FF2B5EF4-FFF2-40B4-BE49-F238E27FC236}">
                <a16:creationId xmlns:a16="http://schemas.microsoft.com/office/drawing/2014/main" id="{1CC2271F-5D18-35B1-170A-506A39105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2698F-41B9-84CF-F4E5-4FB2BB8D2047}"/>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926566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F518-8D71-4FB7-EA1A-3713AB414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D87FC-972D-3391-7AE1-6CBCD63F95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1CF0C-548D-F7F4-72C5-BC757AC523EF}"/>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5" name="Footer Placeholder 4">
            <a:extLst>
              <a:ext uri="{FF2B5EF4-FFF2-40B4-BE49-F238E27FC236}">
                <a16:creationId xmlns:a16="http://schemas.microsoft.com/office/drawing/2014/main" id="{20C432F9-DCA0-999A-AF0B-5E471F58C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6354F-EC81-D93D-EE9B-590D16C5F875}"/>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2293817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37C027-E844-4608-66DA-81F9C5CA38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4FEAE-C781-9950-45B0-9354323AB5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2E9D-BF48-F9BD-2BCA-81325F4A8554}"/>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5" name="Footer Placeholder 4">
            <a:extLst>
              <a:ext uri="{FF2B5EF4-FFF2-40B4-BE49-F238E27FC236}">
                <a16:creationId xmlns:a16="http://schemas.microsoft.com/office/drawing/2014/main" id="{A3014D3E-8B53-3DCB-F3A3-540994DB4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265BF-1AE2-4D6B-3200-947DF816374D}"/>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2488027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EF54-1AFB-1ED6-CC77-54AED49C1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AFDD7-F079-A2CF-7D0D-B2F971D7F8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221AB-84FB-844C-57E0-57BAD79CF875}"/>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5" name="Footer Placeholder 4">
            <a:extLst>
              <a:ext uri="{FF2B5EF4-FFF2-40B4-BE49-F238E27FC236}">
                <a16:creationId xmlns:a16="http://schemas.microsoft.com/office/drawing/2014/main" id="{696A0BC4-339B-AE23-FD07-01BAE59BD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51775-9F0E-E354-D9B0-C837CA515EBC}"/>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347974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B129-AB52-34AD-9089-63600CACB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5091CC-458F-BF05-6BC7-1A023C6C4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D8984-6D37-DFCA-486F-4706C5D2BC01}"/>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5" name="Footer Placeholder 4">
            <a:extLst>
              <a:ext uri="{FF2B5EF4-FFF2-40B4-BE49-F238E27FC236}">
                <a16:creationId xmlns:a16="http://schemas.microsoft.com/office/drawing/2014/main" id="{53396050-E141-BB26-BA12-C351FC8A7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F680A-E6A9-7AD4-0A8F-6FC8918D83C0}"/>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252142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14C3-3012-9AA8-F841-BEF5A891F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1A4332-B556-1E5C-F6B3-F1CEB99161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FC31A-4502-125B-8877-2C24FC8DF5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062701-DDDE-1A92-BAD3-A3D887070584}"/>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6" name="Footer Placeholder 5">
            <a:extLst>
              <a:ext uri="{FF2B5EF4-FFF2-40B4-BE49-F238E27FC236}">
                <a16:creationId xmlns:a16="http://schemas.microsoft.com/office/drawing/2014/main" id="{17C465EA-1A5D-1381-740E-F104203D9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B6F36-0584-1C98-DF0E-2DA22F7FAEC7}"/>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2875106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B5EB-4202-7889-E801-AEA42F78E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61E27C-77F5-6B62-9014-9F83EA3A4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9ED66-C850-3604-4792-98A1958560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08DFD3-5DE0-A5FE-54D5-B87C1B1A3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CE9B4-3512-4A40-3F92-2535A7EEE4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D62B0B-7AC7-C430-FA89-EDC0EEFB85F5}"/>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8" name="Footer Placeholder 7">
            <a:extLst>
              <a:ext uri="{FF2B5EF4-FFF2-40B4-BE49-F238E27FC236}">
                <a16:creationId xmlns:a16="http://schemas.microsoft.com/office/drawing/2014/main" id="{81CA199C-7DE5-40B1-FAE3-2DEB34510B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CD8641-B9BC-279A-6442-E91A20FCF64E}"/>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175592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1FDA-1A6A-B168-1A9A-5085A7508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570B0-2EB6-3160-18A2-8D8AB66AD980}"/>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4" name="Footer Placeholder 3">
            <a:extLst>
              <a:ext uri="{FF2B5EF4-FFF2-40B4-BE49-F238E27FC236}">
                <a16:creationId xmlns:a16="http://schemas.microsoft.com/office/drawing/2014/main" id="{71C887F0-EADE-FF1A-3E92-38CD880ADD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72C47-8927-A685-5E79-B853E4133161}"/>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1501523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7A1A87-D62C-844D-8A59-08F2291DF758}"/>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3" name="Footer Placeholder 2">
            <a:extLst>
              <a:ext uri="{FF2B5EF4-FFF2-40B4-BE49-F238E27FC236}">
                <a16:creationId xmlns:a16="http://schemas.microsoft.com/office/drawing/2014/main" id="{A4B9EA17-BD3B-D9F1-F4C4-260F2F6B0A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9998F-D4D0-2F19-5913-73E7B34E06F4}"/>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8966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AC36-E52F-F2C6-A6A9-D88C738224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7D1DD5-3773-1335-D563-FEF498AC3F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80943-3050-FB77-BFB2-E98209AE4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ABE2C-AD57-D96C-B8A9-AC75251FCC56}"/>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6" name="Footer Placeholder 5">
            <a:extLst>
              <a:ext uri="{FF2B5EF4-FFF2-40B4-BE49-F238E27FC236}">
                <a16:creationId xmlns:a16="http://schemas.microsoft.com/office/drawing/2014/main" id="{D02C41EE-CDA8-B63C-0DAD-FE51BC08D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46772-1604-BF77-CBA3-485C43DD9365}"/>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205393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F1E8-0900-9009-6FB1-CFF4D4869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F13BFF-818C-F37E-4A66-F2E59E9CF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F3748E-C063-F23C-8BB6-6D591AF4D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3B582-3CEC-90D0-0A16-4F4A6CF11602}"/>
              </a:ext>
            </a:extLst>
          </p:cNvPr>
          <p:cNvSpPr>
            <a:spLocks noGrp="1"/>
          </p:cNvSpPr>
          <p:nvPr>
            <p:ph type="dt" sz="half" idx="10"/>
          </p:nvPr>
        </p:nvSpPr>
        <p:spPr/>
        <p:txBody>
          <a:bodyPr/>
          <a:lstStyle/>
          <a:p>
            <a:fld id="{D01158B4-6402-934F-92BA-3EDC8CD8D498}" type="datetimeFigureOut">
              <a:rPr lang="en-US" smtClean="0"/>
              <a:t>11/4/22</a:t>
            </a:fld>
            <a:endParaRPr lang="en-US"/>
          </a:p>
        </p:txBody>
      </p:sp>
      <p:sp>
        <p:nvSpPr>
          <p:cNvPr id="6" name="Footer Placeholder 5">
            <a:extLst>
              <a:ext uri="{FF2B5EF4-FFF2-40B4-BE49-F238E27FC236}">
                <a16:creationId xmlns:a16="http://schemas.microsoft.com/office/drawing/2014/main" id="{1764EDAB-6EEF-82B1-0D3B-1E6974C62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89AF3-CE3E-C874-A443-3958AB5BEA1B}"/>
              </a:ext>
            </a:extLst>
          </p:cNvPr>
          <p:cNvSpPr>
            <a:spLocks noGrp="1"/>
          </p:cNvSpPr>
          <p:nvPr>
            <p:ph type="sldNum" sz="quarter" idx="12"/>
          </p:nvPr>
        </p:nvSpPr>
        <p:spPr/>
        <p:txBody>
          <a:bodyPr/>
          <a:lstStyle/>
          <a:p>
            <a:fld id="{FA85C24A-766A-D44E-BE70-6410456FC02F}" type="slidenum">
              <a:rPr lang="en-US" smtClean="0"/>
              <a:t>‹#›</a:t>
            </a:fld>
            <a:endParaRPr lang="en-US"/>
          </a:p>
        </p:txBody>
      </p:sp>
    </p:spTree>
    <p:extLst>
      <p:ext uri="{BB962C8B-B14F-4D97-AF65-F5344CB8AC3E}">
        <p14:creationId xmlns:p14="http://schemas.microsoft.com/office/powerpoint/2010/main" val="1012732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A190D-0259-81D2-7454-CBA95C55F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71464B-7590-06CC-52E8-10946A234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5CCDD-A163-D7CA-4F1B-30EE6064E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158B4-6402-934F-92BA-3EDC8CD8D498}" type="datetimeFigureOut">
              <a:rPr lang="en-US" smtClean="0"/>
              <a:t>11/4/22</a:t>
            </a:fld>
            <a:endParaRPr lang="en-US"/>
          </a:p>
        </p:txBody>
      </p:sp>
      <p:sp>
        <p:nvSpPr>
          <p:cNvPr id="5" name="Footer Placeholder 4">
            <a:extLst>
              <a:ext uri="{FF2B5EF4-FFF2-40B4-BE49-F238E27FC236}">
                <a16:creationId xmlns:a16="http://schemas.microsoft.com/office/drawing/2014/main" id="{9099DBB0-8C3D-254B-4BD7-8AD516AB0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23C2E0-97EB-49B2-0E94-0CD4336D95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5C24A-766A-D44E-BE70-6410456FC02F}" type="slidenum">
              <a:rPr lang="en-US" smtClean="0"/>
              <a:t>‹#›</a:t>
            </a:fld>
            <a:endParaRPr lang="en-US"/>
          </a:p>
        </p:txBody>
      </p:sp>
    </p:spTree>
    <p:extLst>
      <p:ext uri="{BB962C8B-B14F-4D97-AF65-F5344CB8AC3E}">
        <p14:creationId xmlns:p14="http://schemas.microsoft.com/office/powerpoint/2010/main" val="3540370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14.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3.png"/><Relationship Id="rId5" Type="http://schemas.openxmlformats.org/officeDocument/2006/relationships/slideLayout" Target="../slideLayouts/slideLayout7.xml"/><Relationship Id="rId4" Type="http://schemas.microsoft.com/office/2007/relationships/media" Target="../media/media13.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8.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png"/><Relationship Id="rId5" Type="http://schemas.openxmlformats.org/officeDocument/2006/relationships/slideLayout" Target="../slideLayouts/slideLayout2.xml"/><Relationship Id="rId4" Type="http://schemas.microsoft.com/office/2007/relationships/media" Target="../media/media7.mp4"/></Relationships>
</file>

<file path=ppt/slides/_rels/slide9.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png"/><Relationship Id="rId5" Type="http://schemas.openxmlformats.org/officeDocument/2006/relationships/slideLayout" Target="../slideLayouts/slideLayout2.xml"/><Relationship Id="rId4" Type="http://schemas.microsoft.com/office/2007/relationships/media" Target="../media/media9.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p13">
            <a:extLst>
              <a:ext uri="{FF2B5EF4-FFF2-40B4-BE49-F238E27FC236}">
                <a16:creationId xmlns:a16="http://schemas.microsoft.com/office/drawing/2014/main" id="{3BC74FAD-26F7-F92C-5B54-DCC201C74D44}"/>
              </a:ext>
            </a:extLst>
          </p:cNvPr>
          <p:cNvSpPr txBox="1"/>
          <p:nvPr/>
        </p:nvSpPr>
        <p:spPr>
          <a:xfrm>
            <a:off x="0" y="988626"/>
            <a:ext cx="12310946" cy="221596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i="0" dirty="0">
                <a:solidFill>
                  <a:srgbClr val="000000"/>
                </a:solidFill>
                <a:effectLst/>
                <a:latin typeface="Arial" panose="020B0604020202020204" pitchFamily="34" charset="0"/>
                <a:cs typeface="Arial" panose="020B0604020202020204" pitchFamily="34" charset="0"/>
              </a:rPr>
              <a:t>AVEIR™ VR Leadless Pacemaker (LP) :</a:t>
            </a:r>
          </a:p>
          <a:p>
            <a:pPr marL="0" lvl="0" indent="0" algn="ctr" rtl="0">
              <a:spcBef>
                <a:spcPts val="0"/>
              </a:spcBef>
              <a:spcAft>
                <a:spcPts val="0"/>
              </a:spcAft>
              <a:buNone/>
            </a:pPr>
            <a:r>
              <a:rPr lang="en-US" sz="4400" b="1" dirty="0">
                <a:solidFill>
                  <a:srgbClr val="000000"/>
                </a:solidFill>
                <a:latin typeface="Arial" panose="020B0604020202020204" pitchFamily="34" charset="0"/>
                <a:ea typeface="Lexend"/>
                <a:cs typeface="Arial" panose="020B0604020202020204" pitchFamily="34" charset="0"/>
                <a:sym typeface="Lexend"/>
              </a:rPr>
              <a:t>Patient Selection and Implant Considerations</a:t>
            </a:r>
          </a:p>
          <a:p>
            <a:pPr marL="0" lvl="0" indent="0" algn="ctr" rtl="0">
              <a:spcBef>
                <a:spcPts val="0"/>
              </a:spcBef>
              <a:spcAft>
                <a:spcPts val="0"/>
              </a:spcAft>
              <a:buNone/>
            </a:pPr>
            <a:r>
              <a:rPr lang="en-US" sz="4400" b="1" dirty="0">
                <a:solidFill>
                  <a:srgbClr val="000000"/>
                </a:solidFill>
                <a:latin typeface="Arial" panose="020B0604020202020204" pitchFamily="34" charset="0"/>
                <a:ea typeface="Lexend"/>
                <a:cs typeface="Arial" panose="020B0604020202020204" pitchFamily="34" charset="0"/>
                <a:sym typeface="Lexend"/>
              </a:rPr>
              <a:t>Case based Approach</a:t>
            </a:r>
            <a:endParaRPr sz="3500" b="1" dirty="0">
              <a:latin typeface="Arial" panose="020B0604020202020204" pitchFamily="34" charset="0"/>
              <a:ea typeface="Lexend"/>
              <a:cs typeface="Arial" panose="020B0604020202020204" pitchFamily="34" charset="0"/>
              <a:sym typeface="Lexend"/>
            </a:endParaRPr>
          </a:p>
        </p:txBody>
      </p:sp>
      <p:sp>
        <p:nvSpPr>
          <p:cNvPr id="5" name="Subtitle 2">
            <a:extLst>
              <a:ext uri="{FF2B5EF4-FFF2-40B4-BE49-F238E27FC236}">
                <a16:creationId xmlns:a16="http://schemas.microsoft.com/office/drawing/2014/main" id="{46B40CEF-B8AE-BED6-8EC7-9423D9A91A2B}"/>
              </a:ext>
            </a:extLst>
          </p:cNvPr>
          <p:cNvSpPr txBox="1">
            <a:spLocks/>
          </p:cNvSpPr>
          <p:nvPr/>
        </p:nvSpPr>
        <p:spPr>
          <a:xfrm>
            <a:off x="2297151" y="3661451"/>
            <a:ext cx="8205421" cy="296237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x-none" sz="4400" b="1" dirty="0">
                <a:latin typeface="Arial" panose="020B0604020202020204" pitchFamily="34" charset="0"/>
                <a:cs typeface="Arial" panose="020B0604020202020204" pitchFamily="34" charset="0"/>
              </a:rPr>
              <a:t>Devi G. Nair, MD, FACC, FHRS</a:t>
            </a:r>
          </a:p>
          <a:p>
            <a:r>
              <a:rPr lang="en-US" altLang="x-none" sz="3100" b="1" i="1" dirty="0"/>
              <a:t>Director of Cardiac Electrophysiology &amp; Research</a:t>
            </a:r>
          </a:p>
          <a:p>
            <a:r>
              <a:rPr lang="en-US" altLang="x-none" sz="3100" b="1" i="1" dirty="0"/>
              <a:t>St. Bernard</a:t>
            </a:r>
            <a:r>
              <a:rPr lang="en-US" altLang="en-US" sz="3100" b="1" i="1" dirty="0"/>
              <a:t>’</a:t>
            </a:r>
            <a:r>
              <a:rPr lang="en-US" altLang="x-none" sz="3100" b="1" i="1" dirty="0"/>
              <a:t>s Medical Center, AR</a:t>
            </a:r>
          </a:p>
          <a:p>
            <a:r>
              <a:rPr lang="en-US" altLang="x-none" sz="3100" b="1" i="1" dirty="0"/>
              <a:t>Arrhythmia Research Group, AR</a:t>
            </a:r>
          </a:p>
          <a:p>
            <a:r>
              <a:rPr lang="en-US" altLang="x-none" sz="3100" b="1" i="1" dirty="0"/>
              <a:t>White River Medical Center, AR</a:t>
            </a:r>
          </a:p>
          <a:p>
            <a:r>
              <a:rPr lang="en-US" altLang="x-none" sz="3100" b="1" i="1" dirty="0"/>
              <a:t>Associate Professor , UAMS</a:t>
            </a:r>
          </a:p>
          <a:p>
            <a:r>
              <a:rPr lang="en-US" altLang="x-none" sz="3100" b="1" i="1" dirty="0"/>
              <a:t>@</a:t>
            </a:r>
            <a:r>
              <a:rPr lang="en-US" altLang="x-none" sz="3100" b="1" i="1" dirty="0" err="1"/>
              <a:t>drdevignair</a:t>
            </a:r>
            <a:endParaRPr lang="en-US" altLang="x-none" sz="3100" b="1" i="1" dirty="0"/>
          </a:p>
          <a:p>
            <a:endParaRPr lang="en-US" altLang="x-none" sz="1800" b="1" i="1" dirty="0"/>
          </a:p>
          <a:p>
            <a:endParaRPr lang="en-US" b="1" dirty="0"/>
          </a:p>
        </p:txBody>
      </p:sp>
    </p:spTree>
    <p:extLst>
      <p:ext uri="{BB962C8B-B14F-4D97-AF65-F5344CB8AC3E}">
        <p14:creationId xmlns:p14="http://schemas.microsoft.com/office/powerpoint/2010/main" val="40410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417F45-BCC9-E9C3-4A75-C1AAEB9AB581}"/>
              </a:ext>
            </a:extLst>
          </p:cNvPr>
          <p:cNvPicPr>
            <a:picLocks noGrp="1" noChangeAspect="1"/>
          </p:cNvPicPr>
          <p:nvPr>
            <p:ph idx="1"/>
          </p:nvPr>
        </p:nvPicPr>
        <p:blipFill>
          <a:blip r:embed="rId2"/>
          <a:stretch>
            <a:fillRect/>
          </a:stretch>
        </p:blipFill>
        <p:spPr>
          <a:xfrm>
            <a:off x="6704978" y="1725585"/>
            <a:ext cx="4330262" cy="4754043"/>
          </a:xfrm>
          <a:prstGeom prst="rect">
            <a:avLst/>
          </a:prstGeom>
        </p:spPr>
      </p:pic>
      <p:sp>
        <p:nvSpPr>
          <p:cNvPr id="5" name="TextBox 4">
            <a:extLst>
              <a:ext uri="{FF2B5EF4-FFF2-40B4-BE49-F238E27FC236}">
                <a16:creationId xmlns:a16="http://schemas.microsoft.com/office/drawing/2014/main" id="{121BDE62-F021-4E5C-6635-77B483C597F5}"/>
              </a:ext>
            </a:extLst>
          </p:cNvPr>
          <p:cNvSpPr txBox="1"/>
          <p:nvPr/>
        </p:nvSpPr>
        <p:spPr>
          <a:xfrm>
            <a:off x="629800" y="1240221"/>
            <a:ext cx="6180903" cy="2246769"/>
          </a:xfrm>
          <a:prstGeom prst="rect">
            <a:avLst/>
          </a:prstGeom>
          <a:noFill/>
        </p:spPr>
        <p:txBody>
          <a:bodyPr wrap="square" rtlCol="0">
            <a:spAutoFit/>
          </a:bodyPr>
          <a:lstStyle/>
          <a:p>
            <a:r>
              <a:rPr lang="en-US" sz="2800" b="1" dirty="0">
                <a:effectLst/>
                <a:latin typeface="Arial" panose="020B0604020202020204" pitchFamily="34" charset="0"/>
                <a:cs typeface="Arial" panose="020B0604020202020204" pitchFamily="34" charset="0"/>
              </a:rPr>
              <a:t>Acute mapping parameters</a:t>
            </a:r>
            <a:br>
              <a:rPr lang="en-US" sz="2800" b="1" dirty="0">
                <a:effectLst/>
                <a:latin typeface="Arial" panose="020B0604020202020204" pitchFamily="34" charset="0"/>
                <a:cs typeface="Arial" panose="020B0604020202020204" pitchFamily="34" charset="0"/>
              </a:rPr>
            </a:br>
            <a:r>
              <a:rPr lang="en-US" sz="2800" b="1" dirty="0">
                <a:effectLst/>
                <a:latin typeface="Arial" panose="020B0604020202020204" pitchFamily="34" charset="0"/>
                <a:cs typeface="Arial" panose="020B0604020202020204" pitchFamily="34" charset="0"/>
              </a:rPr>
              <a:t>	Sensing 6.0mV</a:t>
            </a:r>
          </a:p>
          <a:p>
            <a:r>
              <a:rPr lang="en-US" sz="2800" b="1" dirty="0">
                <a:effectLst/>
                <a:latin typeface="Arial" panose="020B0604020202020204" pitchFamily="34" charset="0"/>
                <a:cs typeface="Arial" panose="020B0604020202020204" pitchFamily="34" charset="0"/>
              </a:rPr>
              <a:t>	Threshold 0.75 V @ 0.5 </a:t>
            </a:r>
            <a:r>
              <a:rPr lang="en-US" sz="2800" b="1" dirty="0" err="1">
                <a:effectLst/>
                <a:latin typeface="Arial" panose="020B0604020202020204" pitchFamily="34" charset="0"/>
                <a:cs typeface="Arial" panose="020B0604020202020204" pitchFamily="34" charset="0"/>
              </a:rPr>
              <a:t>ms</a:t>
            </a:r>
            <a:r>
              <a:rPr lang="en-US" sz="2800" b="1" dirty="0">
                <a:effectLst/>
                <a:latin typeface="Arial" panose="020B0604020202020204" pitchFamily="34" charset="0"/>
                <a:cs typeface="Arial" panose="020B0604020202020204" pitchFamily="34" charset="0"/>
              </a:rPr>
              <a:t>  </a:t>
            </a:r>
          </a:p>
          <a:p>
            <a:r>
              <a:rPr lang="en-US" sz="2800" b="1" dirty="0">
                <a:latin typeface="Arial" panose="020B0604020202020204" pitchFamily="34" charset="0"/>
                <a:cs typeface="Arial" panose="020B0604020202020204" pitchFamily="34" charset="0"/>
              </a:rPr>
              <a:t>	Impedance 410</a:t>
            </a:r>
            <a:r>
              <a:rPr lang="en-US" sz="2800" b="1" dirty="0">
                <a:effectLst/>
                <a:latin typeface="Arial" panose="020B0604020202020204" pitchFamily="34" charset="0"/>
                <a:cs typeface="Arial" panose="020B0604020202020204" pitchFamily="34" charset="0"/>
              </a:rPr>
              <a:t> ohms</a:t>
            </a:r>
          </a:p>
          <a:p>
            <a:endParaRPr lang="en-US" sz="2800" dirty="0"/>
          </a:p>
        </p:txBody>
      </p:sp>
      <p:sp>
        <p:nvSpPr>
          <p:cNvPr id="6" name="TextBox 5">
            <a:extLst>
              <a:ext uri="{FF2B5EF4-FFF2-40B4-BE49-F238E27FC236}">
                <a16:creationId xmlns:a16="http://schemas.microsoft.com/office/drawing/2014/main" id="{964A2C5C-50E8-EF18-949A-70386BA34C4B}"/>
              </a:ext>
            </a:extLst>
          </p:cNvPr>
          <p:cNvSpPr txBox="1"/>
          <p:nvPr/>
        </p:nvSpPr>
        <p:spPr>
          <a:xfrm>
            <a:off x="4288221" y="378372"/>
            <a:ext cx="433026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MAPPING</a:t>
            </a:r>
          </a:p>
        </p:txBody>
      </p:sp>
    </p:spTree>
    <p:extLst>
      <p:ext uri="{BB962C8B-B14F-4D97-AF65-F5344CB8AC3E}">
        <p14:creationId xmlns:p14="http://schemas.microsoft.com/office/powerpoint/2010/main" val="72846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apping">
            <a:hlinkClick r:id="" action="ppaction://media"/>
            <a:extLst>
              <a:ext uri="{FF2B5EF4-FFF2-40B4-BE49-F238E27FC236}">
                <a16:creationId xmlns:a16="http://schemas.microsoft.com/office/drawing/2014/main" id="{F60EE52E-4453-10BA-D1A0-0873B99754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6513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elix extension">
            <a:hlinkClick r:id="" action="ppaction://media"/>
            <a:extLst>
              <a:ext uri="{FF2B5EF4-FFF2-40B4-BE49-F238E27FC236}">
                <a16:creationId xmlns:a16="http://schemas.microsoft.com/office/drawing/2014/main" id="{53CA610D-DEAC-0C89-4B6B-074F34E477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4948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eflection test ">
            <a:hlinkClick r:id="" action="ppaction://media"/>
            <a:extLst>
              <a:ext uri="{FF2B5EF4-FFF2-40B4-BE49-F238E27FC236}">
                <a16:creationId xmlns:a16="http://schemas.microsoft.com/office/drawing/2014/main" id="{E98F2D86-67AF-116C-B14F-85484FE84F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4039"/>
          <a:stretch/>
        </p:blipFill>
        <p:spPr>
          <a:xfrm>
            <a:off x="1343024" y="448627"/>
            <a:ext cx="4752975" cy="5929313"/>
          </a:xfrm>
          <a:prstGeom prst="rect">
            <a:avLst/>
          </a:prstGeom>
        </p:spPr>
      </p:pic>
      <p:pic>
        <p:nvPicPr>
          <p:cNvPr id="4" name="Screen Recording 1">
            <a:hlinkClick r:id="" action="ppaction://media"/>
            <a:extLst>
              <a:ext uri="{FF2B5EF4-FFF2-40B4-BE49-F238E27FC236}">
                <a16:creationId xmlns:a16="http://schemas.microsoft.com/office/drawing/2014/main" id="{3AC2DF85-8C49-3186-4A89-CD9EAB0EE4C6}"/>
              </a:ext>
            </a:extLst>
          </p:cNvPr>
          <p:cNvPicPr>
            <a:picLocks noChangeAspect="1"/>
          </p:cNvPicPr>
          <p:nvPr>
            <a:videoFile r:link="rId3"/>
            <p:extLst>
              <p:ext uri="{DAA4B4D4-6D71-4841-9C94-3DE7FCFB9230}">
                <p14:media xmlns:p14="http://schemas.microsoft.com/office/powerpoint/2010/main" r:embed="rId4">
                  <p14:trim st="3183.7954" end="7367.4011"/>
                </p14:media>
              </p:ext>
            </p:extLst>
          </p:nvPr>
        </p:nvPicPr>
        <p:blipFill rotWithShape="1">
          <a:blip r:embed="rId7"/>
          <a:srcRect l="22929" r="15828" b="5847"/>
          <a:stretch/>
        </p:blipFill>
        <p:spPr>
          <a:xfrm>
            <a:off x="6276594" y="1204912"/>
            <a:ext cx="5257800" cy="4448175"/>
          </a:xfrm>
          <a:prstGeom prst="rect">
            <a:avLst/>
          </a:prstGeom>
        </p:spPr>
      </p:pic>
    </p:spTree>
    <p:extLst>
      <p:ext uri="{BB962C8B-B14F-4D97-AF65-F5344CB8AC3E}">
        <p14:creationId xmlns:p14="http://schemas.microsoft.com/office/powerpoint/2010/main" val="50642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mute="1">
                <p:cTn id="2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CFA07-254F-97FD-1B02-78A308408AD0}"/>
              </a:ext>
            </a:extLst>
          </p:cNvPr>
          <p:cNvSpPr txBox="1"/>
          <p:nvPr/>
        </p:nvSpPr>
        <p:spPr>
          <a:xfrm>
            <a:off x="654268" y="1175488"/>
            <a:ext cx="10547131" cy="5632311"/>
          </a:xfrm>
          <a:prstGeom prst="rect">
            <a:avLst/>
          </a:prstGeom>
          <a:noFill/>
        </p:spPr>
        <p:txBody>
          <a:bodyPr wrap="square" rtlCol="0">
            <a:spAutoFit/>
          </a:bodyPr>
          <a:lstStyle/>
          <a:p>
            <a:r>
              <a:rPr lang="en-US" sz="2400" b="1" dirty="0">
                <a:solidFill>
                  <a:srgbClr val="31516C"/>
                </a:solidFill>
                <a:effectLst/>
                <a:latin typeface="Arial" panose="020B0604020202020204" pitchFamily="34" charset="0"/>
                <a:cs typeface="Arial" panose="020B0604020202020204" pitchFamily="34" charset="0"/>
              </a:rPr>
              <a:t>Acute mapping parameters</a:t>
            </a:r>
            <a:br>
              <a:rPr lang="en-US" sz="2400" b="1" dirty="0">
                <a:effectLst/>
                <a:latin typeface="Arial" panose="020B0604020202020204" pitchFamily="34" charset="0"/>
                <a:cs typeface="Arial" panose="020B0604020202020204" pitchFamily="34" charset="0"/>
              </a:rPr>
            </a:br>
            <a:r>
              <a:rPr lang="en-US" sz="2400" b="1" dirty="0">
                <a:effectLst/>
                <a:latin typeface="Arial" panose="020B0604020202020204" pitchFamily="34" charset="0"/>
                <a:cs typeface="Arial" panose="020B0604020202020204" pitchFamily="34" charset="0"/>
              </a:rPr>
              <a:t>	</a:t>
            </a:r>
            <a:r>
              <a:rPr lang="en-US" sz="2400" b="1" dirty="0">
                <a:solidFill>
                  <a:srgbClr val="505866"/>
                </a:solidFill>
                <a:effectLst/>
                <a:latin typeface="Arial" panose="020B0604020202020204" pitchFamily="34" charset="0"/>
                <a:cs typeface="Arial" panose="020B0604020202020204" pitchFamily="34" charset="0"/>
              </a:rPr>
              <a:t>Sensing 6.0 mV</a:t>
            </a:r>
          </a:p>
          <a:p>
            <a:r>
              <a:rPr lang="en-US" sz="2400" b="1" dirty="0">
                <a:solidFill>
                  <a:srgbClr val="4E5666"/>
                </a:solidFill>
                <a:effectLst/>
                <a:latin typeface="Arial" panose="020B0604020202020204" pitchFamily="34" charset="0"/>
                <a:cs typeface="Arial" panose="020B0604020202020204" pitchFamily="34" charset="0"/>
              </a:rPr>
              <a:t>	</a:t>
            </a:r>
            <a:r>
              <a:rPr lang="en-US" sz="2400" b="1" dirty="0" err="1">
                <a:solidFill>
                  <a:srgbClr val="4E5666"/>
                </a:solidFill>
                <a:effectLst/>
                <a:latin typeface="Arial" panose="020B0604020202020204" pitchFamily="34" charset="0"/>
                <a:cs typeface="Arial" panose="020B0604020202020204" pitchFamily="34" charset="0"/>
              </a:rPr>
              <a:t>Theshold</a:t>
            </a:r>
            <a:r>
              <a:rPr lang="en-US" sz="2400" b="1" dirty="0">
                <a:solidFill>
                  <a:srgbClr val="4E5666"/>
                </a:solidFill>
                <a:effectLst/>
                <a:latin typeface="Arial" panose="020B0604020202020204" pitchFamily="34" charset="0"/>
                <a:cs typeface="Arial" panose="020B0604020202020204" pitchFamily="34" charset="0"/>
              </a:rPr>
              <a:t> 0.75 V@ V 0.5 </a:t>
            </a:r>
            <a:r>
              <a:rPr lang="en-US" sz="2400" b="1" dirty="0" err="1">
                <a:solidFill>
                  <a:srgbClr val="4E5666"/>
                </a:solidFill>
                <a:effectLst/>
                <a:latin typeface="Arial" panose="020B0604020202020204" pitchFamily="34" charset="0"/>
                <a:cs typeface="Arial" panose="020B0604020202020204" pitchFamily="34" charset="0"/>
              </a:rPr>
              <a:t>ms</a:t>
            </a:r>
            <a:r>
              <a:rPr lang="en-US" sz="2400" b="1" dirty="0">
                <a:solidFill>
                  <a:srgbClr val="4E5666"/>
                </a:solidFill>
                <a:effectLst/>
                <a:latin typeface="Arial" panose="020B0604020202020204" pitchFamily="34" charset="0"/>
                <a:cs typeface="Arial" panose="020B0604020202020204" pitchFamily="34" charset="0"/>
              </a:rPr>
              <a:t> , </a:t>
            </a:r>
          </a:p>
          <a:p>
            <a:r>
              <a:rPr lang="en-US" sz="2400" b="1" dirty="0">
                <a:solidFill>
                  <a:srgbClr val="4E5666"/>
                </a:solidFill>
                <a:latin typeface="Arial" panose="020B0604020202020204" pitchFamily="34" charset="0"/>
                <a:cs typeface="Arial" panose="020B0604020202020204" pitchFamily="34" charset="0"/>
              </a:rPr>
              <a:t>	Impedance 410</a:t>
            </a:r>
            <a:r>
              <a:rPr lang="en-US" sz="2400" b="1" dirty="0">
                <a:solidFill>
                  <a:srgbClr val="4E5666"/>
                </a:solidFill>
                <a:effectLst/>
                <a:latin typeface="Arial" panose="020B0604020202020204" pitchFamily="34" charset="0"/>
                <a:cs typeface="Arial" panose="020B0604020202020204" pitchFamily="34" charset="0"/>
              </a:rPr>
              <a:t> ohms</a:t>
            </a:r>
          </a:p>
          <a:p>
            <a:endParaRPr lang="en-US" sz="2400" b="1" dirty="0">
              <a:solidFill>
                <a:srgbClr val="335179"/>
              </a:solidFill>
              <a:effectLst/>
              <a:latin typeface="Arial" panose="020B0604020202020204" pitchFamily="34" charset="0"/>
              <a:cs typeface="Arial" panose="020B0604020202020204" pitchFamily="34" charset="0"/>
            </a:endParaRPr>
          </a:p>
          <a:p>
            <a:r>
              <a:rPr lang="en-US" sz="2400" b="1" dirty="0">
                <a:solidFill>
                  <a:srgbClr val="335179"/>
                </a:solidFill>
                <a:effectLst/>
                <a:latin typeface="Arial" panose="020B0604020202020204" pitchFamily="34" charset="0"/>
                <a:cs typeface="Arial" panose="020B0604020202020204" pitchFamily="34" charset="0"/>
              </a:rPr>
              <a:t>During implant</a:t>
            </a:r>
          </a:p>
          <a:p>
            <a:r>
              <a:rPr lang="en-US" sz="2400" b="1" dirty="0">
                <a:solidFill>
                  <a:srgbClr val="000000"/>
                </a:solidFill>
                <a:latin typeface="Arial" panose="020B0604020202020204" pitchFamily="34" charset="0"/>
                <a:cs typeface="Arial" panose="020B0604020202020204" pitchFamily="34" charset="0"/>
              </a:rPr>
              <a:t>	</a:t>
            </a:r>
            <a:r>
              <a:rPr lang="en-US" sz="2400" b="1" dirty="0">
                <a:solidFill>
                  <a:srgbClr val="4D5666"/>
                </a:solidFill>
                <a:effectLst/>
                <a:latin typeface="Arial" panose="020B0604020202020204" pitchFamily="34" charset="0"/>
                <a:cs typeface="Arial" panose="020B0604020202020204" pitchFamily="34" charset="0"/>
              </a:rPr>
              <a:t>Sensing 8.0 mV</a:t>
            </a:r>
          </a:p>
          <a:p>
            <a:r>
              <a:rPr lang="en-US" sz="2400" b="1" dirty="0">
                <a:solidFill>
                  <a:srgbClr val="4F5868"/>
                </a:solidFill>
                <a:effectLst/>
                <a:latin typeface="Arial" panose="020B0604020202020204" pitchFamily="34" charset="0"/>
                <a:cs typeface="Arial" panose="020B0604020202020204" pitchFamily="34" charset="0"/>
              </a:rPr>
              <a:t>	Threshold 2.0 V 0.5 </a:t>
            </a:r>
            <a:r>
              <a:rPr lang="en-US" sz="2400" b="1" dirty="0" err="1">
                <a:solidFill>
                  <a:srgbClr val="4F5868"/>
                </a:solidFill>
                <a:effectLst/>
                <a:latin typeface="Arial" panose="020B0604020202020204" pitchFamily="34" charset="0"/>
                <a:cs typeface="Arial" panose="020B0604020202020204" pitchFamily="34" charset="0"/>
              </a:rPr>
              <a:t>ms</a:t>
            </a:r>
            <a:r>
              <a:rPr lang="en-US" sz="2400" b="1" dirty="0">
                <a:solidFill>
                  <a:srgbClr val="4F5868"/>
                </a:solidFill>
                <a:effectLst/>
                <a:latin typeface="Arial" panose="020B0604020202020204" pitchFamily="34" charset="0"/>
                <a:cs typeface="Arial" panose="020B0604020202020204" pitchFamily="34" charset="0"/>
              </a:rPr>
              <a:t> </a:t>
            </a:r>
          </a:p>
          <a:p>
            <a:r>
              <a:rPr lang="en-US" sz="2400" b="1" dirty="0">
                <a:solidFill>
                  <a:srgbClr val="4F5868"/>
                </a:solidFill>
                <a:latin typeface="Arial" panose="020B0604020202020204" pitchFamily="34" charset="0"/>
                <a:cs typeface="Arial" panose="020B0604020202020204" pitchFamily="34" charset="0"/>
              </a:rPr>
              <a:t>	Impedance </a:t>
            </a:r>
            <a:r>
              <a:rPr lang="en-US" sz="2400" b="1" dirty="0">
                <a:solidFill>
                  <a:srgbClr val="4F5868"/>
                </a:solidFill>
                <a:effectLst/>
                <a:latin typeface="Arial" panose="020B0604020202020204" pitchFamily="34" charset="0"/>
                <a:cs typeface="Arial" panose="020B0604020202020204" pitchFamily="34" charset="0"/>
              </a:rPr>
              <a:t>580 ohms</a:t>
            </a:r>
          </a:p>
          <a:p>
            <a:br>
              <a:rPr lang="en-US" sz="2400" b="1" dirty="0">
                <a:effectLst/>
                <a:latin typeface="Arial" panose="020B0604020202020204" pitchFamily="34" charset="0"/>
                <a:cs typeface="Arial" panose="020B0604020202020204" pitchFamily="34" charset="0"/>
              </a:rPr>
            </a:br>
            <a:r>
              <a:rPr lang="en-US" sz="2400" b="1" dirty="0">
                <a:solidFill>
                  <a:srgbClr val="325074"/>
                </a:solidFill>
                <a:effectLst/>
                <a:latin typeface="Arial" panose="020B0604020202020204" pitchFamily="34" charset="0"/>
                <a:cs typeface="Arial" panose="020B0604020202020204" pitchFamily="34" charset="0"/>
              </a:rPr>
              <a:t>2 </a:t>
            </a:r>
            <a:r>
              <a:rPr lang="en-US" sz="2400" b="1" dirty="0" err="1">
                <a:solidFill>
                  <a:srgbClr val="325074"/>
                </a:solidFill>
                <a:effectLst/>
                <a:latin typeface="Arial" panose="020B0604020202020204" pitchFamily="34" charset="0"/>
                <a:cs typeface="Arial" panose="020B0604020202020204" pitchFamily="34" charset="0"/>
              </a:rPr>
              <a:t>Hrs</a:t>
            </a:r>
            <a:r>
              <a:rPr lang="en-US" sz="2400" b="1" dirty="0">
                <a:solidFill>
                  <a:srgbClr val="325074"/>
                </a:solidFill>
                <a:effectLst/>
                <a:latin typeface="Arial" panose="020B0604020202020204" pitchFamily="34" charset="0"/>
                <a:cs typeface="Arial" panose="020B0604020202020204" pitchFamily="34" charset="0"/>
              </a:rPr>
              <a:t> post op</a:t>
            </a:r>
          </a:p>
          <a:p>
            <a:r>
              <a:rPr lang="en-US" sz="2400" b="1" dirty="0">
                <a:solidFill>
                  <a:srgbClr val="325074"/>
                </a:solidFill>
                <a:latin typeface="Arial" panose="020B0604020202020204" pitchFamily="34" charset="0"/>
                <a:cs typeface="Arial" panose="020B0604020202020204" pitchFamily="34" charset="0"/>
              </a:rPr>
              <a:t>	Sensing 9</a:t>
            </a:r>
            <a:r>
              <a:rPr lang="en-US" sz="2400" b="1" dirty="0">
                <a:solidFill>
                  <a:srgbClr val="325074"/>
                </a:solidFill>
                <a:effectLst/>
                <a:latin typeface="Arial" panose="020B0604020202020204" pitchFamily="34" charset="0"/>
                <a:cs typeface="Arial" panose="020B0604020202020204" pitchFamily="34" charset="0"/>
              </a:rPr>
              <a:t> mV </a:t>
            </a:r>
          </a:p>
          <a:p>
            <a:r>
              <a:rPr lang="en-US" sz="2400" b="1" dirty="0">
                <a:solidFill>
                  <a:srgbClr val="325074"/>
                </a:solidFill>
                <a:latin typeface="Arial" panose="020B0604020202020204" pitchFamily="34" charset="0"/>
                <a:cs typeface="Arial" panose="020B0604020202020204" pitchFamily="34" charset="0"/>
              </a:rPr>
              <a:t>	Threshold 1</a:t>
            </a:r>
            <a:r>
              <a:rPr lang="en-US" sz="2400" b="1" dirty="0">
                <a:solidFill>
                  <a:srgbClr val="325074"/>
                </a:solidFill>
                <a:effectLst/>
                <a:latin typeface="Arial" panose="020B0604020202020204" pitchFamily="34" charset="0"/>
                <a:cs typeface="Arial" panose="020B0604020202020204" pitchFamily="34" charset="0"/>
              </a:rPr>
              <a:t>.5 V @ 0.5ms</a:t>
            </a:r>
          </a:p>
          <a:p>
            <a:r>
              <a:rPr lang="en-US" sz="2400" b="1" dirty="0">
                <a:solidFill>
                  <a:srgbClr val="325074"/>
                </a:solidFill>
                <a:latin typeface="Arial" panose="020B0604020202020204" pitchFamily="34" charset="0"/>
                <a:cs typeface="Arial" panose="020B0604020202020204" pitchFamily="34" charset="0"/>
              </a:rPr>
              <a:t>	Impedance 510 ohms</a:t>
            </a:r>
            <a:endParaRPr lang="en-US" sz="2400" b="1" dirty="0">
              <a:effectLst/>
              <a:latin typeface="Arial" panose="020B0604020202020204" pitchFamily="34" charset="0"/>
              <a:cs typeface="Arial" panose="020B0604020202020204" pitchFamily="34" charset="0"/>
            </a:endParaRPr>
          </a:p>
          <a:p>
            <a:r>
              <a:rPr lang="en-US" sz="2400" b="1" dirty="0">
                <a:solidFill>
                  <a:srgbClr val="000000"/>
                </a:solidFill>
                <a:effectLst/>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2C86738-153C-6D74-B24C-A0E1C4EB327B}"/>
              </a:ext>
            </a:extLst>
          </p:cNvPr>
          <p:cNvSpPr txBox="1"/>
          <p:nvPr/>
        </p:nvSpPr>
        <p:spPr>
          <a:xfrm>
            <a:off x="2585545" y="210207"/>
            <a:ext cx="6684579" cy="523220"/>
          </a:xfrm>
          <a:prstGeom prst="rect">
            <a:avLst/>
          </a:prstGeom>
          <a:noFill/>
        </p:spPr>
        <p:txBody>
          <a:bodyPr wrap="square" rtlCol="0">
            <a:spAutoFit/>
          </a:bodyPr>
          <a:lstStyle/>
          <a:p>
            <a:r>
              <a:rPr lang="en-US" sz="2800" b="1" dirty="0">
                <a:solidFill>
                  <a:srgbClr val="32517B"/>
                </a:solidFill>
                <a:effectLst/>
                <a:latin typeface="Arial" panose="020B0604020202020204" pitchFamily="34" charset="0"/>
                <a:cs typeface="Arial" panose="020B0604020202020204" pitchFamily="34" charset="0"/>
              </a:rPr>
              <a:t>Implant Characteristics and Follow-up</a:t>
            </a:r>
          </a:p>
        </p:txBody>
      </p:sp>
      <p:pic>
        <p:nvPicPr>
          <p:cNvPr id="6" name="lao post release">
            <a:hlinkClick r:id="" action="ppaction://media"/>
            <a:extLst>
              <a:ext uri="{FF2B5EF4-FFF2-40B4-BE49-F238E27FC236}">
                <a16:creationId xmlns:a16="http://schemas.microsoft.com/office/drawing/2014/main" id="{9682D834-9793-E156-864C-506569A609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24889" y="1286139"/>
            <a:ext cx="4886061" cy="4886061"/>
          </a:xfrm>
          <a:prstGeom prst="rect">
            <a:avLst/>
          </a:prstGeom>
        </p:spPr>
      </p:pic>
    </p:spTree>
    <p:extLst>
      <p:ext uri="{BB962C8B-B14F-4D97-AF65-F5344CB8AC3E}">
        <p14:creationId xmlns:p14="http://schemas.microsoft.com/office/powerpoint/2010/main" val="8718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E6F4B-799E-B7CC-9919-8161F9A69E17}"/>
              </a:ext>
            </a:extLst>
          </p:cNvPr>
          <p:cNvSpPr txBox="1"/>
          <p:nvPr/>
        </p:nvSpPr>
        <p:spPr>
          <a:xfrm>
            <a:off x="3929063" y="2690336"/>
            <a:ext cx="6600825" cy="738664"/>
          </a:xfrm>
          <a:prstGeom prst="rect">
            <a:avLst/>
          </a:prstGeom>
          <a:noFill/>
        </p:spPr>
        <p:txBody>
          <a:bodyPr wrap="square" rtlCol="0">
            <a:spAutoFit/>
          </a:bodyPr>
          <a:lstStyle/>
          <a:p>
            <a:r>
              <a:rPr lang="en-US" sz="42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790987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22D4B-E9A3-B8C8-70DF-157854AF8697}"/>
              </a:ext>
            </a:extLst>
          </p:cNvPr>
          <p:cNvSpPr txBox="1">
            <a:spLocks/>
          </p:cNvSpPr>
          <p:nvPr/>
        </p:nvSpPr>
        <p:spPr>
          <a:xfrm>
            <a:off x="414354" y="1580321"/>
            <a:ext cx="11363291" cy="5068958"/>
          </a:xfrm>
          <a:prstGeom prst="rect">
            <a:avLst/>
          </a:prstGeom>
          <a:solidFill>
            <a:schemeClr val="bg1">
              <a:alpha val="82730"/>
            </a:schemeClr>
          </a:solidFill>
        </p:spPr>
        <p:txBody>
          <a:bodyPr numCol="3" spcCol="18288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5000"/>
              </a:lnSpc>
              <a:spcBef>
                <a:spcPts val="300"/>
              </a:spcBef>
              <a:buNone/>
            </a:pPr>
            <a:r>
              <a:rPr lang="en-US" sz="1050" b="1" dirty="0"/>
              <a:t>Rx Only</a:t>
            </a:r>
          </a:p>
          <a:p>
            <a:pPr marL="0" indent="0">
              <a:lnSpc>
                <a:spcPct val="95000"/>
              </a:lnSpc>
              <a:spcBef>
                <a:spcPts val="300"/>
              </a:spcBef>
              <a:buNone/>
            </a:pPr>
            <a:r>
              <a:rPr lang="en-US" sz="1050" b="1" dirty="0"/>
              <a:t>Brief Summary: </a:t>
            </a:r>
            <a:r>
              <a:rPr lang="en-US" sz="1050" dirty="0"/>
              <a:t>Prior to using these devices, please review the Instructions for Use for a complete listing of indications,  contraindications, warnings, precautions, potential adverse events and directions for use.</a:t>
            </a:r>
          </a:p>
          <a:p>
            <a:pPr marL="0" indent="0">
              <a:lnSpc>
                <a:spcPct val="95000"/>
              </a:lnSpc>
              <a:spcBef>
                <a:spcPts val="300"/>
              </a:spcBef>
              <a:buNone/>
            </a:pPr>
            <a:r>
              <a:rPr lang="en-US" sz="1050" b="1" dirty="0"/>
              <a:t>Indications: </a:t>
            </a:r>
            <a:r>
              <a:rPr lang="en-US" sz="1050" dirty="0"/>
              <a:t>The </a:t>
            </a:r>
            <a:r>
              <a:rPr lang="en-US" sz="1050" dirty="0" err="1"/>
              <a:t>Aveir</a:t>
            </a:r>
            <a:r>
              <a:rPr lang="en-US" sz="1050" dirty="0"/>
              <a:t>™ Leadless Pacemaker system is indicated for patients with significant bradycardia and:</a:t>
            </a:r>
          </a:p>
          <a:p>
            <a:pPr marL="0" indent="0">
              <a:lnSpc>
                <a:spcPct val="95000"/>
              </a:lnSpc>
              <a:spcBef>
                <a:spcPts val="300"/>
              </a:spcBef>
              <a:buNone/>
            </a:pPr>
            <a:r>
              <a:rPr lang="en-US" sz="1050" dirty="0"/>
              <a:t>▪ Normal sinus rhythm with rare episodes of A-V block or sinus arrest</a:t>
            </a:r>
          </a:p>
          <a:p>
            <a:pPr marL="0" indent="0">
              <a:lnSpc>
                <a:spcPct val="95000"/>
              </a:lnSpc>
              <a:spcBef>
                <a:spcPts val="300"/>
              </a:spcBef>
              <a:buNone/>
            </a:pPr>
            <a:r>
              <a:rPr lang="en-US" sz="1050" dirty="0"/>
              <a:t>▪ Chronic atrial fibrillation</a:t>
            </a:r>
          </a:p>
          <a:p>
            <a:pPr marL="0" indent="0">
              <a:lnSpc>
                <a:spcPct val="95000"/>
              </a:lnSpc>
              <a:spcBef>
                <a:spcPts val="300"/>
              </a:spcBef>
              <a:buNone/>
            </a:pPr>
            <a:r>
              <a:rPr lang="en-US" sz="1050" dirty="0"/>
              <a:t>▪ Severe physical disability</a:t>
            </a:r>
          </a:p>
          <a:p>
            <a:pPr marL="0" indent="0">
              <a:lnSpc>
                <a:spcPct val="95000"/>
              </a:lnSpc>
              <a:spcBef>
                <a:spcPts val="300"/>
              </a:spcBef>
              <a:buNone/>
            </a:pPr>
            <a:r>
              <a:rPr lang="en-US" sz="1050" dirty="0"/>
              <a:t>Rate-Modulated Pacing is indicated for patients with chronotropic incompetence, and for those who would benefit from increased stimulation rates concurrent with physical activity.</a:t>
            </a:r>
          </a:p>
          <a:p>
            <a:pPr marL="0" indent="0">
              <a:lnSpc>
                <a:spcPct val="95000"/>
              </a:lnSpc>
              <a:spcBef>
                <a:spcPts val="300"/>
              </a:spcBef>
              <a:buNone/>
            </a:pPr>
            <a:r>
              <a:rPr lang="en-US" sz="1050" b="1" dirty="0"/>
              <a:t>Intended Use: </a:t>
            </a:r>
            <a:r>
              <a:rPr lang="en-US" sz="1050" dirty="0"/>
              <a:t>The </a:t>
            </a:r>
            <a:r>
              <a:rPr lang="en-US" sz="1050" dirty="0" err="1"/>
              <a:t>Aveir</a:t>
            </a:r>
            <a:r>
              <a:rPr lang="en-US" sz="1050" dirty="0"/>
              <a:t>™ Leadless Pacemaker (LP) is designed to provide bradycardia pacing as a pulse generator with built-in battery and electrodes for implantation in the right ventricle. The LP is intended to provide sensing of intrinsic cardiac signals and delivery of cardiac pacing therapy to the target patient population.</a:t>
            </a:r>
          </a:p>
          <a:p>
            <a:pPr marL="0" indent="0">
              <a:lnSpc>
                <a:spcPct val="95000"/>
              </a:lnSpc>
              <a:spcBef>
                <a:spcPts val="300"/>
              </a:spcBef>
              <a:buNone/>
            </a:pPr>
            <a:r>
              <a:rPr lang="en-US" sz="1050" dirty="0"/>
              <a:t>The </a:t>
            </a:r>
            <a:r>
              <a:rPr lang="en-US" sz="1050" dirty="0" err="1"/>
              <a:t>Aveir</a:t>
            </a:r>
            <a:r>
              <a:rPr lang="en-US" sz="1050" dirty="0"/>
              <a:t>™ Delivery Catheter system is intended to be used in the peripheral vasculature and the cardiovascular system to deliver and manipulate an LP. Delivery and manipulation includes implanting an LP within the target chamber of the heart.</a:t>
            </a:r>
          </a:p>
          <a:p>
            <a:pPr marL="0" indent="0">
              <a:lnSpc>
                <a:spcPct val="95000"/>
              </a:lnSpc>
              <a:spcBef>
                <a:spcPts val="300"/>
              </a:spcBef>
              <a:buNone/>
            </a:pPr>
            <a:r>
              <a:rPr lang="en-US" sz="1050" b="1" dirty="0"/>
              <a:t>Contraindications: </a:t>
            </a:r>
            <a:r>
              <a:rPr lang="en-US" sz="1050" dirty="0"/>
              <a:t>Use of the </a:t>
            </a:r>
            <a:r>
              <a:rPr lang="en-US" sz="1050" dirty="0" err="1"/>
              <a:t>Aveir</a:t>
            </a:r>
            <a:r>
              <a:rPr lang="en-US" sz="1050" dirty="0"/>
              <a:t>™ Leadless Pacemaker is contraindicated in these cases:</a:t>
            </a:r>
          </a:p>
          <a:p>
            <a:pPr marL="0" indent="0">
              <a:lnSpc>
                <a:spcPct val="95000"/>
              </a:lnSpc>
              <a:spcBef>
                <a:spcPts val="300"/>
              </a:spcBef>
              <a:buNone/>
            </a:pPr>
            <a:r>
              <a:rPr lang="en-US" sz="1050" dirty="0"/>
              <a:t>Use of any pacemaker is contraindicated in patients with a co-implanted ICD because high-voltage shocks could damage the pacemaker and the pacemaker could reduce shock effectiveness.</a:t>
            </a:r>
          </a:p>
          <a:p>
            <a:pPr marL="0" indent="0">
              <a:lnSpc>
                <a:spcPct val="95000"/>
              </a:lnSpc>
              <a:spcBef>
                <a:spcPts val="300"/>
              </a:spcBef>
              <a:buNone/>
            </a:pPr>
            <a:r>
              <a:rPr lang="en-US" sz="1050" dirty="0"/>
              <a:t>Single-chamber ventricular demand pacing is relatively contraindicated in patients who have demonstrated pacemaker syndrome, have retrograde VA conduction, or suffer a drop in arterial blood pressure with the onset of ventricular pacing.</a:t>
            </a:r>
          </a:p>
          <a:p>
            <a:pPr marL="0" indent="0">
              <a:lnSpc>
                <a:spcPct val="95000"/>
              </a:lnSpc>
              <a:spcBef>
                <a:spcPts val="300"/>
              </a:spcBef>
              <a:buNone/>
            </a:pPr>
            <a:r>
              <a:rPr lang="en-US" sz="1050" dirty="0"/>
              <a:t>Programming of rate-responsive pacing is contraindicated in patients with intolerance of high sensor-driven rates.</a:t>
            </a:r>
          </a:p>
          <a:p>
            <a:pPr marL="0" indent="0">
              <a:lnSpc>
                <a:spcPct val="95000"/>
              </a:lnSpc>
              <a:spcBef>
                <a:spcPts val="300"/>
              </a:spcBef>
              <a:buNone/>
            </a:pPr>
            <a:r>
              <a:rPr lang="en-US" sz="1050" dirty="0"/>
              <a:t>Use is contraindicated in patients with an implanted vena cava filter or mechanical tricuspid valve because of interference between these devices and the delivery system during implantation.</a:t>
            </a:r>
          </a:p>
          <a:p>
            <a:pPr marL="0" indent="0">
              <a:lnSpc>
                <a:spcPct val="95000"/>
              </a:lnSpc>
              <a:spcBef>
                <a:spcPts val="300"/>
              </a:spcBef>
              <a:buNone/>
            </a:pPr>
            <a:r>
              <a:rPr lang="en-US" sz="1050" dirty="0"/>
              <a:t>Persons with known history of allergies to any of the components of this device may suffer an allergic reaction to this device. Prior to use on the patient, the patient should be counseled on the materials (listed in Product Materials section in IFU) contained in the device and a thorough history of allergies must be discussed.</a:t>
            </a:r>
          </a:p>
          <a:p>
            <a:pPr marL="0" indent="0">
              <a:lnSpc>
                <a:spcPct val="95000"/>
              </a:lnSpc>
              <a:spcBef>
                <a:spcPts val="300"/>
              </a:spcBef>
              <a:buNone/>
            </a:pPr>
            <a:r>
              <a:rPr lang="en-US" sz="1050" b="1" dirty="0"/>
              <a:t>Adverse Events: </a:t>
            </a:r>
            <a:r>
              <a:rPr lang="en-US" sz="1050" dirty="0"/>
              <a:t>Potential complications associated with the use of the </a:t>
            </a:r>
            <a:r>
              <a:rPr lang="en-US" sz="1050" dirty="0" err="1"/>
              <a:t>Aveir</a:t>
            </a:r>
            <a:r>
              <a:rPr lang="en-US" sz="1050" dirty="0"/>
              <a:t>™ Leadless Pacemaker system are the same as with the use of single chamber pacemakers with active fixation pacing leads including, but not limited to: Cardiac perforation, Cardiac tamponade, Pericardial effusion, Pericarditis, Valve damage and/or regurgitation, Heart failure, Pneumothorax/hemothorax, Cardiac arrhythmias, Diaphragmatic/phrenic nerve stimulation / extra-cardiac stimulation, Palpitations, Hypotension, Syncope, Cerebrovascular accident, Infection, Hypersensitivity reaction to device materials, medications, or direct toxic effect of contrast media on kidney function, Pacemaker syndrome, Inability to interrogate or program the LP due to programmer or LP malfunction, Intermittent or complete loss of pacing and/or sensing due to dislodgement or mechanical malfunction of the LP (non-battery related), Loss of capture or sensing due to embolization or fibrotic tissue response at the electrode, Increased capture threshold, Inappropriate sensor response, Interruption of desired LP function due to electrical interference, either electromyogenic or electromagnetic, Battery malfunction/ premature battery depletion, Device-related complications (Premature deployment, Device dislodgement/embolization of foreign material, Helix distortion), Death.</a:t>
            </a:r>
          </a:p>
          <a:p>
            <a:pPr marL="0" indent="0">
              <a:lnSpc>
                <a:spcPct val="95000"/>
              </a:lnSpc>
              <a:spcBef>
                <a:spcPts val="300"/>
              </a:spcBef>
              <a:buNone/>
            </a:pPr>
            <a:r>
              <a:rPr lang="en-US" sz="1050" dirty="0"/>
              <a:t>As with any percutaneous catheterization procedure, potential complications include, but are not limited to: Vascular access complications (such as perforation, dissection, puncture, groin pain), Bleeding or hematoma, Thrombus formation, Thromboembolism, Air embolism, Local and systemic infection, Peripheral nerve damage, General surgery risks and complications from comorbidities (such as hypotension, dyspnea, respiratory failure, syncope, pneumonia, hypertension, cardiac failure, reaction to sedation, renal failure, anemia, and death)</a:t>
            </a:r>
          </a:p>
          <a:p>
            <a:pPr marL="0" indent="0">
              <a:lnSpc>
                <a:spcPct val="95000"/>
              </a:lnSpc>
              <a:spcBef>
                <a:spcPts val="300"/>
              </a:spcBef>
              <a:buNone/>
            </a:pPr>
            <a:endParaRPr lang="en-US" sz="1050" dirty="0"/>
          </a:p>
          <a:p>
            <a:pPr marL="0" indent="0">
              <a:lnSpc>
                <a:spcPct val="95000"/>
              </a:lnSpc>
              <a:spcBef>
                <a:spcPts val="300"/>
              </a:spcBef>
              <a:buNone/>
            </a:pPr>
            <a:r>
              <a:rPr lang="en-US" sz="1050" b="1" dirty="0"/>
              <a:t>Abbott</a:t>
            </a:r>
          </a:p>
          <a:p>
            <a:pPr marL="0" indent="0">
              <a:lnSpc>
                <a:spcPct val="95000"/>
              </a:lnSpc>
              <a:spcBef>
                <a:spcPts val="300"/>
              </a:spcBef>
              <a:buNone/>
            </a:pPr>
            <a:r>
              <a:rPr lang="en-US" sz="1050" dirty="0"/>
              <a:t>15900 Valley View Court Sylmar, CA 91342, Tel: +1 818 362 6822</a:t>
            </a:r>
          </a:p>
          <a:p>
            <a:pPr marL="0" indent="0">
              <a:lnSpc>
                <a:spcPct val="95000"/>
              </a:lnSpc>
              <a:spcBef>
                <a:spcPts val="300"/>
              </a:spcBef>
              <a:buNone/>
            </a:pPr>
            <a:r>
              <a:rPr lang="en-US" sz="1050" dirty="0" err="1"/>
              <a:t>Cardiovascular.Abbott</a:t>
            </a:r>
            <a:endParaRPr lang="en-US" sz="1050" dirty="0"/>
          </a:p>
          <a:p>
            <a:pPr marL="0" indent="0">
              <a:lnSpc>
                <a:spcPct val="95000"/>
              </a:lnSpc>
              <a:spcBef>
                <a:spcPts val="300"/>
              </a:spcBef>
              <a:buNone/>
            </a:pPr>
            <a:endParaRPr lang="en-US" sz="1050" dirty="0"/>
          </a:p>
          <a:p>
            <a:pPr marL="0" indent="0">
              <a:lnSpc>
                <a:spcPct val="95000"/>
              </a:lnSpc>
              <a:spcBef>
                <a:spcPts val="300"/>
              </a:spcBef>
              <a:buNone/>
            </a:pPr>
            <a:r>
              <a:rPr lang="en-US" sz="1050" dirty="0"/>
              <a:t>™ indicates a trademark of the Abbott group of companies.</a:t>
            </a:r>
          </a:p>
          <a:p>
            <a:pPr marL="0" indent="0">
              <a:lnSpc>
                <a:spcPct val="95000"/>
              </a:lnSpc>
              <a:spcBef>
                <a:spcPts val="300"/>
              </a:spcBef>
              <a:buNone/>
            </a:pPr>
            <a:r>
              <a:rPr lang="en-US" sz="1050" dirty="0"/>
              <a:t>‡ Indicates a third-party trademark, which is property of its respective owner.</a:t>
            </a:r>
          </a:p>
          <a:p>
            <a:pPr marL="0" indent="0">
              <a:lnSpc>
                <a:spcPct val="95000"/>
              </a:lnSpc>
              <a:spcBef>
                <a:spcPts val="300"/>
              </a:spcBef>
              <a:buNone/>
            </a:pPr>
            <a:r>
              <a:rPr lang="en-US" sz="1050" dirty="0"/>
              <a:t>© 2022 Abbott. All Rights Reserved.</a:t>
            </a:r>
          </a:p>
          <a:p>
            <a:pPr marL="0" indent="0">
              <a:lnSpc>
                <a:spcPct val="95000"/>
              </a:lnSpc>
              <a:spcBef>
                <a:spcPts val="300"/>
              </a:spcBef>
              <a:buNone/>
            </a:pPr>
            <a:r>
              <a:rPr lang="en-US" sz="1050" dirty="0"/>
              <a:t>MAT-2213447 v1.0 | Item approved for US use only.</a:t>
            </a:r>
          </a:p>
          <a:p>
            <a:pPr>
              <a:lnSpc>
                <a:spcPct val="95000"/>
              </a:lnSpc>
              <a:spcBef>
                <a:spcPts val="300"/>
              </a:spcBef>
            </a:pPr>
            <a:endParaRPr lang="en-US" sz="700" dirty="0"/>
          </a:p>
        </p:txBody>
      </p:sp>
    </p:spTree>
    <p:extLst>
      <p:ext uri="{BB962C8B-B14F-4D97-AF65-F5344CB8AC3E}">
        <p14:creationId xmlns:p14="http://schemas.microsoft.com/office/powerpoint/2010/main" val="1797031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5E02105-B852-E9CB-704D-D6D374048DEA}"/>
              </a:ext>
            </a:extLst>
          </p:cNvPr>
          <p:cNvSpPr txBox="1">
            <a:spLocks noChangeArrowheads="1"/>
          </p:cNvSpPr>
          <p:nvPr/>
        </p:nvSpPr>
        <p:spPr>
          <a:xfrm>
            <a:off x="4016981" y="464487"/>
            <a:ext cx="4572000" cy="854869"/>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just"/>
            <a:r>
              <a:rPr lang="en-US" altLang="x-none" sz="4500" b="1" dirty="0"/>
              <a:t>Disclosures</a:t>
            </a:r>
          </a:p>
        </p:txBody>
      </p:sp>
      <p:sp>
        <p:nvSpPr>
          <p:cNvPr id="5" name="Rectangle 3">
            <a:extLst>
              <a:ext uri="{FF2B5EF4-FFF2-40B4-BE49-F238E27FC236}">
                <a16:creationId xmlns:a16="http://schemas.microsoft.com/office/drawing/2014/main" id="{E3233C26-51CE-F032-E112-5BEE38070F64}"/>
              </a:ext>
            </a:extLst>
          </p:cNvPr>
          <p:cNvSpPr txBox="1">
            <a:spLocks noChangeArrowheads="1"/>
          </p:cNvSpPr>
          <p:nvPr/>
        </p:nvSpPr>
        <p:spPr>
          <a:xfrm>
            <a:off x="880411" y="1430868"/>
            <a:ext cx="8520600"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just"/>
            <a:endParaRPr lang="en-US" altLang="x-none" sz="2400" dirty="0">
              <a:solidFill>
                <a:schemeClr val="tx1"/>
              </a:solidFill>
            </a:endParaRPr>
          </a:p>
          <a:p>
            <a:pPr algn="just"/>
            <a:r>
              <a:rPr lang="en-US" altLang="x-none" sz="2400" b="1" dirty="0">
                <a:solidFill>
                  <a:schemeClr val="tx1"/>
                </a:solidFill>
              </a:rPr>
              <a:t>Advisory Board, Consultant, Honoraria</a:t>
            </a:r>
          </a:p>
          <a:p>
            <a:pPr lvl="1" algn="just"/>
            <a:r>
              <a:rPr lang="en-US" altLang="x-none" sz="2400" b="1" dirty="0">
                <a:solidFill>
                  <a:schemeClr val="tx1"/>
                </a:solidFill>
              </a:rPr>
              <a:t>	Medtronic Inc, Boston Scientific Corporation, Abbott, </a:t>
            </a:r>
            <a:r>
              <a:rPr lang="en-US" altLang="x-none" sz="2400" b="1" dirty="0" err="1">
                <a:solidFill>
                  <a:schemeClr val="tx1"/>
                </a:solidFill>
              </a:rPr>
              <a:t>Biosense</a:t>
            </a:r>
            <a:r>
              <a:rPr lang="en-US" altLang="x-none" sz="2400" b="1" dirty="0">
                <a:solidFill>
                  <a:schemeClr val="tx1"/>
                </a:solidFill>
              </a:rPr>
              <a:t> Webster, Adagio Medical</a:t>
            </a:r>
          </a:p>
          <a:p>
            <a:pPr lvl="1" algn="just"/>
            <a:endParaRPr lang="en-US" altLang="x-none" sz="2400" b="1" dirty="0">
              <a:solidFill>
                <a:schemeClr val="tx1"/>
              </a:solidFill>
            </a:endParaRPr>
          </a:p>
          <a:p>
            <a:pPr algn="just"/>
            <a:r>
              <a:rPr lang="en-US" altLang="x-none" sz="2400" b="1" dirty="0">
                <a:solidFill>
                  <a:schemeClr val="tx1"/>
                </a:solidFill>
              </a:rPr>
              <a:t>Research Grants &amp; Support </a:t>
            </a:r>
          </a:p>
          <a:p>
            <a:pPr marL="114300" indent="0" algn="just"/>
            <a:r>
              <a:rPr lang="en-US" altLang="x-none" sz="2400" b="1" dirty="0">
                <a:solidFill>
                  <a:schemeClr val="tx1"/>
                </a:solidFill>
              </a:rPr>
              <a:t>	 Medtronic Inc, Boston Scientific Corporation, 	Abbott, </a:t>
            </a:r>
            <a:r>
              <a:rPr lang="en-US" altLang="x-none" sz="2400" b="1" dirty="0" err="1">
                <a:solidFill>
                  <a:schemeClr val="tx1"/>
                </a:solidFill>
              </a:rPr>
              <a:t>Biosense</a:t>
            </a:r>
            <a:r>
              <a:rPr lang="en-US" altLang="x-none" sz="2400" b="1" dirty="0">
                <a:solidFill>
                  <a:schemeClr val="tx1"/>
                </a:solidFill>
              </a:rPr>
              <a:t> Webster, Adagio Medical</a:t>
            </a:r>
          </a:p>
        </p:txBody>
      </p:sp>
    </p:spTree>
    <p:extLst>
      <p:ext uri="{BB962C8B-B14F-4D97-AF65-F5344CB8AC3E}">
        <p14:creationId xmlns:p14="http://schemas.microsoft.com/office/powerpoint/2010/main" val="269741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85C2EE-3A72-7B8E-A1F6-EE7A1D934378}"/>
              </a:ext>
            </a:extLst>
          </p:cNvPr>
          <p:cNvSpPr>
            <a:spLocks noGrp="1"/>
          </p:cNvSpPr>
          <p:nvPr>
            <p:ph idx="1"/>
          </p:nvPr>
        </p:nvSpPr>
        <p:spPr>
          <a:xfrm>
            <a:off x="638175" y="796925"/>
            <a:ext cx="10515600" cy="4351338"/>
          </a:xfrm>
        </p:spPr>
        <p:txBody>
          <a:bodyPr/>
          <a:lstStyle/>
          <a:p>
            <a:r>
              <a:rPr lang="en-US" b="1" dirty="0">
                <a:latin typeface="Arial" panose="020B0604020202020204" pitchFamily="34" charset="0"/>
                <a:cs typeface="Arial" panose="020B0604020202020204" pitchFamily="34" charset="0"/>
              </a:rPr>
              <a:t>58 </a:t>
            </a:r>
            <a:r>
              <a:rPr lang="en-US" b="1" dirty="0" err="1">
                <a:latin typeface="Arial" panose="020B0604020202020204" pitchFamily="34" charset="0"/>
                <a:cs typeface="Arial" panose="020B0604020202020204" pitchFamily="34" charset="0"/>
              </a:rPr>
              <a:t>yo</a:t>
            </a:r>
            <a:r>
              <a:rPr lang="en-US" b="1" dirty="0">
                <a:latin typeface="Arial" panose="020B0604020202020204" pitchFamily="34" charset="0"/>
                <a:cs typeface="Arial" panose="020B0604020202020204" pitchFamily="34" charset="0"/>
              </a:rPr>
              <a:t> female with Persistent left SVC, s/p left-sided dual pacer implanted for intermittent AV Block.  V pacing &lt;20%</a:t>
            </a:r>
          </a:p>
          <a:p>
            <a:r>
              <a:rPr lang="en-US" b="1" dirty="0">
                <a:latin typeface="Arial" panose="020B0604020202020204" pitchFamily="34" charset="0"/>
                <a:cs typeface="Arial" panose="020B0604020202020204" pitchFamily="34" charset="0"/>
              </a:rPr>
              <a:t>Develops Ischemic CM, EF 30-35%, undergoes upgrade to left sided dual ICD with removal of old RV pacing lead, NYHA class 1 symptoms, on GDMT</a:t>
            </a:r>
          </a:p>
          <a:p>
            <a:r>
              <a:rPr lang="en-US" b="1" dirty="0">
                <a:latin typeface="Arial" panose="020B0604020202020204" pitchFamily="34" charset="0"/>
                <a:cs typeface="Arial" panose="020B0604020202020204" pitchFamily="34" charset="0"/>
              </a:rPr>
              <a:t>Admitted with Sepsis, MRSA bacteremia </a:t>
            </a:r>
          </a:p>
          <a:p>
            <a:r>
              <a:rPr lang="en-US" b="1" dirty="0">
                <a:latin typeface="Arial" panose="020B0604020202020204" pitchFamily="34" charset="0"/>
                <a:cs typeface="Arial" panose="020B0604020202020204" pitchFamily="34" charset="0"/>
              </a:rPr>
              <a:t>TEE with vegetations on the lead, EF now 50% on GDMT</a:t>
            </a:r>
          </a:p>
          <a:p>
            <a:r>
              <a:rPr lang="en-US" b="1" dirty="0">
                <a:latin typeface="Arial" panose="020B0604020202020204" pitchFamily="34" charset="0"/>
                <a:cs typeface="Arial" panose="020B0604020202020204" pitchFamily="34" charset="0"/>
              </a:rPr>
              <a:t>Scheduled for Extraction</a:t>
            </a:r>
          </a:p>
        </p:txBody>
      </p:sp>
    </p:spTree>
    <p:extLst>
      <p:ext uri="{BB962C8B-B14F-4D97-AF65-F5344CB8AC3E}">
        <p14:creationId xmlns:p14="http://schemas.microsoft.com/office/powerpoint/2010/main" val="465078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ire in svc dual lead persistent lsvc">
            <a:hlinkClick r:id="" action="ppaction://media"/>
            <a:extLst>
              <a:ext uri="{FF2B5EF4-FFF2-40B4-BE49-F238E27FC236}">
                <a16:creationId xmlns:a16="http://schemas.microsoft.com/office/drawing/2014/main" id="{4379EBB1-8B9C-E32D-1997-DFE4039D00B0}"/>
              </a:ext>
            </a:extLst>
          </p:cNvPr>
          <p:cNvPicPr>
            <a:picLocks noGrp="1" noChangeAspect="1"/>
          </p:cNvPicPr>
          <p:nvPr>
            <p:ph idx="1"/>
            <a:videoFile r:link="rId1"/>
            <p:extLst>
              <p:ext uri="{DAA4B4D4-6D71-4841-9C94-3DE7FCFB9230}">
                <p14:media xmlns:p14="http://schemas.microsoft.com/office/powerpoint/2010/main" r:embed="rId2">
                  <p14:trim st="2266.0359" end="898.6491"/>
                </p14:media>
              </p:ext>
            </p:extLst>
          </p:nvPr>
        </p:nvPicPr>
        <p:blipFill>
          <a:blip r:embed="rId6"/>
          <a:stretch>
            <a:fillRect/>
          </a:stretch>
        </p:blipFill>
        <p:spPr>
          <a:xfrm>
            <a:off x="824442" y="480060"/>
            <a:ext cx="5571066" cy="5571066"/>
          </a:xfrm>
          <a:prstGeom prst="rect">
            <a:avLst/>
          </a:prstGeom>
        </p:spPr>
      </p:pic>
      <p:pic>
        <p:nvPicPr>
          <p:cNvPr id="5" name="RPReplay_Final1636796856_D6r0Bo.mp4" descr="RPReplay_Final1636796856_D6r0Bo.mp4">
            <a:hlinkClick r:id="" action="ppaction://media"/>
            <a:extLst>
              <a:ext uri="{FF2B5EF4-FFF2-40B4-BE49-F238E27FC236}">
                <a16:creationId xmlns:a16="http://schemas.microsoft.com/office/drawing/2014/main" id="{05A2BACB-F058-A351-DE19-DDF31D8A8ED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700314" y="480060"/>
            <a:ext cx="4014674" cy="5753081"/>
          </a:xfrm>
          <a:prstGeom prst="rect">
            <a:avLst/>
          </a:prstGeom>
        </p:spPr>
      </p:pic>
    </p:spTree>
    <p:extLst>
      <p:ext uri="{BB962C8B-B14F-4D97-AF65-F5344CB8AC3E}">
        <p14:creationId xmlns:p14="http://schemas.microsoft.com/office/powerpoint/2010/main" val="129025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1" fill="hold"/>
                                        <p:tgtEl>
                                          <p:spTgt spid="4"/>
                                        </p:tgtEl>
                                      </p:cBhvr>
                                    </p:cmd>
                                  </p:childTnLst>
                                </p:cTn>
                              </p:par>
                            </p:childTnLst>
                          </p:cTn>
                        </p:par>
                        <p:par>
                          <p:cTn id="7" fill="hold">
                            <p:stCondLst>
                              <p:cond delay="4901"/>
                            </p:stCondLst>
                            <p:childTnLst>
                              <p:par>
                                <p:cTn id="8" presetID="1" presetClass="mediacall" presetSubtype="0" fill="hold" nodeType="afterEffect">
                                  <p:stCondLst>
                                    <p:cond delay="0"/>
                                  </p:stCondLst>
                                  <p:childTnLst>
                                    <p:cmd type="call" cmd="playFrom(0.0)">
                                      <p:cBhvr>
                                        <p:cTn id="9" dur="4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6BF30-0F8A-7AC1-D0D1-6383769149E6}"/>
              </a:ext>
            </a:extLst>
          </p:cNvPr>
          <p:cNvSpPr>
            <a:spLocks noGrp="1"/>
          </p:cNvSpPr>
          <p:nvPr>
            <p:ph idx="1"/>
          </p:nvPr>
        </p:nvSpPr>
        <p:spPr>
          <a:xfrm>
            <a:off x="649014" y="1421082"/>
            <a:ext cx="10515600" cy="5095332"/>
          </a:xfrm>
        </p:spPr>
        <p:txBody>
          <a:bodyPr>
            <a:normAutofit lnSpcReduction="10000"/>
          </a:bodyPr>
          <a:lstStyle/>
          <a:p>
            <a:r>
              <a:rPr lang="en-US" sz="3200" b="1" dirty="0">
                <a:latin typeface="Arial" panose="020B0604020202020204" pitchFamily="34" charset="0"/>
                <a:cs typeface="Arial" panose="020B0604020202020204" pitchFamily="34" charset="0"/>
              </a:rPr>
              <a:t>Leadless pacing</a:t>
            </a:r>
          </a:p>
          <a:p>
            <a:pPr lvl="1"/>
            <a:r>
              <a:rPr lang="en-US" sz="2800" b="1" dirty="0">
                <a:latin typeface="Arial" panose="020B0604020202020204" pitchFamily="34" charset="0"/>
                <a:cs typeface="Arial" panose="020B0604020202020204" pitchFamily="34" charset="0"/>
              </a:rPr>
              <a:t>Septic patient with bacteremia </a:t>
            </a:r>
          </a:p>
          <a:p>
            <a:pPr lvl="1"/>
            <a:r>
              <a:rPr lang="en-US" sz="2800" b="1" dirty="0">
                <a:latin typeface="Arial" panose="020B0604020202020204" pitchFamily="34" charset="0"/>
                <a:cs typeface="Arial" panose="020B0604020202020204" pitchFamily="34" charset="0"/>
              </a:rPr>
              <a:t>h/o need for intermittent / infrequent pacing</a:t>
            </a:r>
          </a:p>
          <a:p>
            <a:pPr lvl="1"/>
            <a:r>
              <a:rPr lang="en-US" sz="2800" b="1" dirty="0">
                <a:latin typeface="Arial" panose="020B0604020202020204" pitchFamily="34" charset="0"/>
                <a:cs typeface="Arial" panose="020B0604020202020204" pitchFamily="34" charset="0"/>
              </a:rPr>
              <a:t>Desire to preserve vasculature - Concern with externalized pacing systems, PLSVC</a:t>
            </a:r>
          </a:p>
          <a:p>
            <a:pPr lvl="1"/>
            <a:endParaRPr lang="en-US" sz="2800" b="1" dirty="0">
              <a:latin typeface="Arial" panose="020B0604020202020204" pitchFamily="34" charset="0"/>
              <a:cs typeface="Arial" panose="020B0604020202020204" pitchFamily="34" charset="0"/>
            </a:endParaRPr>
          </a:p>
          <a:p>
            <a:r>
              <a:rPr lang="en-US" sz="3200" b="1" dirty="0" err="1">
                <a:latin typeface="Arial" panose="020B0604020202020204" pitchFamily="34" charset="0"/>
                <a:cs typeface="Arial" panose="020B0604020202020204" pitchFamily="34" charset="0"/>
              </a:rPr>
              <a:t>Aveir</a:t>
            </a:r>
            <a:r>
              <a:rPr lang="en-US" sz="3200" b="1" dirty="0">
                <a:latin typeface="Arial" panose="020B0604020202020204" pitchFamily="34" charset="0"/>
                <a:cs typeface="Arial" panose="020B0604020202020204" pitchFamily="34" charset="0"/>
              </a:rPr>
              <a:t>™ VR LP</a:t>
            </a:r>
          </a:p>
          <a:p>
            <a:pPr lvl="1"/>
            <a:r>
              <a:rPr lang="en-US" sz="2800" b="1" dirty="0">
                <a:latin typeface="Arial" panose="020B0604020202020204" pitchFamily="34" charset="0"/>
                <a:cs typeface="Arial" panose="020B0604020202020204" pitchFamily="34" charset="0"/>
              </a:rPr>
              <a:t>Need for chronic retrievability </a:t>
            </a:r>
          </a:p>
          <a:p>
            <a:pPr lvl="1"/>
            <a:r>
              <a:rPr lang="en-US" sz="2800" b="1" dirty="0">
                <a:latin typeface="Arial" panose="020B0604020202020204" pitchFamily="34" charset="0"/>
                <a:cs typeface="Arial" panose="020B0604020202020204" pitchFamily="34" charset="0"/>
              </a:rPr>
              <a:t>Potential for upgrade to dual in the future*</a:t>
            </a:r>
          </a:p>
          <a:p>
            <a:pPr marL="457200" lvl="1" indent="0">
              <a:buNone/>
            </a:pPr>
            <a:endParaRPr lang="en-US" sz="28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LP device electronics are designed to be enabled by future software, upon regulatory approval, to support dual chamber pacing in the future. Dual chamber pacing system is currently in clinical trial (ClinicalTrials.gov NCT #05252702) and limited to investigational use only.</a:t>
            </a:r>
          </a:p>
          <a:p>
            <a:pPr marL="0" indent="0">
              <a:buNone/>
            </a:pPr>
            <a:endParaRPr lang="en-US"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a:p>
            <a:pPr marL="0" indent="0">
              <a:buNone/>
            </a:pPr>
            <a:endParaRPr lang="en-US"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849BCD0-11E7-FA11-4737-CE1237990196}"/>
              </a:ext>
            </a:extLst>
          </p:cNvPr>
          <p:cNvSpPr txBox="1"/>
          <p:nvPr/>
        </p:nvSpPr>
        <p:spPr>
          <a:xfrm>
            <a:off x="1870841" y="341586"/>
            <a:ext cx="8071945"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Treatment Considerations</a:t>
            </a:r>
          </a:p>
        </p:txBody>
      </p:sp>
    </p:spTree>
    <p:extLst>
      <p:ext uri="{BB962C8B-B14F-4D97-AF65-F5344CB8AC3E}">
        <p14:creationId xmlns:p14="http://schemas.microsoft.com/office/powerpoint/2010/main" val="1257081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A removed ">
            <a:hlinkClick r:id="" action="ppaction://media"/>
            <a:extLst>
              <a:ext uri="{FF2B5EF4-FFF2-40B4-BE49-F238E27FC236}">
                <a16:creationId xmlns:a16="http://schemas.microsoft.com/office/drawing/2014/main" id="{1642E28E-02D7-92A2-F917-2F2274DCDA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217601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C7A2-E539-8270-B365-9968FF803EA4}"/>
              </a:ext>
            </a:extLst>
          </p:cNvPr>
          <p:cNvSpPr>
            <a:spLocks noGrp="1"/>
          </p:cNvSpPr>
          <p:nvPr>
            <p:ph type="title"/>
          </p:nvPr>
        </p:nvSpPr>
        <p:spPr/>
        <p:txBody>
          <a:bodyPr/>
          <a:lstStyle/>
          <a:p>
            <a:endParaRPr lang="en-US"/>
          </a:p>
        </p:txBody>
      </p:sp>
      <p:pic>
        <p:nvPicPr>
          <p:cNvPr id="4" name="LAO angio">
            <a:hlinkClick r:id="" action="ppaction://media"/>
            <a:extLst>
              <a:ext uri="{FF2B5EF4-FFF2-40B4-BE49-F238E27FC236}">
                <a16:creationId xmlns:a16="http://schemas.microsoft.com/office/drawing/2014/main" id="{45FB6ACD-EAC5-389B-12CE-B7C9B197B0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90550" y="1825625"/>
            <a:ext cx="4351337" cy="4351338"/>
          </a:xfrm>
        </p:spPr>
      </p:pic>
      <p:pic>
        <p:nvPicPr>
          <p:cNvPr id="5" name="lao angio better">
            <a:hlinkClick r:id="" action="ppaction://media"/>
            <a:extLst>
              <a:ext uri="{FF2B5EF4-FFF2-40B4-BE49-F238E27FC236}">
                <a16:creationId xmlns:a16="http://schemas.microsoft.com/office/drawing/2014/main" id="{A4B74240-F6A4-EFAB-5FA9-60A771C60FC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484813" y="177800"/>
            <a:ext cx="6502400" cy="6502400"/>
          </a:xfrm>
          <a:prstGeom prst="rect">
            <a:avLst/>
          </a:prstGeom>
        </p:spPr>
      </p:pic>
    </p:spTree>
    <p:extLst>
      <p:ext uri="{BB962C8B-B14F-4D97-AF65-F5344CB8AC3E}">
        <p14:creationId xmlns:p14="http://schemas.microsoft.com/office/powerpoint/2010/main" val="30020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ao angio">
            <a:hlinkClick r:id="" action="ppaction://media"/>
            <a:extLst>
              <a:ext uri="{FF2B5EF4-FFF2-40B4-BE49-F238E27FC236}">
                <a16:creationId xmlns:a16="http://schemas.microsoft.com/office/drawing/2014/main" id="{A5F37503-DDC5-1565-D498-69B39ACBF7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95854" y="480060"/>
            <a:ext cx="5571066" cy="5571066"/>
          </a:xfrm>
          <a:prstGeom prst="rect">
            <a:avLst/>
          </a:prstGeom>
        </p:spPr>
      </p:pic>
      <p:pic>
        <p:nvPicPr>
          <p:cNvPr id="5" name="Screen Recording 1">
            <a:hlinkClick r:id="" action="ppaction://media"/>
            <a:extLst>
              <a:ext uri="{FF2B5EF4-FFF2-40B4-BE49-F238E27FC236}">
                <a16:creationId xmlns:a16="http://schemas.microsoft.com/office/drawing/2014/main" id="{3634EF56-DCCA-E1E3-60F8-AFFFCFD70D89}"/>
              </a:ext>
            </a:extLst>
          </p:cNvPr>
          <p:cNvPicPr>
            <a:picLocks noChangeAspect="1"/>
          </p:cNvPicPr>
          <p:nvPr>
            <a:videoFile r:link="rId3"/>
            <p:extLst>
              <p:ext uri="{DAA4B4D4-6D71-4841-9C94-3DE7FCFB9230}">
                <p14:media xmlns:p14="http://schemas.microsoft.com/office/powerpoint/2010/main" r:embed="rId4">
                  <p14:trim st="9692.7369" end="17678.378"/>
                </p14:media>
              </p:ext>
            </p:extLst>
          </p:nvPr>
        </p:nvPicPr>
        <p:blipFill rotWithShape="1">
          <a:blip r:embed="rId7"/>
          <a:srcRect l="18873" r="16235"/>
          <a:stretch/>
        </p:blipFill>
        <p:spPr>
          <a:xfrm>
            <a:off x="6357497" y="1195764"/>
            <a:ext cx="5266913" cy="4466471"/>
          </a:xfrm>
          <a:prstGeom prst="rect">
            <a:avLst/>
          </a:prstGeom>
        </p:spPr>
      </p:pic>
    </p:spTree>
    <p:extLst>
      <p:ext uri="{BB962C8B-B14F-4D97-AF65-F5344CB8AC3E}">
        <p14:creationId xmlns:p14="http://schemas.microsoft.com/office/powerpoint/2010/main" val="162548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mute="1">
                <p:cTn id="2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xposing device">
            <a:hlinkClick r:id="" action="ppaction://media"/>
            <a:extLst>
              <a:ext uri="{FF2B5EF4-FFF2-40B4-BE49-F238E27FC236}">
                <a16:creationId xmlns:a16="http://schemas.microsoft.com/office/drawing/2014/main" id="{B6B21B1F-24BD-057E-5846-C2C7FCECA0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24934" y="643467"/>
            <a:ext cx="5571066" cy="5571066"/>
          </a:xfrm>
          <a:prstGeom prst="rect">
            <a:avLst/>
          </a:prstGeom>
        </p:spPr>
      </p:pic>
      <p:pic>
        <p:nvPicPr>
          <p:cNvPr id="5" name="Screen Recording 1">
            <a:hlinkClick r:id="" action="ppaction://media"/>
            <a:extLst>
              <a:ext uri="{FF2B5EF4-FFF2-40B4-BE49-F238E27FC236}">
                <a16:creationId xmlns:a16="http://schemas.microsoft.com/office/drawing/2014/main" id="{0283C7E4-8732-943A-525B-033C29257092}"/>
              </a:ext>
            </a:extLst>
          </p:cNvPr>
          <p:cNvPicPr>
            <a:picLocks noChangeAspect="1"/>
          </p:cNvPicPr>
          <p:nvPr>
            <a:videoFile r:link="rId3"/>
            <p:extLst>
              <p:ext uri="{DAA4B4D4-6D71-4841-9C94-3DE7FCFB9230}">
                <p14:media xmlns:p14="http://schemas.microsoft.com/office/powerpoint/2010/main" r:embed="rId4">
                  <p14:trim st="1187.4949" end="3847.4283"/>
                </p14:media>
              </p:ext>
            </p:extLst>
          </p:nvPr>
        </p:nvPicPr>
        <p:blipFill rotWithShape="1">
          <a:blip r:embed="rId7"/>
          <a:srcRect l="22097" r="15496"/>
          <a:stretch/>
        </p:blipFill>
        <p:spPr>
          <a:xfrm>
            <a:off x="6226587" y="1066800"/>
            <a:ext cx="5357813" cy="4724400"/>
          </a:xfrm>
          <a:prstGeom prst="rect">
            <a:avLst/>
          </a:prstGeom>
        </p:spPr>
      </p:pic>
    </p:spTree>
    <p:extLst>
      <p:ext uri="{BB962C8B-B14F-4D97-AF65-F5344CB8AC3E}">
        <p14:creationId xmlns:p14="http://schemas.microsoft.com/office/powerpoint/2010/main" val="292959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mute="1">
                <p:cTn id="2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9A0D750E89CF4D9DD3C8DD2B797301" ma:contentTypeVersion="16" ma:contentTypeDescription="Create a new document." ma:contentTypeScope="" ma:versionID="4320f7b4ba891207bb03b212a1c30e16">
  <xsd:schema xmlns:xsd="http://www.w3.org/2001/XMLSchema" xmlns:xs="http://www.w3.org/2001/XMLSchema" xmlns:p="http://schemas.microsoft.com/office/2006/metadata/properties" xmlns:ns2="3fdb012e-c6c8-4562-bf9c-31f689550184" xmlns:ns3="e65f4abd-bd10-400f-874d-bdb5f42f5e0a" targetNamespace="http://schemas.microsoft.com/office/2006/metadata/properties" ma:root="true" ma:fieldsID="eccb3ded0084ee3f7528b4e5100ae1ad" ns2:_="" ns3:_="">
    <xsd:import namespace="3fdb012e-c6c8-4562-bf9c-31f689550184"/>
    <xsd:import namespace="e65f4abd-bd10-400f-874d-bdb5f42f5e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db012e-c6c8-4562-bf9c-31f6895501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40c914-643f-4df2-b20a-c5bc47cd009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5f4abd-bd10-400f-874d-bdb5f42f5e0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1af4b3-114d-4a5d-a963-9e7a0bd6711c}" ma:internalName="TaxCatchAll" ma:showField="CatchAllData" ma:web="e65f4abd-bd10-400f-874d-bdb5f42f5e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E6C5E-D211-4544-9D15-4D4023380C61}"/>
</file>

<file path=customXml/itemProps2.xml><?xml version="1.0" encoding="utf-8"?>
<ds:datastoreItem xmlns:ds="http://schemas.openxmlformats.org/officeDocument/2006/customXml" ds:itemID="{7388F4FF-93E0-4D80-AC09-D7D370312F88}"/>
</file>

<file path=docProps/app.xml><?xml version="1.0" encoding="utf-8"?>
<Properties xmlns="http://schemas.openxmlformats.org/officeDocument/2006/extended-properties" xmlns:vt="http://schemas.openxmlformats.org/officeDocument/2006/docPropsVTypes">
  <TotalTime>399</TotalTime>
  <Words>1099</Words>
  <Application>Microsoft Macintosh PowerPoint</Application>
  <PresentationFormat>Widescreen</PresentationFormat>
  <Paragraphs>80</Paragraphs>
  <Slides>16</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 Nair</dc:creator>
  <cp:lastModifiedBy>Alden, Harlie N</cp:lastModifiedBy>
  <cp:revision>6</cp:revision>
  <dcterms:created xsi:type="dcterms:W3CDTF">2022-10-24T00:50:42Z</dcterms:created>
  <dcterms:modified xsi:type="dcterms:W3CDTF">2022-11-04T14:24:39Z</dcterms:modified>
</cp:coreProperties>
</file>